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AB416B2" w14:textId="32FF7D6B" w:rsidR="00123CF6" w:rsidRPr="00BE3831" w:rsidRDefault="00123CF6" w:rsidP="00C32951">
      <w:pPr>
        <w:pStyle w:val="Cover"/>
      </w:pPr>
      <w:r w:rsidRPr="00BE3831">
        <w:t>auDA Annual Report 2025-26</w:t>
      </w:r>
      <w:r w:rsidR="00636C40">
        <w:t xml:space="preserve"> </w:t>
      </w:r>
    </w:p>
    <w:p w14:paraId="2B35D354" w14:textId="77777777" w:rsidR="00874EA4" w:rsidRDefault="00874EA4" w:rsidP="00874EA4">
      <w:pPr>
        <w:rPr>
          <w:rFonts w:asciiTheme="majorHAnsi" w:hAnsiTheme="majorHAnsi" w:cstheme="majorHAnsi"/>
          <w:b/>
          <w:sz w:val="22"/>
          <w:szCs w:val="22"/>
        </w:rPr>
      </w:pPr>
    </w:p>
    <w:p w14:paraId="5A2B113F" w14:textId="77777777" w:rsidR="00874EA4" w:rsidRDefault="00874EA4" w:rsidP="00874EA4">
      <w:pPr>
        <w:rPr>
          <w:rFonts w:asciiTheme="majorHAnsi" w:hAnsiTheme="majorHAnsi" w:cstheme="majorHAnsi"/>
          <w:b/>
          <w:sz w:val="22"/>
          <w:szCs w:val="22"/>
        </w:rPr>
      </w:pPr>
    </w:p>
    <w:p w14:paraId="45594E96" w14:textId="77777777" w:rsidR="00874EA4" w:rsidRDefault="00874EA4" w:rsidP="00874EA4">
      <w:pPr>
        <w:rPr>
          <w:rFonts w:asciiTheme="majorHAnsi" w:hAnsiTheme="majorHAnsi" w:cstheme="majorHAnsi"/>
          <w:b/>
          <w:sz w:val="22"/>
          <w:szCs w:val="22"/>
        </w:rPr>
      </w:pPr>
    </w:p>
    <w:p w14:paraId="517C761F" w14:textId="77777777" w:rsidR="00874EA4" w:rsidRDefault="00874EA4" w:rsidP="00874EA4">
      <w:pPr>
        <w:rPr>
          <w:rFonts w:asciiTheme="majorHAnsi" w:hAnsiTheme="majorHAnsi" w:cstheme="majorHAnsi"/>
          <w:b/>
          <w:sz w:val="22"/>
          <w:szCs w:val="22"/>
        </w:rPr>
      </w:pPr>
    </w:p>
    <w:p w14:paraId="42777F04" w14:textId="77777777" w:rsidR="00874EA4" w:rsidRDefault="00874EA4" w:rsidP="00874EA4">
      <w:pPr>
        <w:rPr>
          <w:rFonts w:asciiTheme="majorHAnsi" w:hAnsiTheme="majorHAnsi" w:cstheme="majorHAnsi"/>
          <w:b/>
          <w:sz w:val="22"/>
          <w:szCs w:val="22"/>
        </w:rPr>
      </w:pPr>
    </w:p>
    <w:p w14:paraId="4DA98E9E" w14:textId="77777777" w:rsidR="00874EA4" w:rsidRDefault="00874EA4" w:rsidP="00874EA4">
      <w:pPr>
        <w:rPr>
          <w:rFonts w:asciiTheme="majorHAnsi" w:hAnsiTheme="majorHAnsi" w:cstheme="majorHAnsi"/>
          <w:b/>
          <w:sz w:val="22"/>
          <w:szCs w:val="22"/>
        </w:rPr>
      </w:pPr>
    </w:p>
    <w:p w14:paraId="4C573B21" w14:textId="77777777" w:rsidR="00874EA4" w:rsidRDefault="00874EA4" w:rsidP="00874EA4">
      <w:pPr>
        <w:rPr>
          <w:rFonts w:asciiTheme="majorHAnsi" w:hAnsiTheme="majorHAnsi" w:cstheme="majorHAnsi"/>
          <w:b/>
          <w:sz w:val="22"/>
          <w:szCs w:val="22"/>
        </w:rPr>
      </w:pPr>
    </w:p>
    <w:p w14:paraId="694E77CE" w14:textId="77777777" w:rsidR="00874EA4" w:rsidRDefault="00874EA4" w:rsidP="00874EA4">
      <w:pPr>
        <w:rPr>
          <w:rFonts w:asciiTheme="majorHAnsi" w:hAnsiTheme="majorHAnsi" w:cstheme="majorHAnsi"/>
          <w:b/>
          <w:sz w:val="22"/>
          <w:szCs w:val="22"/>
        </w:rPr>
      </w:pPr>
    </w:p>
    <w:p w14:paraId="4FCAADFD" w14:textId="77777777" w:rsidR="00874EA4" w:rsidRDefault="00874EA4" w:rsidP="00874EA4">
      <w:pPr>
        <w:rPr>
          <w:rFonts w:asciiTheme="majorHAnsi" w:hAnsiTheme="majorHAnsi" w:cstheme="majorHAnsi"/>
          <w:b/>
          <w:sz w:val="22"/>
          <w:szCs w:val="22"/>
        </w:rPr>
      </w:pPr>
    </w:p>
    <w:p w14:paraId="604628AC" w14:textId="77777777" w:rsidR="00874EA4" w:rsidRDefault="00874EA4" w:rsidP="00874EA4">
      <w:pPr>
        <w:rPr>
          <w:rFonts w:asciiTheme="majorHAnsi" w:hAnsiTheme="majorHAnsi" w:cstheme="majorHAnsi"/>
          <w:b/>
          <w:sz w:val="22"/>
          <w:szCs w:val="22"/>
        </w:rPr>
      </w:pPr>
    </w:p>
    <w:p w14:paraId="092556CE" w14:textId="77777777" w:rsidR="00874EA4" w:rsidRDefault="00874EA4" w:rsidP="00874EA4">
      <w:pPr>
        <w:rPr>
          <w:rFonts w:asciiTheme="majorHAnsi" w:hAnsiTheme="majorHAnsi" w:cstheme="majorHAnsi"/>
          <w:b/>
          <w:sz w:val="22"/>
          <w:szCs w:val="22"/>
        </w:rPr>
      </w:pPr>
    </w:p>
    <w:p w14:paraId="69ECCBA1" w14:textId="77777777" w:rsidR="00874EA4" w:rsidRDefault="00874EA4" w:rsidP="00874EA4">
      <w:pPr>
        <w:rPr>
          <w:rFonts w:asciiTheme="majorHAnsi" w:hAnsiTheme="majorHAnsi" w:cstheme="majorHAnsi"/>
          <w:b/>
          <w:sz w:val="22"/>
          <w:szCs w:val="22"/>
        </w:rPr>
      </w:pPr>
    </w:p>
    <w:p w14:paraId="279A8090" w14:textId="3B2B3DE8" w:rsidR="00874EA4" w:rsidRPr="004E3752" w:rsidRDefault="00874EA4" w:rsidP="00874EA4">
      <w:pPr>
        <w:rPr>
          <w:rFonts w:asciiTheme="majorHAnsi" w:hAnsiTheme="majorHAnsi" w:cstheme="majorHAnsi"/>
          <w:b/>
          <w:sz w:val="22"/>
          <w:szCs w:val="22"/>
        </w:rPr>
      </w:pPr>
      <w:r>
        <w:rPr>
          <w:rFonts w:asciiTheme="majorHAnsi" w:hAnsiTheme="majorHAnsi" w:cstheme="majorHAnsi"/>
          <w:b/>
          <w:sz w:val="22"/>
          <w:szCs w:val="22"/>
        </w:rPr>
        <w:t>C</w:t>
      </w:r>
      <w:r w:rsidRPr="004E3752">
        <w:rPr>
          <w:rFonts w:asciiTheme="majorHAnsi" w:hAnsiTheme="majorHAnsi" w:cstheme="majorHAnsi"/>
          <w:b/>
          <w:sz w:val="22"/>
          <w:szCs w:val="22"/>
        </w:rPr>
        <w:t xml:space="preserve">elebrating 40 years of .au, </w:t>
      </w:r>
      <w:proofErr w:type="gramStart"/>
      <w:r w:rsidRPr="004E3752">
        <w:rPr>
          <w:rFonts w:asciiTheme="majorHAnsi" w:hAnsiTheme="majorHAnsi" w:cstheme="majorHAnsi"/>
          <w:b/>
          <w:sz w:val="22"/>
          <w:szCs w:val="22"/>
        </w:rPr>
        <w:t>Australians</w:t>
      </w:r>
      <w:r w:rsidR="006C7D86">
        <w:rPr>
          <w:rFonts w:asciiTheme="majorHAnsi" w:hAnsiTheme="majorHAnsi" w:cstheme="majorHAnsi"/>
          <w:b/>
          <w:sz w:val="22"/>
          <w:szCs w:val="22"/>
        </w:rPr>
        <w:t>’</w:t>
      </w:r>
      <w:proofErr w:type="gramEnd"/>
      <w:r w:rsidRPr="004E3752">
        <w:rPr>
          <w:rFonts w:asciiTheme="majorHAnsi" w:hAnsiTheme="majorHAnsi" w:cstheme="majorHAnsi"/>
          <w:b/>
          <w:sz w:val="22"/>
          <w:szCs w:val="22"/>
        </w:rPr>
        <w:t xml:space="preserve"> trusted online address.</w:t>
      </w:r>
    </w:p>
    <w:p w14:paraId="6D42E8FB" w14:textId="77777777" w:rsidR="00874EA4" w:rsidRDefault="00874EA4" w:rsidP="00874EA4">
      <w:pPr>
        <w:rPr>
          <w:rFonts w:asciiTheme="majorHAnsi" w:hAnsiTheme="majorHAnsi" w:cstheme="majorHAnsi"/>
          <w:b/>
          <w:sz w:val="22"/>
          <w:szCs w:val="22"/>
        </w:rPr>
      </w:pPr>
      <w:r w:rsidRPr="004E3752">
        <w:rPr>
          <w:rFonts w:asciiTheme="majorHAnsi" w:hAnsiTheme="majorHAnsi" w:cstheme="majorHAnsi"/>
          <w:b/>
          <w:sz w:val="22"/>
          <w:szCs w:val="22"/>
        </w:rPr>
        <w:t>auda.org.au</w:t>
      </w:r>
    </w:p>
    <w:p w14:paraId="338E0BC5" w14:textId="77777777" w:rsidR="00196A3E" w:rsidRDefault="00196A3E" w:rsidP="00874EA4">
      <w:pPr>
        <w:rPr>
          <w:rFonts w:asciiTheme="majorHAnsi" w:hAnsiTheme="majorHAnsi" w:cstheme="majorHAnsi"/>
          <w:b/>
          <w:sz w:val="22"/>
          <w:szCs w:val="22"/>
        </w:rPr>
      </w:pPr>
    </w:p>
    <w:p w14:paraId="6E42D70E" w14:textId="77777777" w:rsidR="00196A3E" w:rsidRDefault="00196A3E" w:rsidP="00874EA4">
      <w:pPr>
        <w:rPr>
          <w:rFonts w:asciiTheme="majorHAnsi" w:hAnsiTheme="majorHAnsi" w:cstheme="majorHAnsi"/>
          <w:b/>
          <w:sz w:val="22"/>
          <w:szCs w:val="22"/>
        </w:rPr>
      </w:pPr>
    </w:p>
    <w:p w14:paraId="0302AA7D" w14:textId="77777777" w:rsidR="00196A3E" w:rsidRDefault="00196A3E" w:rsidP="00874EA4">
      <w:pPr>
        <w:rPr>
          <w:rFonts w:asciiTheme="majorHAnsi" w:hAnsiTheme="majorHAnsi" w:cstheme="majorHAnsi"/>
          <w:b/>
          <w:sz w:val="22"/>
          <w:szCs w:val="22"/>
        </w:rPr>
      </w:pPr>
    </w:p>
    <w:p w14:paraId="2A8483EF" w14:textId="77777777" w:rsidR="00754D16" w:rsidRDefault="00754D16" w:rsidP="00874EA4">
      <w:pPr>
        <w:rPr>
          <w:rFonts w:asciiTheme="majorHAnsi" w:hAnsiTheme="majorHAnsi" w:cstheme="majorHAnsi"/>
          <w:b/>
          <w:sz w:val="22"/>
          <w:szCs w:val="22"/>
        </w:rPr>
      </w:pPr>
    </w:p>
    <w:p w14:paraId="0DB1A391" w14:textId="77777777" w:rsidR="00196A3E" w:rsidRDefault="00196A3E" w:rsidP="00874EA4">
      <w:pPr>
        <w:rPr>
          <w:rFonts w:asciiTheme="majorHAnsi" w:hAnsiTheme="majorHAnsi" w:cstheme="majorHAnsi"/>
          <w:b/>
          <w:sz w:val="22"/>
          <w:szCs w:val="22"/>
        </w:rPr>
      </w:pPr>
    </w:p>
    <w:p w14:paraId="3438B817" w14:textId="77777777" w:rsidR="00B0589B" w:rsidRDefault="00B0589B" w:rsidP="00874EA4">
      <w:r>
        <w:t xml:space="preserve">In the spirit of reconciliation, auDA acknowledges the Traditional Custodians of Country throughout Australia and their connections to land, sea and community. We pay our respect to their elders past and present and extend that respect to all Aboriginal and Torres Strait Islander peoples. </w:t>
      </w:r>
    </w:p>
    <w:p w14:paraId="3A26B642" w14:textId="7B6030B0" w:rsidR="00196A3E" w:rsidRPr="004E3752" w:rsidRDefault="00B0589B" w:rsidP="00874EA4">
      <w:pPr>
        <w:rPr>
          <w:rFonts w:asciiTheme="majorHAnsi" w:hAnsiTheme="majorHAnsi" w:cstheme="majorHAnsi"/>
          <w:b/>
          <w:sz w:val="22"/>
          <w:szCs w:val="22"/>
        </w:rPr>
      </w:pPr>
      <w:r>
        <w:t>We also acknowledge Aboriginal and Torres Strait Islander peoples’ commitment to innovation and technology over many millennia, a commitment we deeply respect and share.</w:t>
      </w:r>
    </w:p>
    <w:p w14:paraId="39D75EBD" w14:textId="77777777" w:rsidR="00123CF6" w:rsidRDefault="00123CF6" w:rsidP="00123CF6">
      <w:pPr>
        <w:rPr>
          <w:rFonts w:ascii="Poppins" w:eastAsia="SimSun" w:hAnsi="Poppins" w:cs="Poppins"/>
          <w:szCs w:val="24"/>
        </w:rPr>
      </w:pPr>
    </w:p>
    <w:p w14:paraId="65CB508A" w14:textId="77777777" w:rsidR="004A4DA0" w:rsidRDefault="00874EA4" w:rsidP="00084721">
      <w:pPr>
        <w:pStyle w:val="Heading1"/>
        <w:rPr>
          <w:noProof/>
        </w:rPr>
      </w:pPr>
      <w:bookmarkStart w:id="0" w:name="_Toc243397060"/>
      <w:bookmarkStart w:id="1" w:name="_Toc243397677"/>
      <w:bookmarkStart w:id="2" w:name="_Toc243496893"/>
      <w:r w:rsidRPr="0017515A">
        <w:lastRenderedPageBreak/>
        <w:t>Contents</w:t>
      </w:r>
      <w:bookmarkEnd w:id="0"/>
      <w:bookmarkEnd w:id="1"/>
      <w:bookmarkEnd w:id="2"/>
      <w:r w:rsidR="00E72FB8">
        <w:rPr>
          <w:color w:val="EE0000"/>
        </w:rPr>
        <w:fldChar w:fldCharType="begin"/>
      </w:r>
      <w:r w:rsidR="00E72FB8">
        <w:rPr>
          <w:color w:val="EE0000"/>
        </w:rPr>
        <w:instrText xml:space="preserve"> TOC \o "1-2" \h \z \u </w:instrText>
      </w:r>
      <w:r w:rsidR="00E72FB8">
        <w:rPr>
          <w:color w:val="EE0000"/>
        </w:rPr>
        <w:fldChar w:fldCharType="separate"/>
      </w:r>
    </w:p>
    <w:p w14:paraId="0D712FBA" w14:textId="1FF4BC12"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893" w:history="1">
        <w:r w:rsidRPr="00D4007D">
          <w:rPr>
            <w:rStyle w:val="Hyperlink"/>
            <w:noProof/>
          </w:rPr>
          <w:t>Contents</w:t>
        </w:r>
        <w:r>
          <w:rPr>
            <w:noProof/>
            <w:webHidden/>
          </w:rPr>
          <w:tab/>
        </w:r>
        <w:r>
          <w:rPr>
            <w:noProof/>
            <w:webHidden/>
          </w:rPr>
          <w:fldChar w:fldCharType="begin"/>
        </w:r>
        <w:r>
          <w:rPr>
            <w:noProof/>
            <w:webHidden/>
          </w:rPr>
          <w:instrText xml:space="preserve"> PAGEREF _Toc243496893 \h </w:instrText>
        </w:r>
        <w:r>
          <w:rPr>
            <w:noProof/>
            <w:webHidden/>
          </w:rPr>
        </w:r>
        <w:r>
          <w:rPr>
            <w:noProof/>
            <w:webHidden/>
          </w:rPr>
          <w:fldChar w:fldCharType="separate"/>
        </w:r>
        <w:r>
          <w:rPr>
            <w:noProof/>
            <w:webHidden/>
          </w:rPr>
          <w:t>3</w:t>
        </w:r>
        <w:r>
          <w:rPr>
            <w:noProof/>
            <w:webHidden/>
          </w:rPr>
          <w:fldChar w:fldCharType="end"/>
        </w:r>
      </w:hyperlink>
    </w:p>
    <w:p w14:paraId="4A409CAE" w14:textId="45917489"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894" w:history="1">
        <w:r w:rsidRPr="00D4007D">
          <w:rPr>
            <w:rStyle w:val="Hyperlink"/>
            <w:noProof/>
          </w:rPr>
          <w:t>auDA’s 2025-26 Annual Report</w:t>
        </w:r>
        <w:r>
          <w:rPr>
            <w:noProof/>
            <w:webHidden/>
          </w:rPr>
          <w:tab/>
        </w:r>
        <w:r>
          <w:rPr>
            <w:noProof/>
            <w:webHidden/>
          </w:rPr>
          <w:fldChar w:fldCharType="begin"/>
        </w:r>
        <w:r>
          <w:rPr>
            <w:noProof/>
            <w:webHidden/>
          </w:rPr>
          <w:instrText xml:space="preserve"> PAGEREF _Toc243496894 \h </w:instrText>
        </w:r>
        <w:r>
          <w:rPr>
            <w:noProof/>
            <w:webHidden/>
          </w:rPr>
        </w:r>
        <w:r>
          <w:rPr>
            <w:noProof/>
            <w:webHidden/>
          </w:rPr>
          <w:fldChar w:fldCharType="separate"/>
        </w:r>
        <w:r>
          <w:rPr>
            <w:noProof/>
            <w:webHidden/>
          </w:rPr>
          <w:t>5</w:t>
        </w:r>
        <w:r>
          <w:rPr>
            <w:noProof/>
            <w:webHidden/>
          </w:rPr>
          <w:fldChar w:fldCharType="end"/>
        </w:r>
      </w:hyperlink>
    </w:p>
    <w:p w14:paraId="2BC79C33" w14:textId="7809C8C6"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895" w:history="1">
        <w:r w:rsidRPr="00D4007D">
          <w:rPr>
            <w:rStyle w:val="Hyperlink"/>
            <w:noProof/>
          </w:rPr>
          <w:t>Integrated Reporting</w:t>
        </w:r>
        <w:r>
          <w:rPr>
            <w:noProof/>
            <w:webHidden/>
          </w:rPr>
          <w:tab/>
        </w:r>
        <w:r>
          <w:rPr>
            <w:noProof/>
            <w:webHidden/>
          </w:rPr>
          <w:fldChar w:fldCharType="begin"/>
        </w:r>
        <w:r>
          <w:rPr>
            <w:noProof/>
            <w:webHidden/>
          </w:rPr>
          <w:instrText xml:space="preserve"> PAGEREF _Toc243496895 \h </w:instrText>
        </w:r>
        <w:r>
          <w:rPr>
            <w:noProof/>
            <w:webHidden/>
          </w:rPr>
        </w:r>
        <w:r>
          <w:rPr>
            <w:noProof/>
            <w:webHidden/>
          </w:rPr>
          <w:fldChar w:fldCharType="separate"/>
        </w:r>
        <w:r>
          <w:rPr>
            <w:noProof/>
            <w:webHidden/>
          </w:rPr>
          <w:t>6</w:t>
        </w:r>
        <w:r>
          <w:rPr>
            <w:noProof/>
            <w:webHidden/>
          </w:rPr>
          <w:fldChar w:fldCharType="end"/>
        </w:r>
      </w:hyperlink>
    </w:p>
    <w:p w14:paraId="23C013F7" w14:textId="7C908F34"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896" w:history="1">
        <w:r w:rsidRPr="00D4007D">
          <w:rPr>
            <w:rStyle w:val="Hyperlink"/>
            <w:rFonts w:ascii="Poppins" w:eastAsia="DengXian Light" w:hAnsi="Poppins" w:cs="Poppins"/>
            <w:noProof/>
            <w:lang w:val="en-AU" w:eastAsia="zh-CN"/>
          </w:rPr>
          <w:t>From the Chair</w:t>
        </w:r>
        <w:r>
          <w:rPr>
            <w:noProof/>
            <w:webHidden/>
          </w:rPr>
          <w:tab/>
        </w:r>
        <w:r>
          <w:rPr>
            <w:noProof/>
            <w:webHidden/>
          </w:rPr>
          <w:fldChar w:fldCharType="begin"/>
        </w:r>
        <w:r>
          <w:rPr>
            <w:noProof/>
            <w:webHidden/>
          </w:rPr>
          <w:instrText xml:space="preserve"> PAGEREF _Toc243496896 \h </w:instrText>
        </w:r>
        <w:r>
          <w:rPr>
            <w:noProof/>
            <w:webHidden/>
          </w:rPr>
        </w:r>
        <w:r>
          <w:rPr>
            <w:noProof/>
            <w:webHidden/>
          </w:rPr>
          <w:fldChar w:fldCharType="separate"/>
        </w:r>
        <w:r>
          <w:rPr>
            <w:noProof/>
            <w:webHidden/>
          </w:rPr>
          <w:t>8</w:t>
        </w:r>
        <w:r>
          <w:rPr>
            <w:noProof/>
            <w:webHidden/>
          </w:rPr>
          <w:fldChar w:fldCharType="end"/>
        </w:r>
      </w:hyperlink>
    </w:p>
    <w:p w14:paraId="1ACAB07E" w14:textId="3DEDA666"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897" w:history="1">
        <w:r w:rsidRPr="00D4007D">
          <w:rPr>
            <w:rStyle w:val="Hyperlink"/>
            <w:rFonts w:ascii="Poppins" w:eastAsia="DengXian Light" w:hAnsi="Poppins" w:cs="Poppins"/>
            <w:noProof/>
            <w:lang w:val="en-AU" w:eastAsia="zh-CN"/>
          </w:rPr>
          <w:t>From the CEO</w:t>
        </w:r>
        <w:r>
          <w:rPr>
            <w:noProof/>
            <w:webHidden/>
          </w:rPr>
          <w:tab/>
        </w:r>
        <w:r>
          <w:rPr>
            <w:noProof/>
            <w:webHidden/>
          </w:rPr>
          <w:fldChar w:fldCharType="begin"/>
        </w:r>
        <w:r>
          <w:rPr>
            <w:noProof/>
            <w:webHidden/>
          </w:rPr>
          <w:instrText xml:space="preserve"> PAGEREF _Toc243496897 \h </w:instrText>
        </w:r>
        <w:r>
          <w:rPr>
            <w:noProof/>
            <w:webHidden/>
          </w:rPr>
        </w:r>
        <w:r>
          <w:rPr>
            <w:noProof/>
            <w:webHidden/>
          </w:rPr>
          <w:fldChar w:fldCharType="separate"/>
        </w:r>
        <w:r>
          <w:rPr>
            <w:noProof/>
            <w:webHidden/>
          </w:rPr>
          <w:t>10</w:t>
        </w:r>
        <w:r>
          <w:rPr>
            <w:noProof/>
            <w:webHidden/>
          </w:rPr>
          <w:fldChar w:fldCharType="end"/>
        </w:r>
      </w:hyperlink>
    </w:p>
    <w:p w14:paraId="6CE1895E" w14:textId="0BC19396"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898" w:history="1">
        <w:r w:rsidRPr="00D4007D">
          <w:rPr>
            <w:rStyle w:val="Hyperlink"/>
            <w:noProof/>
          </w:rPr>
          <w:t>About auDA</w:t>
        </w:r>
        <w:r>
          <w:rPr>
            <w:noProof/>
            <w:webHidden/>
          </w:rPr>
          <w:tab/>
        </w:r>
        <w:r>
          <w:rPr>
            <w:noProof/>
            <w:webHidden/>
          </w:rPr>
          <w:fldChar w:fldCharType="begin"/>
        </w:r>
        <w:r>
          <w:rPr>
            <w:noProof/>
            <w:webHidden/>
          </w:rPr>
          <w:instrText xml:space="preserve"> PAGEREF _Toc243496898 \h </w:instrText>
        </w:r>
        <w:r>
          <w:rPr>
            <w:noProof/>
            <w:webHidden/>
          </w:rPr>
        </w:r>
        <w:r>
          <w:rPr>
            <w:noProof/>
            <w:webHidden/>
          </w:rPr>
          <w:fldChar w:fldCharType="separate"/>
        </w:r>
        <w:r>
          <w:rPr>
            <w:noProof/>
            <w:webHidden/>
          </w:rPr>
          <w:t>12</w:t>
        </w:r>
        <w:r>
          <w:rPr>
            <w:noProof/>
            <w:webHidden/>
          </w:rPr>
          <w:fldChar w:fldCharType="end"/>
        </w:r>
      </w:hyperlink>
    </w:p>
    <w:p w14:paraId="2FD6F0E0" w14:textId="62FDADF1"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01" w:history="1">
        <w:r w:rsidRPr="00D4007D">
          <w:rPr>
            <w:rStyle w:val="Hyperlink"/>
            <w:noProof/>
          </w:rPr>
          <w:t>Celebrating 40 years of .au</w:t>
        </w:r>
        <w:r>
          <w:rPr>
            <w:noProof/>
            <w:webHidden/>
          </w:rPr>
          <w:tab/>
        </w:r>
        <w:r>
          <w:rPr>
            <w:noProof/>
            <w:webHidden/>
          </w:rPr>
          <w:fldChar w:fldCharType="begin"/>
        </w:r>
        <w:r>
          <w:rPr>
            <w:noProof/>
            <w:webHidden/>
          </w:rPr>
          <w:instrText xml:space="preserve"> PAGEREF _Toc243496901 \h </w:instrText>
        </w:r>
        <w:r>
          <w:rPr>
            <w:noProof/>
            <w:webHidden/>
          </w:rPr>
        </w:r>
        <w:r>
          <w:rPr>
            <w:noProof/>
            <w:webHidden/>
          </w:rPr>
          <w:fldChar w:fldCharType="separate"/>
        </w:r>
        <w:r>
          <w:rPr>
            <w:noProof/>
            <w:webHidden/>
          </w:rPr>
          <w:t>17</w:t>
        </w:r>
        <w:r>
          <w:rPr>
            <w:noProof/>
            <w:webHidden/>
          </w:rPr>
          <w:fldChar w:fldCharType="end"/>
        </w:r>
      </w:hyperlink>
    </w:p>
    <w:p w14:paraId="2AC40150" w14:textId="10CA7276"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03" w:history="1">
        <w:r w:rsidRPr="00D4007D">
          <w:rPr>
            <w:rStyle w:val="Hyperlink"/>
            <w:noProof/>
          </w:rPr>
          <w:t>Year at-a-glance</w:t>
        </w:r>
        <w:r>
          <w:rPr>
            <w:noProof/>
            <w:webHidden/>
          </w:rPr>
          <w:tab/>
        </w:r>
        <w:r>
          <w:rPr>
            <w:noProof/>
            <w:webHidden/>
          </w:rPr>
          <w:fldChar w:fldCharType="begin"/>
        </w:r>
        <w:r>
          <w:rPr>
            <w:noProof/>
            <w:webHidden/>
          </w:rPr>
          <w:instrText xml:space="preserve"> PAGEREF _Toc243496903 \h </w:instrText>
        </w:r>
        <w:r>
          <w:rPr>
            <w:noProof/>
            <w:webHidden/>
          </w:rPr>
        </w:r>
        <w:r>
          <w:rPr>
            <w:noProof/>
            <w:webHidden/>
          </w:rPr>
          <w:fldChar w:fldCharType="separate"/>
        </w:r>
        <w:r>
          <w:rPr>
            <w:noProof/>
            <w:webHidden/>
          </w:rPr>
          <w:t>18</w:t>
        </w:r>
        <w:r>
          <w:rPr>
            <w:noProof/>
            <w:webHidden/>
          </w:rPr>
          <w:fldChar w:fldCharType="end"/>
        </w:r>
      </w:hyperlink>
    </w:p>
    <w:p w14:paraId="3C732B5C" w14:textId="2A65A24C"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04" w:history="1">
        <w:r w:rsidRPr="00D4007D">
          <w:rPr>
            <w:rStyle w:val="Hyperlink"/>
            <w:noProof/>
          </w:rPr>
          <w:t>Year at-a-glance</w:t>
        </w:r>
        <w:r>
          <w:rPr>
            <w:noProof/>
            <w:webHidden/>
          </w:rPr>
          <w:tab/>
        </w:r>
        <w:r>
          <w:rPr>
            <w:noProof/>
            <w:webHidden/>
          </w:rPr>
          <w:fldChar w:fldCharType="begin"/>
        </w:r>
        <w:r>
          <w:rPr>
            <w:noProof/>
            <w:webHidden/>
          </w:rPr>
          <w:instrText xml:space="preserve"> PAGEREF _Toc243496904 \h </w:instrText>
        </w:r>
        <w:r>
          <w:rPr>
            <w:noProof/>
            <w:webHidden/>
          </w:rPr>
        </w:r>
        <w:r>
          <w:rPr>
            <w:noProof/>
            <w:webHidden/>
          </w:rPr>
          <w:fldChar w:fldCharType="separate"/>
        </w:r>
        <w:r>
          <w:rPr>
            <w:noProof/>
            <w:webHidden/>
          </w:rPr>
          <w:t>20</w:t>
        </w:r>
        <w:r>
          <w:rPr>
            <w:noProof/>
            <w:webHidden/>
          </w:rPr>
          <w:fldChar w:fldCharType="end"/>
        </w:r>
      </w:hyperlink>
    </w:p>
    <w:p w14:paraId="29534556" w14:textId="3B8BB205"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05" w:history="1">
        <w:r w:rsidRPr="00D4007D">
          <w:rPr>
            <w:rStyle w:val="Hyperlink"/>
            <w:noProof/>
          </w:rPr>
          <w:t>Our material themes</w:t>
        </w:r>
        <w:r>
          <w:rPr>
            <w:noProof/>
            <w:webHidden/>
          </w:rPr>
          <w:tab/>
        </w:r>
        <w:r>
          <w:rPr>
            <w:noProof/>
            <w:webHidden/>
          </w:rPr>
          <w:fldChar w:fldCharType="begin"/>
        </w:r>
        <w:r>
          <w:rPr>
            <w:noProof/>
            <w:webHidden/>
          </w:rPr>
          <w:instrText xml:space="preserve"> PAGEREF _Toc243496905 \h </w:instrText>
        </w:r>
        <w:r>
          <w:rPr>
            <w:noProof/>
            <w:webHidden/>
          </w:rPr>
        </w:r>
        <w:r>
          <w:rPr>
            <w:noProof/>
            <w:webHidden/>
          </w:rPr>
          <w:fldChar w:fldCharType="separate"/>
        </w:r>
        <w:r>
          <w:rPr>
            <w:noProof/>
            <w:webHidden/>
          </w:rPr>
          <w:t>21</w:t>
        </w:r>
        <w:r>
          <w:rPr>
            <w:noProof/>
            <w:webHidden/>
          </w:rPr>
          <w:fldChar w:fldCharType="end"/>
        </w:r>
      </w:hyperlink>
    </w:p>
    <w:p w14:paraId="28630000" w14:textId="2B1A8723"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07" w:history="1">
        <w:r w:rsidRPr="00D4007D">
          <w:rPr>
            <w:rStyle w:val="Hyperlink"/>
            <w:noProof/>
          </w:rPr>
          <w:t>How we create value</w:t>
        </w:r>
        <w:r>
          <w:rPr>
            <w:noProof/>
            <w:webHidden/>
          </w:rPr>
          <w:tab/>
        </w:r>
        <w:r>
          <w:rPr>
            <w:noProof/>
            <w:webHidden/>
          </w:rPr>
          <w:fldChar w:fldCharType="begin"/>
        </w:r>
        <w:r>
          <w:rPr>
            <w:noProof/>
            <w:webHidden/>
          </w:rPr>
          <w:instrText xml:space="preserve"> PAGEREF _Toc243496907 \h </w:instrText>
        </w:r>
        <w:r>
          <w:rPr>
            <w:noProof/>
            <w:webHidden/>
          </w:rPr>
        </w:r>
        <w:r>
          <w:rPr>
            <w:noProof/>
            <w:webHidden/>
          </w:rPr>
          <w:fldChar w:fldCharType="separate"/>
        </w:r>
        <w:r>
          <w:rPr>
            <w:noProof/>
            <w:webHidden/>
          </w:rPr>
          <w:t>26</w:t>
        </w:r>
        <w:r>
          <w:rPr>
            <w:noProof/>
            <w:webHidden/>
          </w:rPr>
          <w:fldChar w:fldCharType="end"/>
        </w:r>
      </w:hyperlink>
    </w:p>
    <w:p w14:paraId="3B087E45" w14:textId="05D92BDF"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12" w:history="1">
        <w:r w:rsidRPr="00D4007D">
          <w:rPr>
            <w:rStyle w:val="Hyperlink"/>
            <w:noProof/>
          </w:rPr>
          <w:t>auDA’s Strategy</w:t>
        </w:r>
        <w:r>
          <w:rPr>
            <w:noProof/>
            <w:webHidden/>
          </w:rPr>
          <w:tab/>
        </w:r>
        <w:r>
          <w:rPr>
            <w:noProof/>
            <w:webHidden/>
          </w:rPr>
          <w:fldChar w:fldCharType="begin"/>
        </w:r>
        <w:r>
          <w:rPr>
            <w:noProof/>
            <w:webHidden/>
          </w:rPr>
          <w:instrText xml:space="preserve"> PAGEREF _Toc243496912 \h </w:instrText>
        </w:r>
        <w:r>
          <w:rPr>
            <w:noProof/>
            <w:webHidden/>
          </w:rPr>
        </w:r>
        <w:r>
          <w:rPr>
            <w:noProof/>
            <w:webHidden/>
          </w:rPr>
          <w:fldChar w:fldCharType="separate"/>
        </w:r>
        <w:r>
          <w:rPr>
            <w:noProof/>
            <w:webHidden/>
          </w:rPr>
          <w:t>29</w:t>
        </w:r>
        <w:r>
          <w:rPr>
            <w:noProof/>
            <w:webHidden/>
          </w:rPr>
          <w:fldChar w:fldCharType="end"/>
        </w:r>
      </w:hyperlink>
    </w:p>
    <w:p w14:paraId="029C323B" w14:textId="1EB8564E"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15" w:history="1">
        <w:r w:rsidRPr="00D4007D">
          <w:rPr>
            <w:rStyle w:val="Hyperlink"/>
            <w:noProof/>
          </w:rPr>
          <w:t>Our performance</w:t>
        </w:r>
        <w:r>
          <w:rPr>
            <w:noProof/>
            <w:webHidden/>
          </w:rPr>
          <w:tab/>
        </w:r>
        <w:r>
          <w:rPr>
            <w:noProof/>
            <w:webHidden/>
          </w:rPr>
          <w:fldChar w:fldCharType="begin"/>
        </w:r>
        <w:r>
          <w:rPr>
            <w:noProof/>
            <w:webHidden/>
          </w:rPr>
          <w:instrText xml:space="preserve"> PAGEREF _Toc243496915 \h </w:instrText>
        </w:r>
        <w:r>
          <w:rPr>
            <w:noProof/>
            <w:webHidden/>
          </w:rPr>
        </w:r>
        <w:r>
          <w:rPr>
            <w:noProof/>
            <w:webHidden/>
          </w:rPr>
          <w:fldChar w:fldCharType="separate"/>
        </w:r>
        <w:r>
          <w:rPr>
            <w:noProof/>
            <w:webHidden/>
          </w:rPr>
          <w:t>33</w:t>
        </w:r>
        <w:r>
          <w:rPr>
            <w:noProof/>
            <w:webHidden/>
          </w:rPr>
          <w:fldChar w:fldCharType="end"/>
        </w:r>
      </w:hyperlink>
    </w:p>
    <w:p w14:paraId="520060D0" w14:textId="098C665D"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17" w:history="1">
        <w:r w:rsidRPr="00D4007D">
          <w:rPr>
            <w:rStyle w:val="Hyperlink"/>
            <w:noProof/>
          </w:rPr>
          <w:t>Risk management</w:t>
        </w:r>
        <w:r>
          <w:rPr>
            <w:noProof/>
            <w:webHidden/>
          </w:rPr>
          <w:tab/>
        </w:r>
        <w:r>
          <w:rPr>
            <w:noProof/>
            <w:webHidden/>
          </w:rPr>
          <w:fldChar w:fldCharType="begin"/>
        </w:r>
        <w:r>
          <w:rPr>
            <w:noProof/>
            <w:webHidden/>
          </w:rPr>
          <w:instrText xml:space="preserve"> PAGEREF _Toc243496917 \h </w:instrText>
        </w:r>
        <w:r>
          <w:rPr>
            <w:noProof/>
            <w:webHidden/>
          </w:rPr>
        </w:r>
        <w:r>
          <w:rPr>
            <w:noProof/>
            <w:webHidden/>
          </w:rPr>
          <w:fldChar w:fldCharType="separate"/>
        </w:r>
        <w:r>
          <w:rPr>
            <w:noProof/>
            <w:webHidden/>
          </w:rPr>
          <w:t>37</w:t>
        </w:r>
        <w:r>
          <w:rPr>
            <w:noProof/>
            <w:webHidden/>
          </w:rPr>
          <w:fldChar w:fldCharType="end"/>
        </w:r>
      </w:hyperlink>
    </w:p>
    <w:p w14:paraId="25B55796" w14:textId="176B06BD"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20" w:history="1">
        <w:r w:rsidRPr="00D4007D">
          <w:rPr>
            <w:rStyle w:val="Hyperlink"/>
            <w:noProof/>
          </w:rPr>
          <w:t>Operations</w:t>
        </w:r>
        <w:r>
          <w:rPr>
            <w:noProof/>
            <w:webHidden/>
          </w:rPr>
          <w:tab/>
        </w:r>
        <w:r>
          <w:rPr>
            <w:noProof/>
            <w:webHidden/>
          </w:rPr>
          <w:fldChar w:fldCharType="begin"/>
        </w:r>
        <w:r>
          <w:rPr>
            <w:noProof/>
            <w:webHidden/>
          </w:rPr>
          <w:instrText xml:space="preserve"> PAGEREF _Toc243496920 \h </w:instrText>
        </w:r>
        <w:r>
          <w:rPr>
            <w:noProof/>
            <w:webHidden/>
          </w:rPr>
        </w:r>
        <w:r>
          <w:rPr>
            <w:noProof/>
            <w:webHidden/>
          </w:rPr>
          <w:fldChar w:fldCharType="separate"/>
        </w:r>
        <w:r>
          <w:rPr>
            <w:noProof/>
            <w:webHidden/>
          </w:rPr>
          <w:t>42</w:t>
        </w:r>
        <w:r>
          <w:rPr>
            <w:noProof/>
            <w:webHidden/>
          </w:rPr>
          <w:fldChar w:fldCharType="end"/>
        </w:r>
      </w:hyperlink>
    </w:p>
    <w:p w14:paraId="38EDD016" w14:textId="713BC9E9"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21" w:history="1">
        <w:r w:rsidRPr="00D4007D">
          <w:rPr>
            <w:rStyle w:val="Hyperlink"/>
            <w:noProof/>
          </w:rPr>
          <w:t>Registrations and registry operations</w:t>
        </w:r>
        <w:r>
          <w:rPr>
            <w:noProof/>
            <w:webHidden/>
          </w:rPr>
          <w:tab/>
        </w:r>
        <w:r>
          <w:rPr>
            <w:noProof/>
            <w:webHidden/>
          </w:rPr>
          <w:fldChar w:fldCharType="begin"/>
        </w:r>
        <w:r>
          <w:rPr>
            <w:noProof/>
            <w:webHidden/>
          </w:rPr>
          <w:instrText xml:space="preserve"> PAGEREF _Toc243496921 \h </w:instrText>
        </w:r>
        <w:r>
          <w:rPr>
            <w:noProof/>
            <w:webHidden/>
          </w:rPr>
        </w:r>
        <w:r>
          <w:rPr>
            <w:noProof/>
            <w:webHidden/>
          </w:rPr>
          <w:fldChar w:fldCharType="separate"/>
        </w:r>
        <w:r>
          <w:rPr>
            <w:noProof/>
            <w:webHidden/>
          </w:rPr>
          <w:t>43</w:t>
        </w:r>
        <w:r>
          <w:rPr>
            <w:noProof/>
            <w:webHidden/>
          </w:rPr>
          <w:fldChar w:fldCharType="end"/>
        </w:r>
      </w:hyperlink>
    </w:p>
    <w:p w14:paraId="1654B77C" w14:textId="1690D8A8"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22" w:history="1">
        <w:r w:rsidRPr="00D4007D">
          <w:rPr>
            <w:rStyle w:val="Hyperlink"/>
            <w:noProof/>
          </w:rPr>
          <w:t>.au Licensing Framework and compliance</w:t>
        </w:r>
        <w:r>
          <w:rPr>
            <w:noProof/>
            <w:webHidden/>
          </w:rPr>
          <w:tab/>
        </w:r>
        <w:r>
          <w:rPr>
            <w:noProof/>
            <w:webHidden/>
          </w:rPr>
          <w:fldChar w:fldCharType="begin"/>
        </w:r>
        <w:r>
          <w:rPr>
            <w:noProof/>
            <w:webHidden/>
          </w:rPr>
          <w:instrText xml:space="preserve"> PAGEREF _Toc243496922 \h </w:instrText>
        </w:r>
        <w:r>
          <w:rPr>
            <w:noProof/>
            <w:webHidden/>
          </w:rPr>
        </w:r>
        <w:r>
          <w:rPr>
            <w:noProof/>
            <w:webHidden/>
          </w:rPr>
          <w:fldChar w:fldCharType="separate"/>
        </w:r>
        <w:r>
          <w:rPr>
            <w:noProof/>
            <w:webHidden/>
          </w:rPr>
          <w:t>47</w:t>
        </w:r>
        <w:r>
          <w:rPr>
            <w:noProof/>
            <w:webHidden/>
          </w:rPr>
          <w:fldChar w:fldCharType="end"/>
        </w:r>
      </w:hyperlink>
    </w:p>
    <w:p w14:paraId="4B0FBB35" w14:textId="67E3D2EC"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23" w:history="1">
        <w:r w:rsidRPr="00D4007D">
          <w:rPr>
            <w:rStyle w:val="Hyperlink"/>
            <w:noProof/>
          </w:rPr>
          <w:t>Security and business continuity</w:t>
        </w:r>
        <w:r>
          <w:rPr>
            <w:noProof/>
            <w:webHidden/>
          </w:rPr>
          <w:tab/>
        </w:r>
        <w:r>
          <w:rPr>
            <w:noProof/>
            <w:webHidden/>
          </w:rPr>
          <w:fldChar w:fldCharType="begin"/>
        </w:r>
        <w:r>
          <w:rPr>
            <w:noProof/>
            <w:webHidden/>
          </w:rPr>
          <w:instrText xml:space="preserve"> PAGEREF _Toc243496923 \h </w:instrText>
        </w:r>
        <w:r>
          <w:rPr>
            <w:noProof/>
            <w:webHidden/>
          </w:rPr>
        </w:r>
        <w:r>
          <w:rPr>
            <w:noProof/>
            <w:webHidden/>
          </w:rPr>
          <w:fldChar w:fldCharType="separate"/>
        </w:r>
        <w:r>
          <w:rPr>
            <w:noProof/>
            <w:webHidden/>
          </w:rPr>
          <w:t>53</w:t>
        </w:r>
        <w:r>
          <w:rPr>
            <w:noProof/>
            <w:webHidden/>
          </w:rPr>
          <w:fldChar w:fldCharType="end"/>
        </w:r>
      </w:hyperlink>
    </w:p>
    <w:p w14:paraId="358DABB5" w14:textId="160E1254"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24" w:history="1">
        <w:r w:rsidRPr="00D4007D">
          <w:rPr>
            <w:rStyle w:val="Hyperlink"/>
            <w:noProof/>
          </w:rPr>
          <w:t>Engagement</w:t>
        </w:r>
        <w:r>
          <w:rPr>
            <w:noProof/>
            <w:webHidden/>
          </w:rPr>
          <w:tab/>
        </w:r>
        <w:r>
          <w:rPr>
            <w:noProof/>
            <w:webHidden/>
          </w:rPr>
          <w:fldChar w:fldCharType="begin"/>
        </w:r>
        <w:r>
          <w:rPr>
            <w:noProof/>
            <w:webHidden/>
          </w:rPr>
          <w:instrText xml:space="preserve"> PAGEREF _Toc243496924 \h </w:instrText>
        </w:r>
        <w:r>
          <w:rPr>
            <w:noProof/>
            <w:webHidden/>
          </w:rPr>
        </w:r>
        <w:r>
          <w:rPr>
            <w:noProof/>
            <w:webHidden/>
          </w:rPr>
          <w:fldChar w:fldCharType="separate"/>
        </w:r>
        <w:r>
          <w:rPr>
            <w:noProof/>
            <w:webHidden/>
          </w:rPr>
          <w:t>55</w:t>
        </w:r>
        <w:r>
          <w:rPr>
            <w:noProof/>
            <w:webHidden/>
          </w:rPr>
          <w:fldChar w:fldCharType="end"/>
        </w:r>
      </w:hyperlink>
    </w:p>
    <w:p w14:paraId="17011539" w14:textId="55D3B15A"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25" w:history="1">
        <w:r w:rsidRPr="00D4007D">
          <w:rPr>
            <w:rStyle w:val="Hyperlink"/>
            <w:noProof/>
          </w:rPr>
          <w:t>Engaging with our community:</w:t>
        </w:r>
        <w:r>
          <w:rPr>
            <w:noProof/>
            <w:webHidden/>
          </w:rPr>
          <w:tab/>
        </w:r>
        <w:r>
          <w:rPr>
            <w:noProof/>
            <w:webHidden/>
          </w:rPr>
          <w:fldChar w:fldCharType="begin"/>
        </w:r>
        <w:r>
          <w:rPr>
            <w:noProof/>
            <w:webHidden/>
          </w:rPr>
          <w:instrText xml:space="preserve"> PAGEREF _Toc243496925 \h </w:instrText>
        </w:r>
        <w:r>
          <w:rPr>
            <w:noProof/>
            <w:webHidden/>
          </w:rPr>
        </w:r>
        <w:r>
          <w:rPr>
            <w:noProof/>
            <w:webHidden/>
          </w:rPr>
          <w:fldChar w:fldCharType="separate"/>
        </w:r>
        <w:r>
          <w:rPr>
            <w:noProof/>
            <w:webHidden/>
          </w:rPr>
          <w:t>56</w:t>
        </w:r>
        <w:r>
          <w:rPr>
            <w:noProof/>
            <w:webHidden/>
          </w:rPr>
          <w:fldChar w:fldCharType="end"/>
        </w:r>
      </w:hyperlink>
    </w:p>
    <w:p w14:paraId="1F97F6B6" w14:textId="182E7262"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26" w:history="1">
        <w:r w:rsidRPr="00D4007D">
          <w:rPr>
            <w:rStyle w:val="Hyperlink"/>
            <w:noProof/>
          </w:rPr>
          <w:t>Public Benefit Program</w:t>
        </w:r>
        <w:r>
          <w:rPr>
            <w:noProof/>
            <w:webHidden/>
          </w:rPr>
          <w:tab/>
        </w:r>
        <w:r>
          <w:rPr>
            <w:noProof/>
            <w:webHidden/>
          </w:rPr>
          <w:fldChar w:fldCharType="begin"/>
        </w:r>
        <w:r>
          <w:rPr>
            <w:noProof/>
            <w:webHidden/>
          </w:rPr>
          <w:instrText xml:space="preserve"> PAGEREF _Toc243496926 \h </w:instrText>
        </w:r>
        <w:r>
          <w:rPr>
            <w:noProof/>
            <w:webHidden/>
          </w:rPr>
        </w:r>
        <w:r>
          <w:rPr>
            <w:noProof/>
            <w:webHidden/>
          </w:rPr>
          <w:fldChar w:fldCharType="separate"/>
        </w:r>
        <w:r>
          <w:rPr>
            <w:noProof/>
            <w:webHidden/>
          </w:rPr>
          <w:t>66</w:t>
        </w:r>
        <w:r>
          <w:rPr>
            <w:noProof/>
            <w:webHidden/>
          </w:rPr>
          <w:fldChar w:fldCharType="end"/>
        </w:r>
      </w:hyperlink>
    </w:p>
    <w:p w14:paraId="23E07724" w14:textId="5CC8C23C"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27" w:history="1">
        <w:r w:rsidRPr="00D4007D">
          <w:rPr>
            <w:rStyle w:val="Hyperlink"/>
            <w:noProof/>
          </w:rPr>
          <w:t>Public Impact report</w:t>
        </w:r>
        <w:r>
          <w:rPr>
            <w:noProof/>
            <w:webHidden/>
          </w:rPr>
          <w:tab/>
        </w:r>
        <w:r>
          <w:rPr>
            <w:noProof/>
            <w:webHidden/>
          </w:rPr>
          <w:fldChar w:fldCharType="begin"/>
        </w:r>
        <w:r>
          <w:rPr>
            <w:noProof/>
            <w:webHidden/>
          </w:rPr>
          <w:instrText xml:space="preserve"> PAGEREF _Toc243496927 \h </w:instrText>
        </w:r>
        <w:r>
          <w:rPr>
            <w:noProof/>
            <w:webHidden/>
          </w:rPr>
        </w:r>
        <w:r>
          <w:rPr>
            <w:noProof/>
            <w:webHidden/>
          </w:rPr>
          <w:fldChar w:fldCharType="separate"/>
        </w:r>
        <w:r>
          <w:rPr>
            <w:noProof/>
            <w:webHidden/>
          </w:rPr>
          <w:t>68</w:t>
        </w:r>
        <w:r>
          <w:rPr>
            <w:noProof/>
            <w:webHidden/>
          </w:rPr>
          <w:fldChar w:fldCharType="end"/>
        </w:r>
      </w:hyperlink>
    </w:p>
    <w:p w14:paraId="75475D71" w14:textId="7EE70B3D"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28" w:history="1">
        <w:r w:rsidRPr="00D4007D">
          <w:rPr>
            <w:rStyle w:val="Hyperlink"/>
            <w:noProof/>
          </w:rPr>
          <w:t>People</w:t>
        </w:r>
        <w:r>
          <w:rPr>
            <w:noProof/>
            <w:webHidden/>
          </w:rPr>
          <w:tab/>
        </w:r>
        <w:r>
          <w:rPr>
            <w:noProof/>
            <w:webHidden/>
          </w:rPr>
          <w:fldChar w:fldCharType="begin"/>
        </w:r>
        <w:r>
          <w:rPr>
            <w:noProof/>
            <w:webHidden/>
          </w:rPr>
          <w:instrText xml:space="preserve"> PAGEREF _Toc243496928 \h </w:instrText>
        </w:r>
        <w:r>
          <w:rPr>
            <w:noProof/>
            <w:webHidden/>
          </w:rPr>
        </w:r>
        <w:r>
          <w:rPr>
            <w:noProof/>
            <w:webHidden/>
          </w:rPr>
          <w:fldChar w:fldCharType="separate"/>
        </w:r>
        <w:r>
          <w:rPr>
            <w:noProof/>
            <w:webHidden/>
          </w:rPr>
          <w:t>70</w:t>
        </w:r>
        <w:r>
          <w:rPr>
            <w:noProof/>
            <w:webHidden/>
          </w:rPr>
          <w:fldChar w:fldCharType="end"/>
        </w:r>
      </w:hyperlink>
    </w:p>
    <w:p w14:paraId="4DD8AF30" w14:textId="23DCBCF3"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29" w:history="1">
        <w:r w:rsidRPr="00D4007D">
          <w:rPr>
            <w:rStyle w:val="Hyperlink"/>
            <w:noProof/>
          </w:rPr>
          <w:t>Who we are</w:t>
        </w:r>
        <w:r>
          <w:rPr>
            <w:noProof/>
            <w:webHidden/>
          </w:rPr>
          <w:tab/>
        </w:r>
        <w:r>
          <w:rPr>
            <w:noProof/>
            <w:webHidden/>
          </w:rPr>
          <w:fldChar w:fldCharType="begin"/>
        </w:r>
        <w:r>
          <w:rPr>
            <w:noProof/>
            <w:webHidden/>
          </w:rPr>
          <w:instrText xml:space="preserve"> PAGEREF _Toc243496929 \h </w:instrText>
        </w:r>
        <w:r>
          <w:rPr>
            <w:noProof/>
            <w:webHidden/>
          </w:rPr>
        </w:r>
        <w:r>
          <w:rPr>
            <w:noProof/>
            <w:webHidden/>
          </w:rPr>
          <w:fldChar w:fldCharType="separate"/>
        </w:r>
        <w:r>
          <w:rPr>
            <w:noProof/>
            <w:webHidden/>
          </w:rPr>
          <w:t>71</w:t>
        </w:r>
        <w:r>
          <w:rPr>
            <w:noProof/>
            <w:webHidden/>
          </w:rPr>
          <w:fldChar w:fldCharType="end"/>
        </w:r>
      </w:hyperlink>
    </w:p>
    <w:p w14:paraId="0CC59716" w14:textId="2C816AB9"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0" w:history="1">
        <w:r w:rsidRPr="00D4007D">
          <w:rPr>
            <w:rStyle w:val="Hyperlink"/>
            <w:noProof/>
          </w:rPr>
          <w:t>Capability and development</w:t>
        </w:r>
        <w:r>
          <w:rPr>
            <w:noProof/>
            <w:webHidden/>
          </w:rPr>
          <w:tab/>
        </w:r>
        <w:r>
          <w:rPr>
            <w:noProof/>
            <w:webHidden/>
          </w:rPr>
          <w:fldChar w:fldCharType="begin"/>
        </w:r>
        <w:r>
          <w:rPr>
            <w:noProof/>
            <w:webHidden/>
          </w:rPr>
          <w:instrText xml:space="preserve"> PAGEREF _Toc243496930 \h </w:instrText>
        </w:r>
        <w:r>
          <w:rPr>
            <w:noProof/>
            <w:webHidden/>
          </w:rPr>
        </w:r>
        <w:r>
          <w:rPr>
            <w:noProof/>
            <w:webHidden/>
          </w:rPr>
          <w:fldChar w:fldCharType="separate"/>
        </w:r>
        <w:r>
          <w:rPr>
            <w:noProof/>
            <w:webHidden/>
          </w:rPr>
          <w:t>71</w:t>
        </w:r>
        <w:r>
          <w:rPr>
            <w:noProof/>
            <w:webHidden/>
          </w:rPr>
          <w:fldChar w:fldCharType="end"/>
        </w:r>
      </w:hyperlink>
    </w:p>
    <w:p w14:paraId="1341E7E2" w14:textId="10822A49"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1" w:history="1">
        <w:r w:rsidRPr="00D4007D">
          <w:rPr>
            <w:rStyle w:val="Hyperlink"/>
            <w:noProof/>
          </w:rPr>
          <w:t>Engagement</w:t>
        </w:r>
        <w:r>
          <w:rPr>
            <w:noProof/>
            <w:webHidden/>
          </w:rPr>
          <w:tab/>
        </w:r>
        <w:r>
          <w:rPr>
            <w:noProof/>
            <w:webHidden/>
          </w:rPr>
          <w:fldChar w:fldCharType="begin"/>
        </w:r>
        <w:r>
          <w:rPr>
            <w:noProof/>
            <w:webHidden/>
          </w:rPr>
          <w:instrText xml:space="preserve"> PAGEREF _Toc243496931 \h </w:instrText>
        </w:r>
        <w:r>
          <w:rPr>
            <w:noProof/>
            <w:webHidden/>
          </w:rPr>
        </w:r>
        <w:r>
          <w:rPr>
            <w:noProof/>
            <w:webHidden/>
          </w:rPr>
          <w:fldChar w:fldCharType="separate"/>
        </w:r>
        <w:r>
          <w:rPr>
            <w:noProof/>
            <w:webHidden/>
          </w:rPr>
          <w:t>72</w:t>
        </w:r>
        <w:r>
          <w:rPr>
            <w:noProof/>
            <w:webHidden/>
          </w:rPr>
          <w:fldChar w:fldCharType="end"/>
        </w:r>
      </w:hyperlink>
    </w:p>
    <w:p w14:paraId="6269881D" w14:textId="5C1EA310"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2" w:history="1">
        <w:r w:rsidRPr="00D4007D">
          <w:rPr>
            <w:rStyle w:val="Hyperlink"/>
            <w:noProof/>
            <w:lang w:val="en-US"/>
          </w:rPr>
          <w:t>Wellbeing</w:t>
        </w:r>
        <w:r>
          <w:rPr>
            <w:noProof/>
            <w:webHidden/>
          </w:rPr>
          <w:tab/>
        </w:r>
        <w:r>
          <w:rPr>
            <w:noProof/>
            <w:webHidden/>
          </w:rPr>
          <w:fldChar w:fldCharType="begin"/>
        </w:r>
        <w:r>
          <w:rPr>
            <w:noProof/>
            <w:webHidden/>
          </w:rPr>
          <w:instrText xml:space="preserve"> PAGEREF _Toc243496932 \h </w:instrText>
        </w:r>
        <w:r>
          <w:rPr>
            <w:noProof/>
            <w:webHidden/>
          </w:rPr>
        </w:r>
        <w:r>
          <w:rPr>
            <w:noProof/>
            <w:webHidden/>
          </w:rPr>
          <w:fldChar w:fldCharType="separate"/>
        </w:r>
        <w:r>
          <w:rPr>
            <w:noProof/>
            <w:webHidden/>
          </w:rPr>
          <w:t>73</w:t>
        </w:r>
        <w:r>
          <w:rPr>
            <w:noProof/>
            <w:webHidden/>
          </w:rPr>
          <w:fldChar w:fldCharType="end"/>
        </w:r>
      </w:hyperlink>
    </w:p>
    <w:p w14:paraId="0597B786" w14:textId="45659433"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33" w:history="1">
        <w:r w:rsidRPr="00D4007D">
          <w:rPr>
            <w:rStyle w:val="Hyperlink"/>
            <w:noProof/>
          </w:rPr>
          <w:t>Governance</w:t>
        </w:r>
        <w:r>
          <w:rPr>
            <w:noProof/>
            <w:webHidden/>
          </w:rPr>
          <w:tab/>
        </w:r>
        <w:r>
          <w:rPr>
            <w:noProof/>
            <w:webHidden/>
          </w:rPr>
          <w:fldChar w:fldCharType="begin"/>
        </w:r>
        <w:r>
          <w:rPr>
            <w:noProof/>
            <w:webHidden/>
          </w:rPr>
          <w:instrText xml:space="preserve"> PAGEREF _Toc243496933 \h </w:instrText>
        </w:r>
        <w:r>
          <w:rPr>
            <w:noProof/>
            <w:webHidden/>
          </w:rPr>
        </w:r>
        <w:r>
          <w:rPr>
            <w:noProof/>
            <w:webHidden/>
          </w:rPr>
          <w:fldChar w:fldCharType="separate"/>
        </w:r>
        <w:r>
          <w:rPr>
            <w:noProof/>
            <w:webHidden/>
          </w:rPr>
          <w:t>74</w:t>
        </w:r>
        <w:r>
          <w:rPr>
            <w:noProof/>
            <w:webHidden/>
          </w:rPr>
          <w:fldChar w:fldCharType="end"/>
        </w:r>
      </w:hyperlink>
    </w:p>
    <w:p w14:paraId="2868543E" w14:textId="6123BA64"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4" w:history="1">
        <w:r w:rsidRPr="00D4007D">
          <w:rPr>
            <w:rStyle w:val="Hyperlink"/>
            <w:noProof/>
          </w:rPr>
          <w:t>auDA Board of Directors</w:t>
        </w:r>
        <w:r>
          <w:rPr>
            <w:noProof/>
            <w:webHidden/>
          </w:rPr>
          <w:tab/>
        </w:r>
        <w:r>
          <w:rPr>
            <w:noProof/>
            <w:webHidden/>
          </w:rPr>
          <w:fldChar w:fldCharType="begin"/>
        </w:r>
        <w:r>
          <w:rPr>
            <w:noProof/>
            <w:webHidden/>
          </w:rPr>
          <w:instrText xml:space="preserve"> PAGEREF _Toc243496934 \h </w:instrText>
        </w:r>
        <w:r>
          <w:rPr>
            <w:noProof/>
            <w:webHidden/>
          </w:rPr>
        </w:r>
        <w:r>
          <w:rPr>
            <w:noProof/>
            <w:webHidden/>
          </w:rPr>
          <w:fldChar w:fldCharType="separate"/>
        </w:r>
        <w:r>
          <w:rPr>
            <w:noProof/>
            <w:webHidden/>
          </w:rPr>
          <w:t>75</w:t>
        </w:r>
        <w:r>
          <w:rPr>
            <w:noProof/>
            <w:webHidden/>
          </w:rPr>
          <w:fldChar w:fldCharType="end"/>
        </w:r>
      </w:hyperlink>
    </w:p>
    <w:p w14:paraId="457489B7" w14:textId="039D70EA" w:rsid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5" w:history="1">
        <w:r w:rsidRPr="00D4007D">
          <w:rPr>
            <w:rStyle w:val="Hyperlink"/>
            <w:noProof/>
          </w:rPr>
          <w:t>Sustainability Framework</w:t>
        </w:r>
        <w:r>
          <w:rPr>
            <w:noProof/>
            <w:webHidden/>
          </w:rPr>
          <w:tab/>
        </w:r>
        <w:r>
          <w:rPr>
            <w:noProof/>
            <w:webHidden/>
          </w:rPr>
          <w:fldChar w:fldCharType="begin"/>
        </w:r>
        <w:r>
          <w:rPr>
            <w:noProof/>
            <w:webHidden/>
          </w:rPr>
          <w:instrText xml:space="preserve"> PAGEREF _Toc243496935 \h </w:instrText>
        </w:r>
        <w:r>
          <w:rPr>
            <w:noProof/>
            <w:webHidden/>
          </w:rPr>
        </w:r>
        <w:r>
          <w:rPr>
            <w:noProof/>
            <w:webHidden/>
          </w:rPr>
          <w:fldChar w:fldCharType="separate"/>
        </w:r>
        <w:r>
          <w:rPr>
            <w:noProof/>
            <w:webHidden/>
          </w:rPr>
          <w:t>78</w:t>
        </w:r>
        <w:r>
          <w:rPr>
            <w:noProof/>
            <w:webHidden/>
          </w:rPr>
          <w:fldChar w:fldCharType="end"/>
        </w:r>
      </w:hyperlink>
    </w:p>
    <w:p w14:paraId="22D41E5A" w14:textId="354BC5CE" w:rsidR="004A4DA0" w:rsidRP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6" w:history="1">
        <w:r w:rsidRPr="004A4DA0">
          <w:rPr>
            <w:rStyle w:val="Hyperlink"/>
            <w:noProof/>
          </w:rPr>
          <w:t>Reconciliation Action Plan</w:t>
        </w:r>
        <w:r w:rsidRPr="004A4DA0">
          <w:rPr>
            <w:noProof/>
            <w:webHidden/>
          </w:rPr>
          <w:tab/>
        </w:r>
        <w:r w:rsidRPr="004A4DA0">
          <w:rPr>
            <w:noProof/>
            <w:webHidden/>
          </w:rPr>
          <w:fldChar w:fldCharType="begin"/>
        </w:r>
        <w:r w:rsidRPr="004A4DA0">
          <w:rPr>
            <w:noProof/>
            <w:webHidden/>
          </w:rPr>
          <w:instrText xml:space="preserve"> PAGEREF _Toc243496936 \h </w:instrText>
        </w:r>
        <w:r w:rsidRPr="004A4DA0">
          <w:rPr>
            <w:noProof/>
            <w:webHidden/>
          </w:rPr>
        </w:r>
        <w:r w:rsidRPr="004A4DA0">
          <w:rPr>
            <w:noProof/>
            <w:webHidden/>
          </w:rPr>
          <w:fldChar w:fldCharType="separate"/>
        </w:r>
        <w:r w:rsidRPr="004A4DA0">
          <w:rPr>
            <w:noProof/>
            <w:webHidden/>
          </w:rPr>
          <w:t>80</w:t>
        </w:r>
        <w:r w:rsidRPr="004A4DA0">
          <w:rPr>
            <w:noProof/>
            <w:webHidden/>
          </w:rPr>
          <w:fldChar w:fldCharType="end"/>
        </w:r>
      </w:hyperlink>
    </w:p>
    <w:p w14:paraId="3E9D399D" w14:textId="3ABD49BA" w:rsidR="004A4DA0" w:rsidRP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7" w:history="1">
        <w:r w:rsidRPr="004A4DA0">
          <w:rPr>
            <w:rStyle w:val="Hyperlink"/>
            <w:noProof/>
          </w:rPr>
          <w:t>Transparency and accountability</w:t>
        </w:r>
        <w:r w:rsidRPr="004A4DA0">
          <w:rPr>
            <w:noProof/>
            <w:webHidden/>
          </w:rPr>
          <w:tab/>
        </w:r>
        <w:r w:rsidRPr="004A4DA0">
          <w:rPr>
            <w:noProof/>
            <w:webHidden/>
          </w:rPr>
          <w:fldChar w:fldCharType="begin"/>
        </w:r>
        <w:r w:rsidRPr="004A4DA0">
          <w:rPr>
            <w:noProof/>
            <w:webHidden/>
          </w:rPr>
          <w:instrText xml:space="preserve"> PAGEREF _Toc243496937 \h </w:instrText>
        </w:r>
        <w:r w:rsidRPr="004A4DA0">
          <w:rPr>
            <w:noProof/>
            <w:webHidden/>
          </w:rPr>
        </w:r>
        <w:r w:rsidRPr="004A4DA0">
          <w:rPr>
            <w:noProof/>
            <w:webHidden/>
          </w:rPr>
          <w:fldChar w:fldCharType="separate"/>
        </w:r>
        <w:r w:rsidRPr="004A4DA0">
          <w:rPr>
            <w:noProof/>
            <w:webHidden/>
          </w:rPr>
          <w:t>80</w:t>
        </w:r>
        <w:r w:rsidRPr="004A4DA0">
          <w:rPr>
            <w:noProof/>
            <w:webHidden/>
          </w:rPr>
          <w:fldChar w:fldCharType="end"/>
        </w:r>
      </w:hyperlink>
    </w:p>
    <w:p w14:paraId="30B80A7D" w14:textId="59B5CA3F" w:rsidR="004A4DA0" w:rsidRP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8" w:history="1">
        <w:r w:rsidRPr="004A4DA0">
          <w:rPr>
            <w:rStyle w:val="Hyperlink"/>
            <w:noProof/>
          </w:rPr>
          <w:t>Australian Securities Exchange Corporate Governance Statement</w:t>
        </w:r>
        <w:r w:rsidRPr="004A4DA0">
          <w:rPr>
            <w:noProof/>
            <w:webHidden/>
          </w:rPr>
          <w:tab/>
        </w:r>
        <w:r w:rsidRPr="004A4DA0">
          <w:rPr>
            <w:noProof/>
            <w:webHidden/>
          </w:rPr>
          <w:fldChar w:fldCharType="begin"/>
        </w:r>
        <w:r w:rsidRPr="004A4DA0">
          <w:rPr>
            <w:noProof/>
            <w:webHidden/>
          </w:rPr>
          <w:instrText xml:space="preserve"> PAGEREF _Toc243496938 \h </w:instrText>
        </w:r>
        <w:r w:rsidRPr="004A4DA0">
          <w:rPr>
            <w:noProof/>
            <w:webHidden/>
          </w:rPr>
        </w:r>
        <w:r w:rsidRPr="004A4DA0">
          <w:rPr>
            <w:noProof/>
            <w:webHidden/>
          </w:rPr>
          <w:fldChar w:fldCharType="separate"/>
        </w:r>
        <w:r w:rsidRPr="004A4DA0">
          <w:rPr>
            <w:noProof/>
            <w:webHidden/>
          </w:rPr>
          <w:t>80</w:t>
        </w:r>
        <w:r w:rsidRPr="004A4DA0">
          <w:rPr>
            <w:noProof/>
            <w:webHidden/>
          </w:rPr>
          <w:fldChar w:fldCharType="end"/>
        </w:r>
      </w:hyperlink>
    </w:p>
    <w:p w14:paraId="1F7717B5" w14:textId="1D54AAA8" w:rsidR="004A4DA0" w:rsidRPr="004A4DA0" w:rsidRDefault="004A4DA0">
      <w:pPr>
        <w:pStyle w:val="TOC2"/>
        <w:tabs>
          <w:tab w:val="right" w:pos="9371"/>
        </w:tabs>
        <w:rPr>
          <w:rFonts w:eastAsiaTheme="minorEastAsia" w:cstheme="minorBidi"/>
          <w:noProof/>
          <w:kern w:val="2"/>
          <w:sz w:val="24"/>
          <w:szCs w:val="30"/>
          <w:lang w:val="en-AU" w:eastAsia="zh-CN" w:bidi="th-TH"/>
          <w14:ligatures w14:val="standardContextual"/>
        </w:rPr>
      </w:pPr>
      <w:hyperlink w:anchor="_Toc243496939" w:history="1">
        <w:r w:rsidRPr="004A4DA0">
          <w:rPr>
            <w:rStyle w:val="Hyperlink"/>
            <w:noProof/>
          </w:rPr>
          <w:t>Sustainable financial position</w:t>
        </w:r>
        <w:r w:rsidRPr="004A4DA0">
          <w:rPr>
            <w:noProof/>
            <w:webHidden/>
          </w:rPr>
          <w:tab/>
        </w:r>
        <w:r w:rsidRPr="004A4DA0">
          <w:rPr>
            <w:noProof/>
            <w:webHidden/>
          </w:rPr>
          <w:fldChar w:fldCharType="begin"/>
        </w:r>
        <w:r w:rsidRPr="004A4DA0">
          <w:rPr>
            <w:noProof/>
            <w:webHidden/>
          </w:rPr>
          <w:instrText xml:space="preserve"> PAGEREF _Toc243496939 \h </w:instrText>
        </w:r>
        <w:r w:rsidRPr="004A4DA0">
          <w:rPr>
            <w:noProof/>
            <w:webHidden/>
          </w:rPr>
        </w:r>
        <w:r w:rsidRPr="004A4DA0">
          <w:rPr>
            <w:noProof/>
            <w:webHidden/>
          </w:rPr>
          <w:fldChar w:fldCharType="separate"/>
        </w:r>
        <w:r w:rsidRPr="004A4DA0">
          <w:rPr>
            <w:noProof/>
            <w:webHidden/>
          </w:rPr>
          <w:t>81</w:t>
        </w:r>
        <w:r w:rsidRPr="004A4DA0">
          <w:rPr>
            <w:noProof/>
            <w:webHidden/>
          </w:rPr>
          <w:fldChar w:fldCharType="end"/>
        </w:r>
      </w:hyperlink>
    </w:p>
    <w:p w14:paraId="36D53A5E" w14:textId="7AF22F49" w:rsidR="004A4DA0" w:rsidRP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40" w:history="1">
        <w:r w:rsidRPr="004A4DA0">
          <w:rPr>
            <w:rStyle w:val="Hyperlink"/>
            <w:noProof/>
          </w:rPr>
          <w:t>Our outlook</w:t>
        </w:r>
        <w:r w:rsidRPr="004A4DA0">
          <w:rPr>
            <w:noProof/>
            <w:webHidden/>
          </w:rPr>
          <w:tab/>
        </w:r>
        <w:r w:rsidRPr="004A4DA0">
          <w:rPr>
            <w:noProof/>
            <w:webHidden/>
          </w:rPr>
          <w:fldChar w:fldCharType="begin"/>
        </w:r>
        <w:r w:rsidRPr="004A4DA0">
          <w:rPr>
            <w:noProof/>
            <w:webHidden/>
          </w:rPr>
          <w:instrText xml:space="preserve"> PAGEREF _Toc243496940 \h </w:instrText>
        </w:r>
        <w:r w:rsidRPr="004A4DA0">
          <w:rPr>
            <w:noProof/>
            <w:webHidden/>
          </w:rPr>
        </w:r>
        <w:r w:rsidRPr="004A4DA0">
          <w:rPr>
            <w:noProof/>
            <w:webHidden/>
          </w:rPr>
          <w:fldChar w:fldCharType="separate"/>
        </w:r>
        <w:r w:rsidRPr="004A4DA0">
          <w:rPr>
            <w:noProof/>
            <w:webHidden/>
          </w:rPr>
          <w:t>82</w:t>
        </w:r>
        <w:r w:rsidRPr="004A4DA0">
          <w:rPr>
            <w:noProof/>
            <w:webHidden/>
          </w:rPr>
          <w:fldChar w:fldCharType="end"/>
        </w:r>
      </w:hyperlink>
    </w:p>
    <w:p w14:paraId="48A113A5" w14:textId="715E12E1" w:rsidR="004A4DA0" w:rsidRP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44" w:history="1">
        <w:r w:rsidRPr="004A4DA0">
          <w:rPr>
            <w:rStyle w:val="Hyperlink"/>
            <w:noProof/>
          </w:rPr>
          <w:t>Glossary</w:t>
        </w:r>
        <w:r w:rsidRPr="004A4DA0">
          <w:rPr>
            <w:noProof/>
            <w:webHidden/>
          </w:rPr>
          <w:tab/>
        </w:r>
        <w:r w:rsidRPr="004A4DA0">
          <w:rPr>
            <w:noProof/>
            <w:webHidden/>
          </w:rPr>
          <w:fldChar w:fldCharType="begin"/>
        </w:r>
        <w:r w:rsidRPr="004A4DA0">
          <w:rPr>
            <w:noProof/>
            <w:webHidden/>
          </w:rPr>
          <w:instrText xml:space="preserve"> PAGEREF _Toc243496944 \h </w:instrText>
        </w:r>
        <w:r w:rsidRPr="004A4DA0">
          <w:rPr>
            <w:noProof/>
            <w:webHidden/>
          </w:rPr>
        </w:r>
        <w:r w:rsidRPr="004A4DA0">
          <w:rPr>
            <w:noProof/>
            <w:webHidden/>
          </w:rPr>
          <w:fldChar w:fldCharType="separate"/>
        </w:r>
        <w:r w:rsidRPr="004A4DA0">
          <w:rPr>
            <w:noProof/>
            <w:webHidden/>
          </w:rPr>
          <w:t>84</w:t>
        </w:r>
        <w:r w:rsidRPr="004A4DA0">
          <w:rPr>
            <w:noProof/>
            <w:webHidden/>
          </w:rPr>
          <w:fldChar w:fldCharType="end"/>
        </w:r>
      </w:hyperlink>
    </w:p>
    <w:p w14:paraId="667B6C78" w14:textId="4F00A64B" w:rsidR="004A4DA0" w:rsidRP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45" w:history="1">
        <w:r w:rsidRPr="004A4DA0">
          <w:rPr>
            <w:rStyle w:val="Hyperlink"/>
            <w:noProof/>
          </w:rPr>
          <w:t>Appendix – auDA performance scorecard: basis of preparation</w:t>
        </w:r>
        <w:r w:rsidRPr="004A4DA0">
          <w:rPr>
            <w:noProof/>
            <w:webHidden/>
          </w:rPr>
          <w:tab/>
        </w:r>
        <w:r w:rsidRPr="004A4DA0">
          <w:rPr>
            <w:noProof/>
            <w:webHidden/>
          </w:rPr>
          <w:fldChar w:fldCharType="begin"/>
        </w:r>
        <w:r w:rsidRPr="004A4DA0">
          <w:rPr>
            <w:noProof/>
            <w:webHidden/>
          </w:rPr>
          <w:instrText xml:space="preserve"> PAGEREF _Toc243496945 \h </w:instrText>
        </w:r>
        <w:r w:rsidRPr="004A4DA0">
          <w:rPr>
            <w:noProof/>
            <w:webHidden/>
          </w:rPr>
        </w:r>
        <w:r w:rsidRPr="004A4DA0">
          <w:rPr>
            <w:noProof/>
            <w:webHidden/>
          </w:rPr>
          <w:fldChar w:fldCharType="separate"/>
        </w:r>
        <w:r w:rsidRPr="004A4DA0">
          <w:rPr>
            <w:noProof/>
            <w:webHidden/>
          </w:rPr>
          <w:t>88</w:t>
        </w:r>
        <w:r w:rsidRPr="004A4DA0">
          <w:rPr>
            <w:noProof/>
            <w:webHidden/>
          </w:rPr>
          <w:fldChar w:fldCharType="end"/>
        </w:r>
      </w:hyperlink>
    </w:p>
    <w:p w14:paraId="27FD1508" w14:textId="64085A9E" w:rsidR="004A4DA0" w:rsidRDefault="004A4DA0">
      <w:pPr>
        <w:pStyle w:val="TOC1"/>
        <w:tabs>
          <w:tab w:val="right" w:pos="9371"/>
        </w:tabs>
        <w:rPr>
          <w:rFonts w:eastAsiaTheme="minorEastAsia" w:cstheme="minorBidi"/>
          <w:b w:val="0"/>
          <w:bCs w:val="0"/>
          <w:noProof/>
          <w:kern w:val="2"/>
          <w:sz w:val="24"/>
          <w:szCs w:val="30"/>
          <w:lang w:val="en-AU" w:eastAsia="zh-CN" w:bidi="th-TH"/>
          <w14:ligatures w14:val="standardContextual"/>
        </w:rPr>
      </w:pPr>
      <w:hyperlink w:anchor="_Toc243496946" w:history="1">
        <w:r w:rsidRPr="004A4DA0">
          <w:rPr>
            <w:rStyle w:val="Hyperlink"/>
            <w:noProof/>
          </w:rPr>
          <w:t>Report notes</w:t>
        </w:r>
        <w:r w:rsidRPr="004A4DA0">
          <w:rPr>
            <w:noProof/>
            <w:webHidden/>
          </w:rPr>
          <w:tab/>
        </w:r>
        <w:r w:rsidRPr="004A4DA0">
          <w:rPr>
            <w:noProof/>
            <w:webHidden/>
          </w:rPr>
          <w:fldChar w:fldCharType="begin"/>
        </w:r>
        <w:r w:rsidRPr="004A4DA0">
          <w:rPr>
            <w:noProof/>
            <w:webHidden/>
          </w:rPr>
          <w:instrText xml:space="preserve"> PAGEREF _Toc243496946 \h </w:instrText>
        </w:r>
        <w:r w:rsidRPr="004A4DA0">
          <w:rPr>
            <w:noProof/>
            <w:webHidden/>
          </w:rPr>
        </w:r>
        <w:r w:rsidRPr="004A4DA0">
          <w:rPr>
            <w:noProof/>
            <w:webHidden/>
          </w:rPr>
          <w:fldChar w:fldCharType="separate"/>
        </w:r>
        <w:r w:rsidRPr="004A4DA0">
          <w:rPr>
            <w:noProof/>
            <w:webHidden/>
          </w:rPr>
          <w:t>93</w:t>
        </w:r>
        <w:r w:rsidRPr="004A4DA0">
          <w:rPr>
            <w:noProof/>
            <w:webHidden/>
          </w:rPr>
          <w:fldChar w:fldCharType="end"/>
        </w:r>
      </w:hyperlink>
    </w:p>
    <w:p w14:paraId="507DEF78" w14:textId="49BCA02F" w:rsidR="00874EA4" w:rsidRPr="00754D16" w:rsidRDefault="00E72FB8" w:rsidP="00874EA4">
      <w:pPr>
        <w:pStyle w:val="Heading1"/>
      </w:pPr>
      <w:r>
        <w:rPr>
          <w:color w:val="EE0000"/>
        </w:rPr>
        <w:lastRenderedPageBreak/>
        <w:fldChar w:fldCharType="end"/>
      </w:r>
      <w:bookmarkStart w:id="3" w:name="_Toc243496894"/>
      <w:r w:rsidR="00874EA4" w:rsidRPr="00754D16">
        <w:t>auDA’s 2025-26 Annual Report</w:t>
      </w:r>
      <w:bookmarkEnd w:id="3"/>
      <w:r w:rsidR="008C3428" w:rsidRPr="00754D16">
        <w:t xml:space="preserve"> </w:t>
      </w:r>
    </w:p>
    <w:p w14:paraId="2B1BDAD1" w14:textId="13612B79" w:rsidR="008C3428" w:rsidRDefault="00A85EA5" w:rsidP="008C3428">
      <w:r>
        <w:t>The .au Domain Administration Limited (auDA)</w:t>
      </w:r>
      <w:r w:rsidR="006429F3">
        <w:t xml:space="preserve"> Annual Report</w:t>
      </w:r>
      <w:r w:rsidR="008C3428" w:rsidRPr="008C3428">
        <w:t xml:space="preserve"> </w:t>
      </w:r>
      <w:r w:rsidR="00BB11B9" w:rsidRPr="00BB11B9">
        <w:t>provides an overview of our activities and performance across our core functions and strategic objectives in the financial year.</w:t>
      </w:r>
      <w:r w:rsidR="00BB11B9">
        <w:t xml:space="preserve"> It </w:t>
      </w:r>
      <w:r w:rsidR="008C3428" w:rsidRPr="008C3428">
        <w:t xml:space="preserve">covers the activities of auDA, </w:t>
      </w:r>
      <w:r w:rsidR="002D3148">
        <w:t>our</w:t>
      </w:r>
      <w:r w:rsidR="002D3148" w:rsidRPr="008C3428">
        <w:t xml:space="preserve"> </w:t>
      </w:r>
      <w:r w:rsidR="008C3428" w:rsidRPr="008C3428">
        <w:t>subsidiaries, the auDA Foundation charitable trust and trustee the auDA Foundation Pty Ltd over the period from 1 July 20</w:t>
      </w:r>
      <w:r w:rsidR="008C3428">
        <w:t>25</w:t>
      </w:r>
      <w:r w:rsidR="008C3428" w:rsidRPr="008C3428">
        <w:t xml:space="preserve"> to 30 June 202</w:t>
      </w:r>
      <w:r w:rsidR="008C3428">
        <w:t>6</w:t>
      </w:r>
      <w:r w:rsidR="008C3428" w:rsidRPr="008C3428">
        <w:t xml:space="preserve">. It focuses on delivery and performance against our </w:t>
      </w:r>
      <w:r w:rsidR="004B333B">
        <w:t xml:space="preserve">core functions and </w:t>
      </w:r>
      <w:r w:rsidR="008C3428">
        <w:t>2026-30</w:t>
      </w:r>
      <w:r w:rsidR="008C3428" w:rsidRPr="008C3428">
        <w:t xml:space="preserve"> Strategy</w:t>
      </w:r>
      <w:r w:rsidR="006429F3">
        <w:t xml:space="preserve"> and highlights our work</w:t>
      </w:r>
      <w:r w:rsidR="00272F0B">
        <w:t xml:space="preserve"> across the year delivering </w:t>
      </w:r>
      <w:r w:rsidR="009B70E8">
        <w:t>benefits for Australians through the internet.</w:t>
      </w:r>
    </w:p>
    <w:p w14:paraId="5145D6A2" w14:textId="11CD7230" w:rsidR="00CC63A1" w:rsidRDefault="00CC63A1" w:rsidP="008C3428">
      <w:r>
        <w:t xml:space="preserve">The 2025-26 auDA Annual Report celebrates 40 years of </w:t>
      </w:r>
      <w:r w:rsidR="00AF3BFF">
        <w:t>.au, a milestone reached on 5 March 2026.</w:t>
      </w:r>
    </w:p>
    <w:p w14:paraId="3F0FE3BE" w14:textId="017F411E" w:rsidR="00AF57F7" w:rsidRDefault="00AF57F7" w:rsidP="008C3428">
      <w:r w:rsidRPr="00AF57F7">
        <w:t>The auDA Board is active in the preparation and review of the auDA Annual Report</w:t>
      </w:r>
      <w:r w:rsidR="00706FF0">
        <w:t>, providing</w:t>
      </w:r>
      <w:r w:rsidRPr="00AF57F7">
        <w:t xml:space="preserve"> input and feedback </w:t>
      </w:r>
      <w:r w:rsidR="0042318B">
        <w:t xml:space="preserve">in </w:t>
      </w:r>
      <w:r w:rsidRPr="00AF57F7">
        <w:t>August</w:t>
      </w:r>
      <w:r w:rsidR="00706FF0">
        <w:t xml:space="preserve"> </w:t>
      </w:r>
      <w:r w:rsidR="0042318B">
        <w:t xml:space="preserve">and </w:t>
      </w:r>
      <w:r w:rsidRPr="00AF57F7">
        <w:t>September</w:t>
      </w:r>
      <w:r w:rsidR="00706FF0">
        <w:t>.</w:t>
      </w:r>
      <w:r w:rsidRPr="00AF57F7">
        <w:t xml:space="preserve"> </w:t>
      </w:r>
      <w:r w:rsidR="00706FF0">
        <w:t>The Board</w:t>
      </w:r>
      <w:r w:rsidRPr="00AF57F7">
        <w:t xml:space="preserve"> approved the Report at the October 202</w:t>
      </w:r>
      <w:r w:rsidR="00706FF0">
        <w:t>6</w:t>
      </w:r>
      <w:r w:rsidRPr="00AF57F7">
        <w:t xml:space="preserve"> Board meeting.</w:t>
      </w:r>
    </w:p>
    <w:p w14:paraId="6806F45E" w14:textId="1F419BDA" w:rsidR="004B333B" w:rsidRDefault="00143BD8" w:rsidP="00143BD8">
      <w:r>
        <w:t>auDA’s Annual Financial Report</w:t>
      </w:r>
      <w:r w:rsidR="00A85336">
        <w:t xml:space="preserve"> </w:t>
      </w:r>
      <w:r>
        <w:t xml:space="preserve">complies with the </w:t>
      </w:r>
      <w:r w:rsidRPr="00754D16">
        <w:rPr>
          <w:i/>
          <w:iCs/>
        </w:rPr>
        <w:t>Corporations Act 2001</w:t>
      </w:r>
      <w:r>
        <w:t xml:space="preserve"> (</w:t>
      </w:r>
      <w:proofErr w:type="spellStart"/>
      <w:r>
        <w:t>Cth</w:t>
      </w:r>
      <w:proofErr w:type="spellEnd"/>
      <w:r>
        <w:t>) and Australian Accounting Standards and the Corporations Regulations 2001.</w:t>
      </w:r>
    </w:p>
    <w:p w14:paraId="3BE5C03A" w14:textId="77777777" w:rsidR="00E079C7" w:rsidRDefault="00E079C7" w:rsidP="00143BD8"/>
    <w:p w14:paraId="59960416" w14:textId="7CF12F5A" w:rsidR="00123CF6" w:rsidRPr="00BE3831" w:rsidRDefault="00123CF6" w:rsidP="00D76299">
      <w:pPr>
        <w:pStyle w:val="Heading1"/>
      </w:pPr>
      <w:bookmarkStart w:id="4" w:name="_Toc243496895"/>
      <w:r w:rsidRPr="00601F5D">
        <w:lastRenderedPageBreak/>
        <w:t>Integrated Reporting</w:t>
      </w:r>
      <w:bookmarkEnd w:id="4"/>
      <w:r w:rsidRPr="00601F5D">
        <w:t xml:space="preserve"> </w:t>
      </w:r>
    </w:p>
    <w:p w14:paraId="6B27B374"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The Integrated Reporting Framework promotes a comprehensive</w:t>
      </w:r>
      <w:r w:rsidRPr="00BE3831">
        <w:rPr>
          <w:rFonts w:ascii="Poppins" w:eastAsia="SimSun" w:hAnsi="Poppins" w:cs="Poppins"/>
          <w:b/>
          <w:spacing w:val="-13"/>
          <w:szCs w:val="24"/>
        </w:rPr>
        <w:t xml:space="preserve"> </w:t>
      </w:r>
      <w:r w:rsidRPr="00BE3831">
        <w:rPr>
          <w:rFonts w:ascii="Poppins" w:eastAsia="SimSun" w:hAnsi="Poppins" w:cs="Poppins"/>
          <w:b/>
          <w:szCs w:val="24"/>
        </w:rPr>
        <w:t>approach</w:t>
      </w:r>
      <w:r w:rsidRPr="00BE3831">
        <w:rPr>
          <w:rFonts w:ascii="Poppins" w:eastAsia="SimSun" w:hAnsi="Poppins" w:cs="Poppins"/>
          <w:b/>
          <w:spacing w:val="-13"/>
          <w:szCs w:val="24"/>
        </w:rPr>
        <w:t xml:space="preserve"> </w:t>
      </w:r>
      <w:r w:rsidRPr="00BE3831">
        <w:rPr>
          <w:rFonts w:ascii="Poppins" w:eastAsia="SimSun" w:hAnsi="Poppins" w:cs="Poppins"/>
          <w:b/>
          <w:szCs w:val="24"/>
        </w:rPr>
        <w:t>to</w:t>
      </w:r>
      <w:r w:rsidRPr="00BE3831">
        <w:rPr>
          <w:rFonts w:ascii="Poppins" w:eastAsia="SimSun" w:hAnsi="Poppins" w:cs="Poppins"/>
          <w:b/>
          <w:spacing w:val="-13"/>
          <w:szCs w:val="24"/>
        </w:rPr>
        <w:t xml:space="preserve"> </w:t>
      </w:r>
      <w:r w:rsidRPr="00BE3831">
        <w:rPr>
          <w:rFonts w:ascii="Poppins" w:eastAsia="SimSun" w:hAnsi="Poppins" w:cs="Poppins"/>
          <w:b/>
          <w:szCs w:val="24"/>
        </w:rPr>
        <w:t>report</w:t>
      </w:r>
      <w:r w:rsidRPr="00BE3831">
        <w:rPr>
          <w:rFonts w:ascii="Poppins" w:eastAsia="SimSun" w:hAnsi="Poppins" w:cs="Poppins"/>
          <w:b/>
          <w:spacing w:val="-13"/>
          <w:szCs w:val="24"/>
        </w:rPr>
        <w:t xml:space="preserve"> </w:t>
      </w:r>
      <w:r w:rsidRPr="00BE3831">
        <w:rPr>
          <w:rFonts w:ascii="Poppins" w:eastAsia="SimSun" w:hAnsi="Poppins" w:cs="Poppins"/>
          <w:b/>
          <w:szCs w:val="24"/>
        </w:rPr>
        <w:t xml:space="preserve">on </w:t>
      </w:r>
      <w:r w:rsidRPr="00BE3831">
        <w:rPr>
          <w:rFonts w:ascii="Poppins" w:eastAsia="SimSun" w:hAnsi="Poppins" w:cs="Poppins"/>
          <w:b/>
          <w:spacing w:val="-2"/>
          <w:szCs w:val="24"/>
        </w:rPr>
        <w:t>an</w:t>
      </w:r>
      <w:r w:rsidRPr="00BE3831">
        <w:rPr>
          <w:rFonts w:ascii="Poppins" w:eastAsia="SimSun" w:hAnsi="Poppins" w:cs="Poppins"/>
          <w:b/>
          <w:spacing w:val="-6"/>
          <w:szCs w:val="24"/>
        </w:rPr>
        <w:t xml:space="preserve"> </w:t>
      </w:r>
      <w:r w:rsidRPr="00BE3831">
        <w:rPr>
          <w:rFonts w:ascii="Poppins" w:eastAsia="SimSun" w:hAnsi="Poppins" w:cs="Poppins"/>
          <w:b/>
          <w:spacing w:val="-2"/>
          <w:szCs w:val="24"/>
        </w:rPr>
        <w:t>organisation’s</w:t>
      </w:r>
      <w:r w:rsidRPr="00BE3831">
        <w:rPr>
          <w:rFonts w:ascii="Poppins" w:eastAsia="SimSun" w:hAnsi="Poppins" w:cs="Poppins"/>
          <w:b/>
          <w:spacing w:val="-6"/>
          <w:szCs w:val="24"/>
        </w:rPr>
        <w:t xml:space="preserve"> </w:t>
      </w:r>
      <w:r w:rsidRPr="00BE3831">
        <w:rPr>
          <w:rFonts w:ascii="Poppins" w:eastAsia="SimSun" w:hAnsi="Poppins" w:cs="Poppins"/>
          <w:b/>
          <w:spacing w:val="-2"/>
          <w:szCs w:val="24"/>
        </w:rPr>
        <w:t>operations.</w:t>
      </w:r>
      <w:r w:rsidRPr="00BE3831">
        <w:rPr>
          <w:rFonts w:ascii="Poppins" w:eastAsia="SimSun" w:hAnsi="Poppins" w:cs="Poppins"/>
          <w:b/>
          <w:spacing w:val="-6"/>
          <w:szCs w:val="24"/>
        </w:rPr>
        <w:t xml:space="preserve"> </w:t>
      </w:r>
      <w:r w:rsidRPr="00BE3831">
        <w:rPr>
          <w:rFonts w:ascii="Poppins" w:eastAsia="SimSun" w:hAnsi="Poppins" w:cs="Poppins"/>
          <w:b/>
          <w:szCs w:val="24"/>
        </w:rPr>
        <w:t>It focuses on matters that are most</w:t>
      </w:r>
      <w:r w:rsidRPr="00BE3831">
        <w:rPr>
          <w:rFonts w:ascii="Poppins" w:eastAsia="SimSun" w:hAnsi="Poppins" w:cs="Poppins"/>
          <w:b/>
          <w:spacing w:val="-3"/>
          <w:szCs w:val="24"/>
        </w:rPr>
        <w:t xml:space="preserve"> </w:t>
      </w:r>
      <w:r w:rsidRPr="00BE3831">
        <w:rPr>
          <w:rFonts w:ascii="Poppins" w:eastAsia="SimSun" w:hAnsi="Poppins" w:cs="Poppins"/>
          <w:b/>
          <w:szCs w:val="24"/>
        </w:rPr>
        <w:t>important</w:t>
      </w:r>
      <w:r w:rsidRPr="00BE3831">
        <w:rPr>
          <w:rFonts w:ascii="Poppins" w:eastAsia="SimSun" w:hAnsi="Poppins" w:cs="Poppins"/>
          <w:b/>
          <w:spacing w:val="-3"/>
          <w:szCs w:val="24"/>
        </w:rPr>
        <w:t xml:space="preserve"> </w:t>
      </w:r>
      <w:r w:rsidRPr="00BE3831">
        <w:rPr>
          <w:rFonts w:ascii="Poppins" w:eastAsia="SimSun" w:hAnsi="Poppins" w:cs="Poppins"/>
          <w:b/>
          <w:szCs w:val="24"/>
        </w:rPr>
        <w:t>to</w:t>
      </w:r>
      <w:r w:rsidRPr="00BE3831">
        <w:rPr>
          <w:rFonts w:ascii="Poppins" w:eastAsia="SimSun" w:hAnsi="Poppins" w:cs="Poppins"/>
          <w:b/>
          <w:spacing w:val="-3"/>
          <w:szCs w:val="24"/>
        </w:rPr>
        <w:t xml:space="preserve"> </w:t>
      </w:r>
      <w:r w:rsidRPr="00BE3831">
        <w:rPr>
          <w:rFonts w:ascii="Poppins" w:eastAsia="SimSun" w:hAnsi="Poppins" w:cs="Poppins"/>
          <w:b/>
          <w:spacing w:val="-2"/>
          <w:szCs w:val="24"/>
        </w:rPr>
        <w:t>stakeholders</w:t>
      </w:r>
      <w:r w:rsidRPr="00BE3831">
        <w:rPr>
          <w:rFonts w:ascii="Poppins" w:eastAsia="SimSun" w:hAnsi="Poppins" w:cs="Poppins"/>
          <w:b/>
          <w:szCs w:val="24"/>
        </w:rPr>
        <w:t>.</w:t>
      </w:r>
    </w:p>
    <w:p w14:paraId="6D1C65D2"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szCs w:val="24"/>
        </w:rPr>
        <w:t>auDA uses Integrated</w:t>
      </w:r>
      <w:r w:rsidRPr="00BE3831">
        <w:rPr>
          <w:rFonts w:ascii="Poppins" w:eastAsia="SimSun" w:hAnsi="Poppins" w:cs="Poppins"/>
          <w:spacing w:val="-11"/>
          <w:szCs w:val="24"/>
        </w:rPr>
        <w:t xml:space="preserve"> </w:t>
      </w:r>
      <w:r w:rsidRPr="00BE3831">
        <w:rPr>
          <w:rFonts w:ascii="Poppins" w:eastAsia="SimSun" w:hAnsi="Poppins" w:cs="Poppins"/>
          <w:szCs w:val="24"/>
        </w:rPr>
        <w:t>Reporting to</w:t>
      </w:r>
      <w:r w:rsidRPr="00BE3831">
        <w:rPr>
          <w:rFonts w:ascii="Poppins" w:eastAsia="SimSun" w:hAnsi="Poppins" w:cs="Poppins"/>
          <w:spacing w:val="-11"/>
          <w:szCs w:val="24"/>
        </w:rPr>
        <w:t xml:space="preserve"> </w:t>
      </w:r>
      <w:r w:rsidRPr="00BE3831">
        <w:rPr>
          <w:rFonts w:ascii="Poppins" w:eastAsia="SimSun" w:hAnsi="Poppins" w:cs="Poppins"/>
          <w:szCs w:val="24"/>
        </w:rPr>
        <w:t>describe</w:t>
      </w:r>
      <w:r w:rsidRPr="00BE3831">
        <w:rPr>
          <w:rFonts w:ascii="Poppins" w:eastAsia="SimSun" w:hAnsi="Poppins" w:cs="Poppins"/>
          <w:spacing w:val="-11"/>
          <w:szCs w:val="24"/>
        </w:rPr>
        <w:t xml:space="preserve"> </w:t>
      </w:r>
      <w:r w:rsidRPr="00BE3831">
        <w:rPr>
          <w:rFonts w:ascii="Poppins" w:eastAsia="SimSun" w:hAnsi="Poppins" w:cs="Poppins"/>
          <w:szCs w:val="24"/>
        </w:rPr>
        <w:t>how</w:t>
      </w:r>
      <w:r w:rsidRPr="00BE3831">
        <w:rPr>
          <w:rFonts w:ascii="Poppins" w:eastAsia="SimSun" w:hAnsi="Poppins" w:cs="Poppins"/>
          <w:spacing w:val="-11"/>
          <w:szCs w:val="24"/>
        </w:rPr>
        <w:t xml:space="preserve"> </w:t>
      </w:r>
      <w:r w:rsidRPr="00BE3831">
        <w:rPr>
          <w:rFonts w:ascii="Poppins" w:eastAsia="SimSun" w:hAnsi="Poppins" w:cs="Poppins"/>
          <w:szCs w:val="24"/>
        </w:rPr>
        <w:t>we create value through our activities and resources. On</w:t>
      </w:r>
      <w:r w:rsidRPr="00BE3831">
        <w:rPr>
          <w:rFonts w:ascii="Poppins" w:eastAsia="SimSun" w:hAnsi="Poppins" w:cs="Poppins"/>
          <w:spacing w:val="-8"/>
          <w:szCs w:val="24"/>
        </w:rPr>
        <w:t xml:space="preserve"> </w:t>
      </w:r>
      <w:r w:rsidRPr="00BE3831">
        <w:rPr>
          <w:rFonts w:ascii="Poppins" w:eastAsia="SimSun" w:hAnsi="Poppins" w:cs="Poppins"/>
          <w:szCs w:val="24"/>
        </w:rPr>
        <w:t>this</w:t>
      </w:r>
      <w:r w:rsidRPr="00BE3831">
        <w:rPr>
          <w:rFonts w:ascii="Poppins" w:eastAsia="SimSun" w:hAnsi="Poppins" w:cs="Poppins"/>
          <w:spacing w:val="-8"/>
          <w:szCs w:val="24"/>
        </w:rPr>
        <w:t xml:space="preserve"> </w:t>
      </w:r>
      <w:r w:rsidRPr="00BE3831">
        <w:rPr>
          <w:rFonts w:ascii="Poppins" w:eastAsia="SimSun" w:hAnsi="Poppins" w:cs="Poppins"/>
          <w:szCs w:val="24"/>
        </w:rPr>
        <w:t>page, we explain key Integrated Reporting terms to help readers understand our report.</w:t>
      </w:r>
    </w:p>
    <w:p w14:paraId="757B0CB7" w14:textId="77777777" w:rsidR="00123CF6" w:rsidRPr="00BE3831" w:rsidRDefault="00123CF6" w:rsidP="00123CF6">
      <w:pPr>
        <w:spacing w:after="0"/>
        <w:rPr>
          <w:rFonts w:ascii="Poppins" w:eastAsia="SimSun" w:hAnsi="Poppins" w:cs="Poppins"/>
          <w:color w:val="EE0000"/>
          <w:szCs w:val="24"/>
        </w:rPr>
      </w:pPr>
    </w:p>
    <w:p w14:paraId="0CA3CA2F"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auDA’s</w:t>
      </w:r>
      <w:r w:rsidRPr="00BE3831">
        <w:rPr>
          <w:rFonts w:ascii="Poppins" w:eastAsia="SimSun" w:hAnsi="Poppins" w:cs="Poppins"/>
          <w:b/>
          <w:spacing w:val="-1"/>
          <w:szCs w:val="24"/>
        </w:rPr>
        <w:t xml:space="preserve"> </w:t>
      </w:r>
      <w:r w:rsidRPr="00BE3831">
        <w:rPr>
          <w:rFonts w:ascii="Poppins" w:eastAsia="SimSun" w:hAnsi="Poppins" w:cs="Poppins"/>
          <w:b/>
          <w:szCs w:val="24"/>
        </w:rPr>
        <w:t>key</w:t>
      </w:r>
      <w:r w:rsidRPr="00BE3831">
        <w:rPr>
          <w:rFonts w:ascii="Poppins" w:eastAsia="SimSun" w:hAnsi="Poppins" w:cs="Poppins"/>
          <w:b/>
          <w:spacing w:val="2"/>
          <w:szCs w:val="24"/>
        </w:rPr>
        <w:t xml:space="preserve"> </w:t>
      </w:r>
      <w:r w:rsidRPr="00BE3831">
        <w:rPr>
          <w:rFonts w:ascii="Poppins" w:eastAsia="SimSun" w:hAnsi="Poppins" w:cs="Poppins"/>
          <w:b/>
          <w:szCs w:val="24"/>
        </w:rPr>
        <w:t>resources</w:t>
      </w:r>
    </w:p>
    <w:p w14:paraId="029030BD" w14:textId="77777777" w:rsidR="00123CF6" w:rsidRDefault="00123CF6" w:rsidP="00123CF6">
      <w:pPr>
        <w:rPr>
          <w:rFonts w:ascii="Poppins" w:eastAsia="SimSun" w:hAnsi="Poppins" w:cs="Poppins"/>
          <w:szCs w:val="24"/>
        </w:rPr>
      </w:pPr>
      <w:r w:rsidRPr="00BE3831">
        <w:rPr>
          <w:rFonts w:ascii="Poppins" w:eastAsia="SimSun" w:hAnsi="Poppins" w:cs="Poppins"/>
          <w:szCs w:val="24"/>
        </w:rPr>
        <w:t>The</w:t>
      </w:r>
      <w:r w:rsidRPr="00BE3831">
        <w:rPr>
          <w:rFonts w:ascii="Poppins" w:eastAsia="SimSun" w:hAnsi="Poppins" w:cs="Poppins"/>
          <w:spacing w:val="-12"/>
          <w:szCs w:val="24"/>
        </w:rPr>
        <w:t xml:space="preserve"> </w:t>
      </w:r>
      <w:r w:rsidRPr="00BE3831">
        <w:rPr>
          <w:rFonts w:ascii="Poppins" w:eastAsia="SimSun" w:hAnsi="Poppins" w:cs="Poppins"/>
          <w:szCs w:val="24"/>
        </w:rPr>
        <w:t>Integrated</w:t>
      </w:r>
      <w:r w:rsidRPr="00BE3831">
        <w:rPr>
          <w:rFonts w:ascii="Poppins" w:eastAsia="SimSun" w:hAnsi="Poppins" w:cs="Poppins"/>
          <w:spacing w:val="-11"/>
          <w:szCs w:val="24"/>
        </w:rPr>
        <w:t xml:space="preserve"> </w:t>
      </w:r>
      <w:r w:rsidRPr="00BE3831">
        <w:rPr>
          <w:rFonts w:ascii="Poppins" w:eastAsia="SimSun" w:hAnsi="Poppins" w:cs="Poppins"/>
          <w:szCs w:val="24"/>
        </w:rPr>
        <w:t>Reporting</w:t>
      </w:r>
      <w:r w:rsidRPr="00BE3831">
        <w:rPr>
          <w:rFonts w:ascii="Poppins" w:eastAsia="SimSun" w:hAnsi="Poppins" w:cs="Poppins"/>
          <w:spacing w:val="-11"/>
          <w:szCs w:val="24"/>
        </w:rPr>
        <w:t xml:space="preserve"> </w:t>
      </w:r>
      <w:r w:rsidRPr="00BE3831">
        <w:rPr>
          <w:rFonts w:ascii="Poppins" w:eastAsia="SimSun" w:hAnsi="Poppins" w:cs="Poppins"/>
          <w:szCs w:val="24"/>
        </w:rPr>
        <w:t>Framework</w:t>
      </w:r>
      <w:r w:rsidRPr="00BE3831">
        <w:rPr>
          <w:rFonts w:ascii="Poppins" w:eastAsia="SimSun" w:hAnsi="Poppins" w:cs="Poppins"/>
          <w:spacing w:val="-11"/>
          <w:szCs w:val="24"/>
        </w:rPr>
        <w:t xml:space="preserve"> </w:t>
      </w:r>
      <w:r w:rsidRPr="00BE3831">
        <w:rPr>
          <w:rFonts w:ascii="Poppins" w:eastAsia="SimSun" w:hAnsi="Poppins" w:cs="Poppins"/>
          <w:szCs w:val="24"/>
        </w:rPr>
        <w:t>refers</w:t>
      </w:r>
      <w:r w:rsidRPr="00BE3831">
        <w:rPr>
          <w:rFonts w:ascii="Poppins" w:eastAsia="SimSun" w:hAnsi="Poppins" w:cs="Poppins"/>
          <w:spacing w:val="-12"/>
          <w:szCs w:val="24"/>
        </w:rPr>
        <w:t xml:space="preserve"> </w:t>
      </w:r>
      <w:r w:rsidRPr="00BE3831">
        <w:rPr>
          <w:rFonts w:ascii="Poppins" w:eastAsia="SimSun" w:hAnsi="Poppins" w:cs="Poppins"/>
          <w:szCs w:val="24"/>
        </w:rPr>
        <w:t>to</w:t>
      </w:r>
      <w:r w:rsidRPr="00BE3831">
        <w:rPr>
          <w:rFonts w:ascii="Poppins" w:eastAsia="SimSun" w:hAnsi="Poppins" w:cs="Poppins"/>
          <w:spacing w:val="-11"/>
          <w:szCs w:val="24"/>
        </w:rPr>
        <w:t xml:space="preserve"> </w:t>
      </w:r>
      <w:r w:rsidRPr="00BE3831">
        <w:rPr>
          <w:rFonts w:ascii="Poppins" w:eastAsia="SimSun" w:hAnsi="Poppins" w:cs="Poppins"/>
          <w:szCs w:val="24"/>
        </w:rPr>
        <w:t>six</w:t>
      </w:r>
      <w:r w:rsidRPr="00BE3831">
        <w:rPr>
          <w:rFonts w:ascii="Poppins" w:eastAsia="SimSun" w:hAnsi="Poppins" w:cs="Poppins"/>
          <w:spacing w:val="-11"/>
          <w:szCs w:val="24"/>
        </w:rPr>
        <w:t xml:space="preserve"> </w:t>
      </w:r>
      <w:r w:rsidRPr="00BE3831">
        <w:rPr>
          <w:rFonts w:ascii="Poppins" w:eastAsia="SimSun" w:hAnsi="Poppins" w:cs="Poppins"/>
          <w:szCs w:val="24"/>
        </w:rPr>
        <w:t>capitals, which are resources organisations use to create value. In</w:t>
      </w:r>
      <w:r w:rsidRPr="00BE3831">
        <w:rPr>
          <w:rFonts w:ascii="Poppins" w:eastAsia="SimSun" w:hAnsi="Poppins" w:cs="Poppins"/>
          <w:spacing w:val="-3"/>
          <w:szCs w:val="24"/>
        </w:rPr>
        <w:t xml:space="preserve"> </w:t>
      </w:r>
      <w:r w:rsidRPr="00BE3831">
        <w:rPr>
          <w:rFonts w:ascii="Poppins" w:eastAsia="SimSun" w:hAnsi="Poppins" w:cs="Poppins"/>
          <w:szCs w:val="24"/>
        </w:rPr>
        <w:t>this</w:t>
      </w:r>
      <w:r w:rsidRPr="00BE3831">
        <w:rPr>
          <w:rFonts w:ascii="Poppins" w:eastAsia="SimSun" w:hAnsi="Poppins" w:cs="Poppins"/>
          <w:spacing w:val="-3"/>
          <w:szCs w:val="24"/>
        </w:rPr>
        <w:t xml:space="preserve"> </w:t>
      </w:r>
      <w:r w:rsidRPr="00BE3831">
        <w:rPr>
          <w:rFonts w:ascii="Poppins" w:eastAsia="SimSun" w:hAnsi="Poppins" w:cs="Poppins"/>
          <w:szCs w:val="24"/>
        </w:rPr>
        <w:t>report,</w:t>
      </w:r>
      <w:r w:rsidRPr="00BE3831">
        <w:rPr>
          <w:rFonts w:ascii="Poppins" w:eastAsia="SimSun" w:hAnsi="Poppins" w:cs="Poppins"/>
          <w:spacing w:val="-3"/>
          <w:szCs w:val="24"/>
        </w:rPr>
        <w:t xml:space="preserve"> </w:t>
      </w:r>
      <w:r w:rsidRPr="00BE3831">
        <w:rPr>
          <w:rFonts w:ascii="Poppins" w:eastAsia="SimSun" w:hAnsi="Poppins" w:cs="Poppins"/>
          <w:szCs w:val="24"/>
        </w:rPr>
        <w:t>we</w:t>
      </w:r>
      <w:r w:rsidRPr="00BE3831">
        <w:rPr>
          <w:rFonts w:ascii="Poppins" w:eastAsia="SimSun" w:hAnsi="Poppins" w:cs="Poppins"/>
          <w:spacing w:val="-3"/>
          <w:szCs w:val="24"/>
        </w:rPr>
        <w:t xml:space="preserve"> </w:t>
      </w:r>
      <w:r w:rsidRPr="00BE3831">
        <w:rPr>
          <w:rFonts w:ascii="Poppins" w:eastAsia="SimSun" w:hAnsi="Poppins" w:cs="Poppins"/>
          <w:szCs w:val="24"/>
        </w:rPr>
        <w:t>have adapted</w:t>
      </w:r>
      <w:r w:rsidRPr="00BE3831">
        <w:rPr>
          <w:rFonts w:ascii="Poppins" w:eastAsia="SimSun" w:hAnsi="Poppins" w:cs="Poppins"/>
          <w:spacing w:val="-9"/>
          <w:szCs w:val="24"/>
        </w:rPr>
        <w:t xml:space="preserve"> </w:t>
      </w:r>
      <w:r w:rsidRPr="00BE3831">
        <w:rPr>
          <w:rFonts w:ascii="Poppins" w:eastAsia="SimSun" w:hAnsi="Poppins" w:cs="Poppins"/>
          <w:szCs w:val="24"/>
        </w:rPr>
        <w:t>the</w:t>
      </w:r>
      <w:r w:rsidRPr="00BE3831">
        <w:rPr>
          <w:rFonts w:ascii="Poppins" w:eastAsia="SimSun" w:hAnsi="Poppins" w:cs="Poppins"/>
          <w:spacing w:val="-9"/>
          <w:szCs w:val="24"/>
        </w:rPr>
        <w:t xml:space="preserve"> </w:t>
      </w:r>
      <w:r w:rsidRPr="00BE3831">
        <w:rPr>
          <w:rFonts w:ascii="Poppins" w:eastAsia="SimSun" w:hAnsi="Poppins" w:cs="Poppins"/>
          <w:szCs w:val="24"/>
        </w:rPr>
        <w:t>terms</w:t>
      </w:r>
      <w:r w:rsidRPr="00BE3831">
        <w:rPr>
          <w:rFonts w:ascii="Poppins" w:eastAsia="SimSun" w:hAnsi="Poppins" w:cs="Poppins"/>
          <w:spacing w:val="-9"/>
          <w:szCs w:val="24"/>
        </w:rPr>
        <w:t xml:space="preserve"> </w:t>
      </w:r>
      <w:r w:rsidRPr="00BE3831">
        <w:rPr>
          <w:rFonts w:ascii="Poppins" w:eastAsia="SimSun" w:hAnsi="Poppins" w:cs="Poppins"/>
          <w:szCs w:val="24"/>
        </w:rPr>
        <w:t>used</w:t>
      </w:r>
      <w:r w:rsidRPr="00BE3831">
        <w:rPr>
          <w:rFonts w:ascii="Poppins" w:eastAsia="SimSun" w:hAnsi="Poppins" w:cs="Poppins"/>
          <w:spacing w:val="-9"/>
          <w:szCs w:val="24"/>
        </w:rPr>
        <w:t xml:space="preserve"> in the Framework </w:t>
      </w:r>
      <w:r w:rsidRPr="00BE3831">
        <w:rPr>
          <w:rFonts w:ascii="Poppins" w:eastAsia="SimSun" w:hAnsi="Poppins" w:cs="Poppins"/>
          <w:szCs w:val="24"/>
        </w:rPr>
        <w:t>to</w:t>
      </w:r>
      <w:r w:rsidRPr="00BE3831">
        <w:rPr>
          <w:rFonts w:ascii="Poppins" w:eastAsia="SimSun" w:hAnsi="Poppins" w:cs="Poppins"/>
          <w:spacing w:val="-9"/>
          <w:szCs w:val="24"/>
        </w:rPr>
        <w:t xml:space="preserve"> </w:t>
      </w:r>
      <w:r w:rsidRPr="00BE3831">
        <w:rPr>
          <w:rFonts w:ascii="Poppins" w:eastAsia="SimSun" w:hAnsi="Poppins" w:cs="Poppins"/>
          <w:szCs w:val="24"/>
        </w:rPr>
        <w:t>describe</w:t>
      </w:r>
      <w:r w:rsidRPr="00BE3831">
        <w:rPr>
          <w:rFonts w:ascii="Poppins" w:eastAsia="SimSun" w:hAnsi="Poppins" w:cs="Poppins"/>
          <w:spacing w:val="-9"/>
          <w:szCs w:val="24"/>
        </w:rPr>
        <w:t xml:space="preserve"> </w:t>
      </w:r>
      <w:r w:rsidRPr="00BE3831">
        <w:rPr>
          <w:rFonts w:ascii="Poppins" w:eastAsia="SimSun" w:hAnsi="Poppins" w:cs="Poppins"/>
          <w:szCs w:val="24"/>
        </w:rPr>
        <w:t>the</w:t>
      </w:r>
      <w:r w:rsidRPr="00BE3831">
        <w:rPr>
          <w:rFonts w:ascii="Poppins" w:eastAsia="SimSun" w:hAnsi="Poppins" w:cs="Poppins"/>
          <w:spacing w:val="-9"/>
          <w:szCs w:val="24"/>
        </w:rPr>
        <w:t xml:space="preserve"> </w:t>
      </w:r>
      <w:r w:rsidRPr="00BE3831">
        <w:rPr>
          <w:rFonts w:ascii="Poppins" w:eastAsia="SimSun" w:hAnsi="Poppins" w:cs="Poppins"/>
          <w:szCs w:val="24"/>
        </w:rPr>
        <w:t>capitals</w:t>
      </w:r>
      <w:r w:rsidRPr="00BE3831">
        <w:rPr>
          <w:rFonts w:ascii="Poppins" w:eastAsia="SimSun" w:hAnsi="Poppins" w:cs="Poppins"/>
          <w:spacing w:val="-9"/>
          <w:szCs w:val="24"/>
        </w:rPr>
        <w:t xml:space="preserve"> </w:t>
      </w:r>
      <w:r w:rsidRPr="00BE3831">
        <w:rPr>
          <w:rFonts w:ascii="Poppins" w:eastAsia="SimSun" w:hAnsi="Poppins" w:cs="Poppins"/>
          <w:szCs w:val="24"/>
        </w:rPr>
        <w:t xml:space="preserve">for the auDA environment. </w:t>
      </w:r>
    </w:p>
    <w:p w14:paraId="6CE6B3B7" w14:textId="77777777" w:rsidR="001E5232" w:rsidRPr="000970DB" w:rsidRDefault="001E5232" w:rsidP="001E5232">
      <w:pPr>
        <w:tabs>
          <w:tab w:val="num" w:pos="360"/>
        </w:tabs>
        <w:ind w:left="360" w:hanging="360"/>
        <w:contextualSpacing/>
        <w:rPr>
          <w:rFonts w:asciiTheme="majorHAnsi" w:eastAsia="SimSun" w:hAnsiTheme="majorHAnsi" w:cstheme="majorHAnsi"/>
        </w:rPr>
      </w:pPr>
      <w:r w:rsidRPr="000970DB">
        <w:rPr>
          <w:rFonts w:asciiTheme="majorHAnsi" w:eastAsia="SimSun" w:hAnsiTheme="majorHAnsi" w:cstheme="majorHAnsi"/>
        </w:rPr>
        <w:t xml:space="preserve">Instead of “capitals”, we say “resources” </w:t>
      </w:r>
    </w:p>
    <w:p w14:paraId="69896CB6" w14:textId="77777777" w:rsidR="001E5232" w:rsidRPr="000970DB" w:rsidRDefault="001E5232" w:rsidP="001E5232">
      <w:pPr>
        <w:tabs>
          <w:tab w:val="num" w:pos="360"/>
        </w:tabs>
        <w:ind w:left="360" w:hanging="360"/>
        <w:contextualSpacing/>
        <w:rPr>
          <w:rFonts w:asciiTheme="majorHAnsi" w:eastAsia="SimSun" w:hAnsiTheme="majorHAnsi" w:cstheme="majorHAnsi"/>
        </w:rPr>
      </w:pPr>
      <w:r w:rsidRPr="000970DB">
        <w:rPr>
          <w:rFonts w:asciiTheme="majorHAnsi" w:eastAsia="SimSun" w:hAnsiTheme="majorHAnsi" w:cstheme="majorHAnsi"/>
        </w:rPr>
        <w:t>Instead of “human capital”, we say “our people”</w:t>
      </w:r>
    </w:p>
    <w:p w14:paraId="581C7E6C" w14:textId="77777777" w:rsidR="001E5232" w:rsidRPr="000970DB" w:rsidRDefault="001E5232" w:rsidP="001E5232">
      <w:pPr>
        <w:tabs>
          <w:tab w:val="num" w:pos="360"/>
        </w:tabs>
        <w:ind w:left="360" w:hanging="360"/>
        <w:contextualSpacing/>
        <w:rPr>
          <w:rFonts w:asciiTheme="majorHAnsi" w:eastAsia="SimSun" w:hAnsiTheme="majorHAnsi" w:cstheme="majorHAnsi"/>
        </w:rPr>
      </w:pPr>
      <w:r w:rsidRPr="000970DB">
        <w:rPr>
          <w:rFonts w:asciiTheme="majorHAnsi" w:eastAsia="SimSun" w:hAnsiTheme="majorHAnsi" w:cstheme="majorHAnsi"/>
        </w:rPr>
        <w:t>Instead of “social and relationship capital”, we say “our multi-stakeholder community”</w:t>
      </w:r>
    </w:p>
    <w:p w14:paraId="582ADC2F" w14:textId="77777777" w:rsidR="001E5232" w:rsidRPr="000970DB" w:rsidRDefault="001E5232" w:rsidP="001E5232">
      <w:pPr>
        <w:tabs>
          <w:tab w:val="num" w:pos="360"/>
        </w:tabs>
        <w:ind w:left="360" w:hanging="360"/>
        <w:contextualSpacing/>
        <w:rPr>
          <w:rFonts w:asciiTheme="majorHAnsi" w:eastAsia="SimSun" w:hAnsiTheme="majorHAnsi" w:cstheme="majorHAnsi"/>
        </w:rPr>
      </w:pPr>
      <w:r w:rsidRPr="000970DB">
        <w:rPr>
          <w:rFonts w:asciiTheme="majorHAnsi" w:eastAsia="SimSun" w:hAnsiTheme="majorHAnsi" w:cstheme="majorHAnsi"/>
        </w:rPr>
        <w:t xml:space="preserve">Instead of “manufactured capital”, we say “our infrastructure” </w:t>
      </w:r>
    </w:p>
    <w:p w14:paraId="7F4DE6F0" w14:textId="77777777" w:rsidR="001E5232" w:rsidRPr="000970DB" w:rsidRDefault="001E5232" w:rsidP="001E5232">
      <w:pPr>
        <w:tabs>
          <w:tab w:val="num" w:pos="360"/>
        </w:tabs>
        <w:ind w:left="360" w:hanging="360"/>
        <w:contextualSpacing/>
        <w:rPr>
          <w:rFonts w:asciiTheme="majorHAnsi" w:eastAsia="SimSun" w:hAnsiTheme="majorHAnsi" w:cstheme="majorHAnsi"/>
        </w:rPr>
      </w:pPr>
      <w:r w:rsidRPr="000970DB">
        <w:rPr>
          <w:rFonts w:asciiTheme="majorHAnsi" w:eastAsia="SimSun" w:hAnsiTheme="majorHAnsi" w:cstheme="majorHAnsi"/>
        </w:rPr>
        <w:t>Instead of “intellectual capital”, we say “our expertise”</w:t>
      </w:r>
    </w:p>
    <w:p w14:paraId="6AA18CA8" w14:textId="77777777" w:rsidR="001E5232" w:rsidRPr="000970DB" w:rsidRDefault="001E5232" w:rsidP="001E5232">
      <w:pPr>
        <w:tabs>
          <w:tab w:val="num" w:pos="360"/>
        </w:tabs>
        <w:ind w:left="360" w:hanging="360"/>
        <w:contextualSpacing/>
        <w:rPr>
          <w:rFonts w:asciiTheme="majorHAnsi" w:eastAsia="SimSun" w:hAnsiTheme="majorHAnsi" w:cstheme="majorHAnsi"/>
        </w:rPr>
      </w:pPr>
      <w:r w:rsidRPr="000970DB">
        <w:rPr>
          <w:rFonts w:asciiTheme="majorHAnsi" w:eastAsia="SimSun" w:hAnsiTheme="majorHAnsi" w:cstheme="majorHAnsi"/>
        </w:rPr>
        <w:t>Instead of “financial capital”, we say “our finances”</w:t>
      </w:r>
    </w:p>
    <w:p w14:paraId="529DF274" w14:textId="77777777" w:rsidR="001E5232" w:rsidRPr="000970DB" w:rsidRDefault="001E5232" w:rsidP="001E5232">
      <w:pPr>
        <w:tabs>
          <w:tab w:val="num" w:pos="360"/>
        </w:tabs>
        <w:ind w:left="360" w:hanging="360"/>
        <w:contextualSpacing/>
        <w:rPr>
          <w:rFonts w:asciiTheme="majorHAnsi" w:eastAsia="SimSun" w:hAnsiTheme="majorHAnsi" w:cstheme="majorHAnsi"/>
        </w:rPr>
      </w:pPr>
      <w:r w:rsidRPr="000970DB">
        <w:rPr>
          <w:rFonts w:asciiTheme="majorHAnsi" w:eastAsia="SimSun" w:hAnsiTheme="majorHAnsi" w:cstheme="majorHAnsi"/>
        </w:rPr>
        <w:t>Instead of “natural capital”, we say “our environment”.</w:t>
      </w:r>
    </w:p>
    <w:p w14:paraId="2FE2DBA7" w14:textId="77777777" w:rsidR="00123CF6" w:rsidRPr="00BE3831" w:rsidRDefault="00123CF6" w:rsidP="00123CF6">
      <w:pPr>
        <w:rPr>
          <w:rFonts w:ascii="Poppins" w:eastAsia="SimSun" w:hAnsi="Poppins" w:cs="Poppins"/>
          <w:b/>
          <w:color w:val="EE0000"/>
          <w:szCs w:val="24"/>
        </w:rPr>
      </w:pPr>
    </w:p>
    <w:p w14:paraId="2D1173C8"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Value over time</w:t>
      </w:r>
    </w:p>
    <w:p w14:paraId="11937888"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The Integrated Reporting Framework asks organisations to consider and report on how value changes in the short, medium and long term. In auDA’s 2025-26 report, we consider: </w:t>
      </w:r>
    </w:p>
    <w:p w14:paraId="6183A7B6" w14:textId="77777777" w:rsidR="00123CF6" w:rsidRPr="00BE3831" w:rsidRDefault="00123CF6" w:rsidP="00123CF6">
      <w:pPr>
        <w:tabs>
          <w:tab w:val="num" w:pos="360"/>
        </w:tabs>
        <w:ind w:left="360" w:hanging="360"/>
        <w:contextualSpacing/>
        <w:rPr>
          <w:rFonts w:ascii="Poppins" w:eastAsia="SimSun" w:hAnsi="Poppins" w:cs="Poppins"/>
          <w:szCs w:val="24"/>
        </w:rPr>
      </w:pPr>
      <w:r w:rsidRPr="00BE3831">
        <w:rPr>
          <w:rFonts w:ascii="Poppins" w:eastAsia="SimSun" w:hAnsi="Poppins" w:cs="Poppins"/>
          <w:szCs w:val="24"/>
        </w:rPr>
        <w:t>Short term: financial year 2026-27</w:t>
      </w:r>
    </w:p>
    <w:p w14:paraId="12C5D4B3" w14:textId="77777777" w:rsidR="00123CF6" w:rsidRPr="00BE3831" w:rsidRDefault="00123CF6" w:rsidP="00123CF6">
      <w:pPr>
        <w:tabs>
          <w:tab w:val="num" w:pos="360"/>
        </w:tabs>
        <w:ind w:left="360" w:hanging="360"/>
        <w:contextualSpacing/>
        <w:rPr>
          <w:rFonts w:ascii="Poppins" w:eastAsia="SimSun" w:hAnsi="Poppins" w:cs="Poppins"/>
          <w:szCs w:val="24"/>
        </w:rPr>
      </w:pPr>
      <w:r w:rsidRPr="00BE3831">
        <w:rPr>
          <w:rFonts w:ascii="Poppins" w:eastAsia="SimSun" w:hAnsi="Poppins" w:cs="Poppins"/>
          <w:szCs w:val="24"/>
        </w:rPr>
        <w:t>Medium term: financial years 2027-28 to 2029-30</w:t>
      </w:r>
    </w:p>
    <w:p w14:paraId="4A7D99DD" w14:textId="77777777" w:rsidR="00123CF6" w:rsidRPr="00BE3831" w:rsidRDefault="00123CF6" w:rsidP="00123CF6">
      <w:pPr>
        <w:tabs>
          <w:tab w:val="num" w:pos="360"/>
        </w:tabs>
        <w:ind w:left="360" w:hanging="360"/>
        <w:contextualSpacing/>
        <w:rPr>
          <w:rFonts w:ascii="Poppins" w:eastAsia="SimSun" w:hAnsi="Poppins" w:cs="Poppins"/>
          <w:szCs w:val="24"/>
        </w:rPr>
      </w:pPr>
      <w:r w:rsidRPr="00BE3831">
        <w:rPr>
          <w:rFonts w:ascii="Poppins" w:eastAsia="SimSun" w:hAnsi="Poppins" w:cs="Poppins"/>
          <w:szCs w:val="24"/>
        </w:rPr>
        <w:t xml:space="preserve">Long term: financial years 2031-32 to 2043-44. </w:t>
      </w:r>
    </w:p>
    <w:p w14:paraId="4F848E06" w14:textId="77777777" w:rsidR="00123CF6" w:rsidRPr="00BE3831" w:rsidRDefault="00123CF6" w:rsidP="00123CF6">
      <w:pPr>
        <w:rPr>
          <w:rFonts w:ascii="Poppins" w:eastAsia="SimSun" w:hAnsi="Poppins" w:cs="Poppins"/>
          <w:b/>
          <w:color w:val="EE0000"/>
          <w:szCs w:val="24"/>
        </w:rPr>
      </w:pPr>
    </w:p>
    <w:p w14:paraId="2B4954BF"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 xml:space="preserve">Integrated Reporting key terms </w:t>
      </w:r>
    </w:p>
    <w:p w14:paraId="3744F1B0"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 xml:space="preserve">Integrated thinking: </w:t>
      </w:r>
      <w:r w:rsidRPr="00BE3831">
        <w:rPr>
          <w:rFonts w:ascii="Poppins" w:eastAsia="SimSun" w:hAnsi="Poppins" w:cs="Poppins"/>
          <w:szCs w:val="24"/>
        </w:rPr>
        <w:t>A way of thinking that supports our</w:t>
      </w:r>
      <w:r w:rsidRPr="00BE3831">
        <w:rPr>
          <w:rFonts w:ascii="Poppins" w:eastAsia="SimSun" w:hAnsi="Poppins" w:cs="Poppins"/>
          <w:spacing w:val="-12"/>
          <w:szCs w:val="24"/>
        </w:rPr>
        <w:t xml:space="preserve"> </w:t>
      </w:r>
      <w:r w:rsidRPr="00BE3831">
        <w:rPr>
          <w:rFonts w:ascii="Poppins" w:eastAsia="SimSun" w:hAnsi="Poppins" w:cs="Poppins"/>
          <w:szCs w:val="24"/>
        </w:rPr>
        <w:t>decision-making,</w:t>
      </w:r>
      <w:r w:rsidRPr="00BE3831">
        <w:rPr>
          <w:rFonts w:ascii="Poppins" w:eastAsia="SimSun" w:hAnsi="Poppins" w:cs="Poppins"/>
          <w:spacing w:val="-11"/>
          <w:szCs w:val="24"/>
        </w:rPr>
        <w:t xml:space="preserve"> </w:t>
      </w:r>
      <w:proofErr w:type="gramStart"/>
      <w:r w:rsidRPr="00BE3831">
        <w:rPr>
          <w:rFonts w:ascii="Poppins" w:eastAsia="SimSun" w:hAnsi="Poppins" w:cs="Poppins"/>
          <w:szCs w:val="24"/>
        </w:rPr>
        <w:t>taking</w:t>
      </w:r>
      <w:r w:rsidRPr="00BE3831">
        <w:rPr>
          <w:rFonts w:ascii="Poppins" w:eastAsia="SimSun" w:hAnsi="Poppins" w:cs="Poppins"/>
          <w:spacing w:val="-11"/>
          <w:szCs w:val="24"/>
        </w:rPr>
        <w:t xml:space="preserve"> </w:t>
      </w:r>
      <w:r w:rsidRPr="00BE3831">
        <w:rPr>
          <w:rFonts w:ascii="Poppins" w:eastAsia="SimSun" w:hAnsi="Poppins" w:cs="Poppins"/>
          <w:szCs w:val="24"/>
        </w:rPr>
        <w:t>into</w:t>
      </w:r>
      <w:r w:rsidRPr="00BE3831">
        <w:rPr>
          <w:rFonts w:ascii="Poppins" w:eastAsia="SimSun" w:hAnsi="Poppins" w:cs="Poppins"/>
          <w:spacing w:val="-11"/>
          <w:szCs w:val="24"/>
        </w:rPr>
        <w:t xml:space="preserve"> </w:t>
      </w:r>
      <w:r w:rsidRPr="00BE3831">
        <w:rPr>
          <w:rFonts w:ascii="Poppins" w:eastAsia="SimSun" w:hAnsi="Poppins" w:cs="Poppins"/>
          <w:szCs w:val="24"/>
        </w:rPr>
        <w:t>account</w:t>
      </w:r>
      <w:proofErr w:type="gramEnd"/>
      <w:r w:rsidRPr="00BE3831">
        <w:rPr>
          <w:rFonts w:ascii="Poppins" w:eastAsia="SimSun" w:hAnsi="Poppins" w:cs="Poppins"/>
          <w:spacing w:val="-12"/>
          <w:szCs w:val="24"/>
        </w:rPr>
        <w:t xml:space="preserve"> </w:t>
      </w:r>
      <w:r w:rsidRPr="00BE3831">
        <w:rPr>
          <w:rFonts w:ascii="Poppins" w:eastAsia="SimSun" w:hAnsi="Poppins" w:cs="Poppins"/>
          <w:szCs w:val="24"/>
        </w:rPr>
        <w:t>financial and non-financial resources</w:t>
      </w:r>
    </w:p>
    <w:p w14:paraId="6AF8BFA8"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Inputs:</w:t>
      </w:r>
      <w:r w:rsidRPr="00BE3831">
        <w:rPr>
          <w:rFonts w:ascii="Poppins" w:eastAsia="SimSun" w:hAnsi="Poppins" w:cs="Poppins"/>
          <w:b/>
          <w:spacing w:val="-6"/>
          <w:szCs w:val="24"/>
        </w:rPr>
        <w:t xml:space="preserve"> </w:t>
      </w:r>
      <w:r w:rsidRPr="00BE3831">
        <w:rPr>
          <w:rFonts w:ascii="Poppins" w:eastAsia="SimSun" w:hAnsi="Poppins" w:cs="Poppins"/>
          <w:szCs w:val="24"/>
        </w:rPr>
        <w:t>The</w:t>
      </w:r>
      <w:r w:rsidRPr="00BE3831">
        <w:rPr>
          <w:rFonts w:ascii="Poppins" w:eastAsia="SimSun" w:hAnsi="Poppins" w:cs="Poppins"/>
          <w:spacing w:val="-5"/>
          <w:szCs w:val="24"/>
        </w:rPr>
        <w:t xml:space="preserve"> </w:t>
      </w:r>
      <w:r w:rsidRPr="00BE3831">
        <w:rPr>
          <w:rFonts w:ascii="Poppins" w:eastAsia="SimSun" w:hAnsi="Poppins" w:cs="Poppins"/>
          <w:szCs w:val="24"/>
        </w:rPr>
        <w:t>resources</w:t>
      </w:r>
      <w:r w:rsidRPr="00BE3831">
        <w:rPr>
          <w:rFonts w:ascii="Poppins" w:eastAsia="SimSun" w:hAnsi="Poppins" w:cs="Poppins"/>
          <w:spacing w:val="-5"/>
          <w:szCs w:val="24"/>
        </w:rPr>
        <w:t xml:space="preserve"> </w:t>
      </w:r>
      <w:r w:rsidRPr="00BE3831">
        <w:rPr>
          <w:rFonts w:ascii="Poppins" w:eastAsia="SimSun" w:hAnsi="Poppins" w:cs="Poppins"/>
          <w:szCs w:val="24"/>
        </w:rPr>
        <w:t>that support</w:t>
      </w:r>
      <w:r w:rsidRPr="00BE3831">
        <w:rPr>
          <w:rFonts w:ascii="Poppins" w:eastAsia="SimSun" w:hAnsi="Poppins" w:cs="Poppins"/>
          <w:spacing w:val="-5"/>
          <w:szCs w:val="24"/>
        </w:rPr>
        <w:t xml:space="preserve"> </w:t>
      </w:r>
      <w:r w:rsidRPr="00BE3831">
        <w:rPr>
          <w:rFonts w:ascii="Poppins" w:eastAsia="SimSun" w:hAnsi="Poppins" w:cs="Poppins"/>
          <w:szCs w:val="24"/>
        </w:rPr>
        <w:t>our</w:t>
      </w:r>
      <w:r w:rsidRPr="00BE3831">
        <w:rPr>
          <w:rFonts w:ascii="Poppins" w:eastAsia="SimSun" w:hAnsi="Poppins" w:cs="Poppins"/>
          <w:spacing w:val="-5"/>
          <w:szCs w:val="24"/>
        </w:rPr>
        <w:t xml:space="preserve"> </w:t>
      </w:r>
      <w:r w:rsidRPr="00BE3831">
        <w:rPr>
          <w:rFonts w:ascii="Poppins" w:eastAsia="SimSun" w:hAnsi="Poppins" w:cs="Poppins"/>
          <w:spacing w:val="-4"/>
          <w:szCs w:val="24"/>
        </w:rPr>
        <w:t>work</w:t>
      </w:r>
    </w:p>
    <w:p w14:paraId="63DD7E40"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 xml:space="preserve">Outputs: </w:t>
      </w:r>
      <w:r w:rsidRPr="00BE3831">
        <w:rPr>
          <w:rFonts w:ascii="Poppins" w:eastAsia="SimSun" w:hAnsi="Poppins" w:cs="Poppins"/>
          <w:szCs w:val="24"/>
        </w:rPr>
        <w:t>The infrastructure, products, services and programs we produce and maintain</w:t>
      </w:r>
    </w:p>
    <w:p w14:paraId="43413E95"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lastRenderedPageBreak/>
        <w:t>Outcomes:</w:t>
      </w:r>
      <w:r w:rsidRPr="00BE3831">
        <w:rPr>
          <w:rFonts w:ascii="Poppins" w:eastAsia="SimSun" w:hAnsi="Poppins" w:cs="Poppins"/>
          <w:b/>
          <w:spacing w:val="-4"/>
          <w:szCs w:val="24"/>
        </w:rPr>
        <w:t xml:space="preserve"> </w:t>
      </w:r>
      <w:r w:rsidRPr="00BE3831">
        <w:rPr>
          <w:rFonts w:ascii="Poppins" w:eastAsia="SimSun" w:hAnsi="Poppins" w:cs="Poppins"/>
          <w:szCs w:val="24"/>
        </w:rPr>
        <w:t>The</w:t>
      </w:r>
      <w:r w:rsidRPr="00BE3831">
        <w:rPr>
          <w:rFonts w:ascii="Poppins" w:eastAsia="SimSun" w:hAnsi="Poppins" w:cs="Poppins"/>
          <w:spacing w:val="-4"/>
          <w:szCs w:val="24"/>
        </w:rPr>
        <w:t xml:space="preserve"> </w:t>
      </w:r>
      <w:r w:rsidRPr="00BE3831">
        <w:rPr>
          <w:rFonts w:ascii="Poppins" w:eastAsia="SimSun" w:hAnsi="Poppins" w:cs="Poppins"/>
          <w:szCs w:val="24"/>
        </w:rPr>
        <w:t>consequences</w:t>
      </w:r>
      <w:r w:rsidRPr="00BE3831">
        <w:rPr>
          <w:rFonts w:ascii="Poppins" w:eastAsia="SimSun" w:hAnsi="Poppins" w:cs="Poppins"/>
          <w:spacing w:val="-4"/>
          <w:szCs w:val="24"/>
        </w:rPr>
        <w:t xml:space="preserve"> </w:t>
      </w:r>
      <w:r w:rsidRPr="00BE3831">
        <w:rPr>
          <w:rFonts w:ascii="Poppins" w:eastAsia="SimSun" w:hAnsi="Poppins" w:cs="Poppins"/>
          <w:szCs w:val="24"/>
        </w:rPr>
        <w:t>of</w:t>
      </w:r>
      <w:r w:rsidRPr="00BE3831">
        <w:rPr>
          <w:rFonts w:ascii="Poppins" w:eastAsia="SimSun" w:hAnsi="Poppins" w:cs="Poppins"/>
          <w:spacing w:val="-3"/>
          <w:szCs w:val="24"/>
        </w:rPr>
        <w:t xml:space="preserve"> </w:t>
      </w:r>
      <w:r w:rsidRPr="00BE3831">
        <w:rPr>
          <w:rFonts w:ascii="Poppins" w:eastAsia="SimSun" w:hAnsi="Poppins" w:cs="Poppins"/>
          <w:szCs w:val="24"/>
        </w:rPr>
        <w:t>our</w:t>
      </w:r>
      <w:r w:rsidRPr="00BE3831">
        <w:rPr>
          <w:rFonts w:ascii="Poppins" w:eastAsia="SimSun" w:hAnsi="Poppins" w:cs="Poppins"/>
          <w:spacing w:val="-4"/>
          <w:szCs w:val="24"/>
        </w:rPr>
        <w:t xml:space="preserve"> </w:t>
      </w:r>
      <w:r w:rsidRPr="00BE3831">
        <w:rPr>
          <w:rFonts w:ascii="Poppins" w:eastAsia="SimSun" w:hAnsi="Poppins" w:cs="Poppins"/>
          <w:szCs w:val="24"/>
        </w:rPr>
        <w:t>work</w:t>
      </w:r>
      <w:r w:rsidRPr="00BE3831">
        <w:rPr>
          <w:rFonts w:ascii="Poppins" w:eastAsia="SimSun" w:hAnsi="Poppins" w:cs="Poppins"/>
          <w:spacing w:val="-4"/>
          <w:szCs w:val="24"/>
        </w:rPr>
        <w:t xml:space="preserve"> </w:t>
      </w:r>
      <w:r w:rsidRPr="00BE3831">
        <w:rPr>
          <w:rFonts w:ascii="Poppins" w:eastAsia="SimSun" w:hAnsi="Poppins" w:cs="Poppins"/>
          <w:szCs w:val="24"/>
        </w:rPr>
        <w:t>and</w:t>
      </w:r>
      <w:r w:rsidRPr="00BE3831">
        <w:rPr>
          <w:rFonts w:ascii="Poppins" w:eastAsia="SimSun" w:hAnsi="Poppins" w:cs="Poppins"/>
          <w:spacing w:val="-3"/>
          <w:szCs w:val="24"/>
        </w:rPr>
        <w:t xml:space="preserve"> </w:t>
      </w:r>
      <w:r w:rsidRPr="00BE3831">
        <w:rPr>
          <w:rFonts w:ascii="Poppins" w:eastAsia="SimSun" w:hAnsi="Poppins" w:cs="Poppins"/>
          <w:spacing w:val="-2"/>
          <w:szCs w:val="24"/>
        </w:rPr>
        <w:t>outputs.</w:t>
      </w:r>
      <w:r w:rsidRPr="00BE3831">
        <w:rPr>
          <w:rFonts w:ascii="Poppins" w:eastAsia="SimSun" w:hAnsi="Poppins" w:cs="Poppins"/>
          <w:szCs w:val="24"/>
        </w:rPr>
        <w:t xml:space="preserve"> Outcomes</w:t>
      </w:r>
      <w:r w:rsidRPr="00BE3831">
        <w:rPr>
          <w:rFonts w:ascii="Poppins" w:eastAsia="SimSun" w:hAnsi="Poppins" w:cs="Poppins"/>
          <w:spacing w:val="-9"/>
          <w:szCs w:val="24"/>
        </w:rPr>
        <w:t xml:space="preserve"> </w:t>
      </w:r>
      <w:r w:rsidRPr="00BE3831">
        <w:rPr>
          <w:rFonts w:ascii="Poppins" w:eastAsia="SimSun" w:hAnsi="Poppins" w:cs="Poppins"/>
          <w:szCs w:val="24"/>
        </w:rPr>
        <w:t>include</w:t>
      </w:r>
      <w:r w:rsidRPr="00BE3831">
        <w:rPr>
          <w:rFonts w:ascii="Poppins" w:eastAsia="SimSun" w:hAnsi="Poppins" w:cs="Poppins"/>
          <w:spacing w:val="-9"/>
          <w:szCs w:val="24"/>
        </w:rPr>
        <w:t xml:space="preserve"> </w:t>
      </w:r>
      <w:r w:rsidRPr="00BE3831">
        <w:rPr>
          <w:rFonts w:ascii="Poppins" w:eastAsia="SimSun" w:hAnsi="Poppins" w:cs="Poppins"/>
          <w:szCs w:val="24"/>
        </w:rPr>
        <w:t>the</w:t>
      </w:r>
      <w:r w:rsidRPr="00BE3831">
        <w:rPr>
          <w:rFonts w:ascii="Poppins" w:eastAsia="SimSun" w:hAnsi="Poppins" w:cs="Poppins"/>
          <w:spacing w:val="-9"/>
          <w:szCs w:val="24"/>
        </w:rPr>
        <w:t xml:space="preserve"> </w:t>
      </w:r>
      <w:r w:rsidRPr="00BE3831">
        <w:rPr>
          <w:rFonts w:ascii="Poppins" w:eastAsia="SimSun" w:hAnsi="Poppins" w:cs="Poppins"/>
          <w:szCs w:val="24"/>
        </w:rPr>
        <w:t>value</w:t>
      </w:r>
      <w:r w:rsidRPr="00BE3831">
        <w:rPr>
          <w:rFonts w:ascii="Poppins" w:eastAsia="SimSun" w:hAnsi="Poppins" w:cs="Poppins"/>
          <w:spacing w:val="-9"/>
          <w:szCs w:val="24"/>
        </w:rPr>
        <w:t xml:space="preserve"> </w:t>
      </w:r>
      <w:r w:rsidRPr="00BE3831">
        <w:rPr>
          <w:rFonts w:ascii="Poppins" w:eastAsia="SimSun" w:hAnsi="Poppins" w:cs="Poppins"/>
          <w:szCs w:val="24"/>
        </w:rPr>
        <w:t>we</w:t>
      </w:r>
      <w:r w:rsidRPr="00BE3831">
        <w:rPr>
          <w:rFonts w:ascii="Poppins" w:eastAsia="SimSun" w:hAnsi="Poppins" w:cs="Poppins"/>
          <w:spacing w:val="-9"/>
          <w:szCs w:val="24"/>
        </w:rPr>
        <w:t xml:space="preserve"> </w:t>
      </w:r>
      <w:r w:rsidRPr="00BE3831">
        <w:rPr>
          <w:rFonts w:ascii="Poppins" w:eastAsia="SimSun" w:hAnsi="Poppins" w:cs="Poppins"/>
          <w:szCs w:val="24"/>
        </w:rPr>
        <w:t>create and impacts from our activity</w:t>
      </w:r>
    </w:p>
    <w:p w14:paraId="390AB218"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 xml:space="preserve">Material themes: </w:t>
      </w:r>
      <w:r w:rsidRPr="00BE3831">
        <w:rPr>
          <w:rFonts w:ascii="Poppins" w:eastAsia="SimSun" w:hAnsi="Poppins" w:cs="Poppins"/>
          <w:szCs w:val="24"/>
        </w:rPr>
        <w:t>What our external and internal stakeholders</w:t>
      </w:r>
      <w:r w:rsidRPr="00BE3831">
        <w:rPr>
          <w:rFonts w:ascii="Poppins" w:eastAsia="SimSun" w:hAnsi="Poppins" w:cs="Poppins"/>
          <w:spacing w:val="-9"/>
          <w:szCs w:val="24"/>
        </w:rPr>
        <w:t xml:space="preserve"> </w:t>
      </w:r>
      <w:r w:rsidRPr="00BE3831">
        <w:rPr>
          <w:rFonts w:ascii="Poppins" w:eastAsia="SimSun" w:hAnsi="Poppins" w:cs="Poppins"/>
          <w:szCs w:val="24"/>
        </w:rPr>
        <w:t>deem</w:t>
      </w:r>
      <w:r w:rsidRPr="00BE3831">
        <w:rPr>
          <w:rFonts w:ascii="Poppins" w:eastAsia="SimSun" w:hAnsi="Poppins" w:cs="Poppins"/>
          <w:spacing w:val="-9"/>
          <w:szCs w:val="24"/>
        </w:rPr>
        <w:t xml:space="preserve"> </w:t>
      </w:r>
      <w:r w:rsidRPr="00BE3831">
        <w:rPr>
          <w:rFonts w:ascii="Poppins" w:eastAsia="SimSun" w:hAnsi="Poppins" w:cs="Poppins"/>
          <w:szCs w:val="24"/>
        </w:rPr>
        <w:t>the</w:t>
      </w:r>
      <w:r w:rsidRPr="00BE3831">
        <w:rPr>
          <w:rFonts w:ascii="Poppins" w:eastAsia="SimSun" w:hAnsi="Poppins" w:cs="Poppins"/>
          <w:spacing w:val="-9"/>
          <w:szCs w:val="24"/>
        </w:rPr>
        <w:t xml:space="preserve"> </w:t>
      </w:r>
      <w:r w:rsidRPr="00BE3831">
        <w:rPr>
          <w:rFonts w:ascii="Poppins" w:eastAsia="SimSun" w:hAnsi="Poppins" w:cs="Poppins"/>
          <w:szCs w:val="24"/>
        </w:rPr>
        <w:t>most</w:t>
      </w:r>
      <w:r w:rsidRPr="00BE3831">
        <w:rPr>
          <w:rFonts w:ascii="Poppins" w:eastAsia="SimSun" w:hAnsi="Poppins" w:cs="Poppins"/>
          <w:spacing w:val="-9"/>
          <w:szCs w:val="24"/>
        </w:rPr>
        <w:t xml:space="preserve"> </w:t>
      </w:r>
      <w:r w:rsidRPr="00BE3831">
        <w:rPr>
          <w:rFonts w:ascii="Poppins" w:eastAsia="SimSun" w:hAnsi="Poppins" w:cs="Poppins"/>
          <w:szCs w:val="24"/>
        </w:rPr>
        <w:t>important</w:t>
      </w:r>
      <w:r w:rsidRPr="00BE3831">
        <w:rPr>
          <w:rFonts w:ascii="Poppins" w:eastAsia="SimSun" w:hAnsi="Poppins" w:cs="Poppins"/>
          <w:spacing w:val="-9"/>
          <w:szCs w:val="24"/>
        </w:rPr>
        <w:t xml:space="preserve"> </w:t>
      </w:r>
      <w:r w:rsidRPr="00BE3831">
        <w:rPr>
          <w:rFonts w:ascii="Poppins" w:eastAsia="SimSun" w:hAnsi="Poppins" w:cs="Poppins"/>
          <w:szCs w:val="24"/>
        </w:rPr>
        <w:t>–</w:t>
      </w:r>
      <w:r w:rsidRPr="00BE3831">
        <w:rPr>
          <w:rFonts w:ascii="Poppins" w:eastAsia="SimSun" w:hAnsi="Poppins" w:cs="Poppins"/>
          <w:spacing w:val="-9"/>
          <w:szCs w:val="24"/>
        </w:rPr>
        <w:t xml:space="preserve"> </w:t>
      </w:r>
      <w:r w:rsidRPr="00BE3831">
        <w:rPr>
          <w:rFonts w:ascii="Poppins" w:eastAsia="SimSun" w:hAnsi="Poppins" w:cs="Poppins"/>
          <w:szCs w:val="24"/>
        </w:rPr>
        <w:t>or</w:t>
      </w:r>
      <w:r w:rsidRPr="00BE3831">
        <w:rPr>
          <w:rFonts w:ascii="Poppins" w:eastAsia="SimSun" w:hAnsi="Poppins" w:cs="Poppins"/>
          <w:spacing w:val="-9"/>
          <w:szCs w:val="24"/>
        </w:rPr>
        <w:t xml:space="preserve"> </w:t>
      </w:r>
      <w:r w:rsidRPr="00BE3831">
        <w:rPr>
          <w:rFonts w:ascii="Poppins" w:eastAsia="SimSun" w:hAnsi="Poppins" w:cs="Poppins"/>
          <w:szCs w:val="24"/>
        </w:rPr>
        <w:t>material</w:t>
      </w:r>
      <w:r w:rsidRPr="00BE3831">
        <w:rPr>
          <w:rFonts w:ascii="Poppins" w:eastAsia="SimSun" w:hAnsi="Poppins" w:cs="Poppins"/>
          <w:spacing w:val="-9"/>
          <w:szCs w:val="24"/>
        </w:rPr>
        <w:t xml:space="preserve"> </w:t>
      </w:r>
      <w:r w:rsidRPr="00BE3831">
        <w:rPr>
          <w:rFonts w:ascii="Poppins" w:eastAsia="SimSun" w:hAnsi="Poppins" w:cs="Poppins"/>
          <w:szCs w:val="24"/>
        </w:rPr>
        <w:t>– issues for auDA</w:t>
      </w:r>
    </w:p>
    <w:p w14:paraId="6A5F25FF"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Strategy:</w:t>
      </w:r>
      <w:r w:rsidRPr="00BE3831">
        <w:rPr>
          <w:rFonts w:ascii="Poppins" w:eastAsia="SimSun" w:hAnsi="Poppins" w:cs="Poppins"/>
          <w:b/>
          <w:spacing w:val="-12"/>
          <w:szCs w:val="24"/>
        </w:rPr>
        <w:t xml:space="preserve"> </w:t>
      </w:r>
      <w:r w:rsidRPr="00BE3831">
        <w:rPr>
          <w:rFonts w:ascii="Poppins" w:eastAsia="SimSun" w:hAnsi="Poppins" w:cs="Poppins"/>
          <w:szCs w:val="24"/>
        </w:rPr>
        <w:t>Where</w:t>
      </w:r>
      <w:r w:rsidRPr="00BE3831">
        <w:rPr>
          <w:rFonts w:ascii="Poppins" w:eastAsia="SimSun" w:hAnsi="Poppins" w:cs="Poppins"/>
          <w:spacing w:val="-11"/>
          <w:szCs w:val="24"/>
        </w:rPr>
        <w:t xml:space="preserve"> </w:t>
      </w:r>
      <w:r w:rsidRPr="00BE3831">
        <w:rPr>
          <w:rFonts w:ascii="Poppins" w:eastAsia="SimSun" w:hAnsi="Poppins" w:cs="Poppins"/>
          <w:szCs w:val="24"/>
        </w:rPr>
        <w:t>we</w:t>
      </w:r>
      <w:r w:rsidRPr="00BE3831">
        <w:rPr>
          <w:rFonts w:ascii="Poppins" w:eastAsia="SimSun" w:hAnsi="Poppins" w:cs="Poppins"/>
          <w:spacing w:val="-12"/>
          <w:szCs w:val="24"/>
        </w:rPr>
        <w:t xml:space="preserve"> </w:t>
      </w:r>
      <w:r w:rsidRPr="00BE3831">
        <w:rPr>
          <w:rFonts w:ascii="Poppins" w:eastAsia="SimSun" w:hAnsi="Poppins" w:cs="Poppins"/>
          <w:szCs w:val="24"/>
        </w:rPr>
        <w:t>concentrate</w:t>
      </w:r>
      <w:r w:rsidRPr="00BE3831">
        <w:rPr>
          <w:rFonts w:ascii="Poppins" w:eastAsia="SimSun" w:hAnsi="Poppins" w:cs="Poppins"/>
          <w:spacing w:val="-11"/>
          <w:szCs w:val="24"/>
        </w:rPr>
        <w:t xml:space="preserve"> </w:t>
      </w:r>
      <w:r w:rsidRPr="00BE3831">
        <w:rPr>
          <w:rFonts w:ascii="Poppins" w:eastAsia="SimSun" w:hAnsi="Poppins" w:cs="Poppins"/>
          <w:szCs w:val="24"/>
        </w:rPr>
        <w:t>our</w:t>
      </w:r>
      <w:r w:rsidRPr="00BE3831">
        <w:rPr>
          <w:rFonts w:ascii="Poppins" w:eastAsia="SimSun" w:hAnsi="Poppins" w:cs="Poppins"/>
          <w:spacing w:val="-11"/>
          <w:szCs w:val="24"/>
        </w:rPr>
        <w:t xml:space="preserve"> </w:t>
      </w:r>
      <w:r w:rsidRPr="00BE3831">
        <w:rPr>
          <w:rFonts w:ascii="Poppins" w:eastAsia="SimSun" w:hAnsi="Poppins" w:cs="Poppins"/>
          <w:szCs w:val="24"/>
        </w:rPr>
        <w:t>efforts to achieve our goals</w:t>
      </w:r>
    </w:p>
    <w:p w14:paraId="5F419B53" w14:textId="77777777" w:rsidR="00123CF6" w:rsidRPr="00BE3831" w:rsidRDefault="00123CF6" w:rsidP="00123CF6">
      <w:pPr>
        <w:rPr>
          <w:rFonts w:ascii="Poppins" w:eastAsia="SimSun" w:hAnsi="Poppins" w:cs="Poppins"/>
          <w:szCs w:val="24"/>
        </w:rPr>
      </w:pPr>
      <w:r w:rsidRPr="00BE3831">
        <w:rPr>
          <w:rFonts w:ascii="Poppins" w:eastAsia="SimSun" w:hAnsi="Poppins" w:cs="Poppins"/>
          <w:b/>
          <w:szCs w:val="24"/>
        </w:rPr>
        <w:t>Value</w:t>
      </w:r>
      <w:r w:rsidRPr="00BE3831">
        <w:rPr>
          <w:rFonts w:ascii="Poppins" w:eastAsia="SimSun" w:hAnsi="Poppins" w:cs="Poppins"/>
          <w:b/>
          <w:spacing w:val="-12"/>
          <w:szCs w:val="24"/>
        </w:rPr>
        <w:t xml:space="preserve"> </w:t>
      </w:r>
      <w:r w:rsidRPr="00BE3831">
        <w:rPr>
          <w:rFonts w:ascii="Poppins" w:eastAsia="SimSun" w:hAnsi="Poppins" w:cs="Poppins"/>
          <w:b/>
          <w:szCs w:val="24"/>
        </w:rPr>
        <w:t>creation:</w:t>
      </w:r>
      <w:r w:rsidRPr="00BE3831">
        <w:rPr>
          <w:rFonts w:ascii="Poppins" w:eastAsia="SimSun" w:hAnsi="Poppins" w:cs="Poppins"/>
          <w:b/>
          <w:spacing w:val="-11"/>
          <w:szCs w:val="24"/>
        </w:rPr>
        <w:t xml:space="preserve"> </w:t>
      </w:r>
      <w:r w:rsidRPr="00BE3831">
        <w:rPr>
          <w:rFonts w:ascii="Poppins" w:eastAsia="SimSun" w:hAnsi="Poppins" w:cs="Poppins"/>
          <w:szCs w:val="24"/>
        </w:rPr>
        <w:t>How</w:t>
      </w:r>
      <w:r w:rsidRPr="00BE3831">
        <w:rPr>
          <w:rFonts w:ascii="Poppins" w:eastAsia="SimSun" w:hAnsi="Poppins" w:cs="Poppins"/>
          <w:spacing w:val="-11"/>
          <w:szCs w:val="24"/>
        </w:rPr>
        <w:t xml:space="preserve"> </w:t>
      </w:r>
      <w:r w:rsidRPr="00BE3831">
        <w:rPr>
          <w:rFonts w:ascii="Poppins" w:eastAsia="SimSun" w:hAnsi="Poppins" w:cs="Poppins"/>
          <w:szCs w:val="24"/>
        </w:rPr>
        <w:t>we</w:t>
      </w:r>
      <w:r w:rsidRPr="00BE3831">
        <w:rPr>
          <w:rFonts w:ascii="Poppins" w:eastAsia="SimSun" w:hAnsi="Poppins" w:cs="Poppins"/>
          <w:spacing w:val="-11"/>
          <w:szCs w:val="24"/>
        </w:rPr>
        <w:t xml:space="preserve"> </w:t>
      </w:r>
      <w:r w:rsidRPr="00BE3831">
        <w:rPr>
          <w:rFonts w:ascii="Poppins" w:eastAsia="SimSun" w:hAnsi="Poppins" w:cs="Poppins"/>
          <w:szCs w:val="24"/>
        </w:rPr>
        <w:t>manage</w:t>
      </w:r>
      <w:r w:rsidRPr="00BE3831">
        <w:rPr>
          <w:rFonts w:ascii="Poppins" w:eastAsia="SimSun" w:hAnsi="Poppins" w:cs="Poppins"/>
          <w:spacing w:val="-12"/>
          <w:szCs w:val="24"/>
        </w:rPr>
        <w:t xml:space="preserve"> </w:t>
      </w:r>
      <w:r w:rsidRPr="00BE3831">
        <w:rPr>
          <w:rFonts w:ascii="Poppins" w:eastAsia="SimSun" w:hAnsi="Poppins" w:cs="Poppins"/>
          <w:szCs w:val="24"/>
        </w:rPr>
        <w:t>our</w:t>
      </w:r>
      <w:r w:rsidRPr="00BE3831">
        <w:rPr>
          <w:rFonts w:ascii="Poppins" w:eastAsia="SimSun" w:hAnsi="Poppins" w:cs="Poppins"/>
          <w:spacing w:val="-11"/>
          <w:szCs w:val="24"/>
        </w:rPr>
        <w:t xml:space="preserve"> </w:t>
      </w:r>
      <w:r w:rsidRPr="00BE3831">
        <w:rPr>
          <w:rFonts w:ascii="Poppins" w:eastAsia="SimSun" w:hAnsi="Poppins" w:cs="Poppins"/>
          <w:szCs w:val="24"/>
        </w:rPr>
        <w:t>resources</w:t>
      </w:r>
      <w:r w:rsidRPr="00BE3831">
        <w:rPr>
          <w:rFonts w:ascii="Poppins" w:eastAsia="SimSun" w:hAnsi="Poppins" w:cs="Poppins"/>
          <w:spacing w:val="-11"/>
          <w:szCs w:val="24"/>
        </w:rPr>
        <w:t xml:space="preserve"> </w:t>
      </w:r>
      <w:r w:rsidRPr="00BE3831">
        <w:rPr>
          <w:rFonts w:ascii="Poppins" w:eastAsia="SimSun" w:hAnsi="Poppins" w:cs="Poppins"/>
          <w:szCs w:val="24"/>
        </w:rPr>
        <w:t>to</w:t>
      </w:r>
      <w:r w:rsidRPr="00BE3831">
        <w:rPr>
          <w:rFonts w:ascii="Poppins" w:eastAsia="SimSun" w:hAnsi="Poppins" w:cs="Poppins"/>
          <w:spacing w:val="-11"/>
          <w:szCs w:val="24"/>
        </w:rPr>
        <w:t xml:space="preserve"> </w:t>
      </w:r>
      <w:r w:rsidRPr="00BE3831">
        <w:rPr>
          <w:rFonts w:ascii="Poppins" w:eastAsia="SimSun" w:hAnsi="Poppins" w:cs="Poppins"/>
          <w:szCs w:val="24"/>
        </w:rPr>
        <w:t>create sustainable value for our stakeholders over time.</w:t>
      </w:r>
    </w:p>
    <w:p w14:paraId="72F0AA5F"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Icons used in this report</w:t>
      </w:r>
    </w:p>
    <w:p w14:paraId="0AEF1759"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 xml:space="preserve">Key resources </w:t>
      </w:r>
    </w:p>
    <w:p w14:paraId="115F6975" w14:textId="77777777" w:rsidR="00123CF6" w:rsidRPr="00BE3831" w:rsidRDefault="00123CF6" w:rsidP="00D97055">
      <w:pPr>
        <w:numPr>
          <w:ilvl w:val="0"/>
          <w:numId w:val="1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Our people </w:t>
      </w:r>
    </w:p>
    <w:p w14:paraId="145D62DB" w14:textId="77777777" w:rsidR="00123CF6" w:rsidRPr="00BE3831" w:rsidRDefault="00123CF6" w:rsidP="00D97055">
      <w:pPr>
        <w:numPr>
          <w:ilvl w:val="0"/>
          <w:numId w:val="1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Our multi-stakeholder community </w:t>
      </w:r>
    </w:p>
    <w:p w14:paraId="5DA62B9F" w14:textId="77777777" w:rsidR="00123CF6" w:rsidRPr="00BE3831" w:rsidRDefault="00123CF6" w:rsidP="00D97055">
      <w:pPr>
        <w:numPr>
          <w:ilvl w:val="0"/>
          <w:numId w:val="1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Our infrastructure </w:t>
      </w:r>
    </w:p>
    <w:p w14:paraId="4AE45837" w14:textId="77777777" w:rsidR="00123CF6" w:rsidRPr="00BE3831" w:rsidRDefault="00123CF6" w:rsidP="00D97055">
      <w:pPr>
        <w:numPr>
          <w:ilvl w:val="0"/>
          <w:numId w:val="1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Our expertise </w:t>
      </w:r>
    </w:p>
    <w:p w14:paraId="35190D93" w14:textId="77777777" w:rsidR="00123CF6" w:rsidRPr="00BE3831" w:rsidRDefault="00123CF6" w:rsidP="00D97055">
      <w:pPr>
        <w:numPr>
          <w:ilvl w:val="0"/>
          <w:numId w:val="1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Our finances </w:t>
      </w:r>
    </w:p>
    <w:p w14:paraId="1D2A80D8" w14:textId="77777777" w:rsidR="00123CF6" w:rsidRPr="00BE3831" w:rsidRDefault="00123CF6" w:rsidP="00D97055">
      <w:pPr>
        <w:numPr>
          <w:ilvl w:val="0"/>
          <w:numId w:val="1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Our environment </w:t>
      </w:r>
    </w:p>
    <w:p w14:paraId="029D9A0A" w14:textId="77777777" w:rsidR="00123CF6" w:rsidRPr="00BE3831" w:rsidRDefault="00123CF6" w:rsidP="00123CF6">
      <w:pPr>
        <w:rPr>
          <w:rFonts w:ascii="Poppins" w:eastAsia="SimSun" w:hAnsi="Poppins" w:cs="Poppins"/>
          <w:b/>
          <w:szCs w:val="24"/>
        </w:rPr>
      </w:pPr>
    </w:p>
    <w:p w14:paraId="732B349E" w14:textId="7BFB5128"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Material themes</w:t>
      </w:r>
    </w:p>
    <w:p w14:paraId="5B8E7A13"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Reliable infrastructure </w:t>
      </w:r>
    </w:p>
    <w:p w14:paraId="03EE123C" w14:textId="71899A80"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Cyber security and domain name system abuse</w:t>
      </w:r>
      <w:r w:rsidR="00A458CF">
        <w:rPr>
          <w:rFonts w:ascii="Poppins" w:eastAsia="SimSun" w:hAnsi="Poppins" w:cs="Poppins"/>
          <w:szCs w:val="24"/>
        </w:rPr>
        <w:t xml:space="preserve"> </w:t>
      </w:r>
    </w:p>
    <w:p w14:paraId="5F3E276A"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Governance and transparency </w:t>
      </w:r>
    </w:p>
    <w:p w14:paraId="6E7B005F" w14:textId="4EC470EF"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Internet governance</w:t>
      </w:r>
    </w:p>
    <w:p w14:paraId="7FCA27CE"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Licensing rules, compliance and dispute resolution </w:t>
      </w:r>
    </w:p>
    <w:p w14:paraId="09660E3D"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Representing .au in the public interest </w:t>
      </w:r>
    </w:p>
    <w:p w14:paraId="2B3CEC24"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Financially sustainable not-for-profit</w:t>
      </w:r>
    </w:p>
    <w:p w14:paraId="5B3BDA79"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Stakeholder relationships </w:t>
      </w:r>
    </w:p>
    <w:p w14:paraId="2239330B"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Technological innovation </w:t>
      </w:r>
    </w:p>
    <w:p w14:paraId="0767F3BB" w14:textId="77777777" w:rsidR="00123CF6" w:rsidRPr="00BE3831" w:rsidRDefault="00123CF6" w:rsidP="00D97055">
      <w:pPr>
        <w:numPr>
          <w:ilvl w:val="0"/>
          <w:numId w:val="1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b/>
          <w:szCs w:val="24"/>
        </w:rPr>
      </w:pPr>
      <w:r w:rsidRPr="00BE3831">
        <w:rPr>
          <w:rFonts w:ascii="Poppins" w:eastAsia="SimSun" w:hAnsi="Poppins" w:cs="Poppins"/>
          <w:szCs w:val="24"/>
        </w:rPr>
        <w:t>Consumer protection</w:t>
      </w:r>
    </w:p>
    <w:p w14:paraId="39FE1265" w14:textId="77777777" w:rsidR="00123CF6" w:rsidRPr="00BE3831" w:rsidRDefault="00123CF6" w:rsidP="00123CF6">
      <w:pPr>
        <w:rPr>
          <w:rFonts w:ascii="Poppins" w:eastAsia="SimSun" w:hAnsi="Poppins" w:cs="Poppins"/>
          <w:b/>
          <w:szCs w:val="24"/>
        </w:rPr>
      </w:pPr>
    </w:p>
    <w:p w14:paraId="63146EC7"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Strategic pillars</w:t>
      </w:r>
    </w:p>
    <w:p w14:paraId="21EAAA14" w14:textId="77777777" w:rsidR="00123CF6" w:rsidRPr="00BE3831" w:rsidRDefault="00123CF6" w:rsidP="00D97055">
      <w:pPr>
        <w:numPr>
          <w:ilvl w:val="0"/>
          <w:numId w:val="1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Trust </w:t>
      </w:r>
    </w:p>
    <w:p w14:paraId="428B7651" w14:textId="77777777" w:rsidR="00123CF6" w:rsidRPr="00BE3831" w:rsidRDefault="00123CF6" w:rsidP="00D97055">
      <w:pPr>
        <w:numPr>
          <w:ilvl w:val="0"/>
          <w:numId w:val="1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Innovation </w:t>
      </w:r>
    </w:p>
    <w:p w14:paraId="7B46CBFA" w14:textId="77777777" w:rsidR="00123CF6" w:rsidRPr="00BE3831" w:rsidRDefault="00123CF6" w:rsidP="00D97055">
      <w:pPr>
        <w:numPr>
          <w:ilvl w:val="0"/>
          <w:numId w:val="1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Impact</w:t>
      </w:r>
    </w:p>
    <w:p w14:paraId="660C2BC1" w14:textId="2A1884CE" w:rsidR="00B21CE2" w:rsidRDefault="00123CF6" w:rsidP="00D97055">
      <w:pPr>
        <w:numPr>
          <w:ilvl w:val="0"/>
          <w:numId w:val="1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szCs w:val="24"/>
        </w:rPr>
        <w:t xml:space="preserve">Capability </w:t>
      </w:r>
    </w:p>
    <w:p w14:paraId="09AB954D" w14:textId="77777777" w:rsidR="00B21CE2" w:rsidRDefault="00B21CE2">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rPr>
          <w:rFonts w:ascii="Poppins" w:eastAsia="SimSun" w:hAnsi="Poppins" w:cs="Poppins"/>
          <w:szCs w:val="24"/>
        </w:rPr>
      </w:pPr>
      <w:r>
        <w:rPr>
          <w:rFonts w:ascii="Poppins" w:eastAsia="SimSun" w:hAnsi="Poppins" w:cs="Poppins"/>
          <w:szCs w:val="24"/>
        </w:rPr>
        <w:br w:type="page"/>
      </w:r>
    </w:p>
    <w:p w14:paraId="5795D339" w14:textId="77777777" w:rsidR="00B21CE2" w:rsidRPr="00B21CE2" w:rsidRDefault="00B21CE2" w:rsidP="00B21CE2">
      <w:pPr>
        <w:keepNext/>
        <w:keepLines/>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before="360" w:after="80" w:line="278" w:lineRule="auto"/>
        <w:outlineLvl w:val="0"/>
        <w:rPr>
          <w:rFonts w:ascii="Poppins" w:eastAsia="DengXian Light" w:hAnsi="Poppins" w:cs="Poppins"/>
          <w:b/>
          <w:bCs/>
          <w:kern w:val="2"/>
          <w:sz w:val="52"/>
          <w:szCs w:val="72"/>
          <w:lang w:val="en-GB" w:eastAsia="zh-CN" w:bidi="th-TH"/>
          <w14:ligatures w14:val="standardContextual"/>
        </w:rPr>
      </w:pPr>
      <w:bookmarkStart w:id="5" w:name="_Toc243496896"/>
      <w:r w:rsidRPr="00B21CE2">
        <w:rPr>
          <w:rFonts w:ascii="Poppins" w:eastAsia="DengXian Light" w:hAnsi="Poppins" w:cs="Poppins"/>
          <w:b/>
          <w:bCs/>
          <w:kern w:val="2"/>
          <w:sz w:val="52"/>
          <w:szCs w:val="72"/>
          <w:lang w:val="en-AU" w:eastAsia="zh-CN" w:bidi="th-TH"/>
          <w14:ligatures w14:val="standardContextual"/>
        </w:rPr>
        <w:lastRenderedPageBreak/>
        <w:t>From the Chair</w:t>
      </w:r>
      <w:bookmarkEnd w:id="5"/>
    </w:p>
    <w:p w14:paraId="29055971" w14:textId="734698A9" w:rsidR="00D80819" w:rsidRDefault="00D80819"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D80819">
        <w:rPr>
          <w:rFonts w:ascii="Poppins" w:eastAsia="DengXian" w:hAnsi="Poppins" w:cs="Poppins"/>
          <w:b/>
          <w:bCs/>
          <w:kern w:val="2"/>
          <w:szCs w:val="24"/>
          <w:lang w:val="en-AU" w:eastAsia="zh-CN" w:bidi="th-TH"/>
          <w14:ligatures w14:val="standardContextual"/>
        </w:rPr>
        <w:t>Marina Go AM,</w:t>
      </w:r>
      <w:r>
        <w:rPr>
          <w:rFonts w:ascii="Poppins" w:eastAsia="DengXian" w:hAnsi="Poppins" w:cs="Poppins"/>
          <w:b/>
          <w:bCs/>
          <w:kern w:val="2"/>
          <w:szCs w:val="24"/>
          <w:lang w:val="en-AU" w:eastAsia="zh-CN" w:bidi="th-TH"/>
          <w14:ligatures w14:val="standardContextual"/>
        </w:rPr>
        <w:t xml:space="preserve"> auDA</w:t>
      </w:r>
      <w:r w:rsidRPr="00D80819">
        <w:rPr>
          <w:rFonts w:ascii="Poppins" w:eastAsia="DengXian" w:hAnsi="Poppins" w:cs="Poppins"/>
          <w:b/>
          <w:bCs/>
          <w:kern w:val="2"/>
          <w:szCs w:val="24"/>
          <w:lang w:val="en-AU" w:eastAsia="zh-CN" w:bidi="th-TH"/>
          <w14:ligatures w14:val="standardContextual"/>
        </w:rPr>
        <w:t xml:space="preserve"> Independent Chairperson</w:t>
      </w:r>
    </w:p>
    <w:p w14:paraId="29D524B9" w14:textId="5D65E4BF"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I am pleased to present auDA’s 2025–26 Annual Report to auDA members and stakeholders on behalf of the auDA Board.</w:t>
      </w:r>
    </w:p>
    <w:p w14:paraId="70EEA013" w14:textId="77777777"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This financial year, we celebrated 40 years of .au. Since it was established in 1986, .au has evolved into an essential component of Australia’s communications infrastructure, supporting Australians to connect, communicate and participate in the digital economy and society. Today, more than 4.3 million .au domain names provide Australian businesses, organisations and individuals with a trusted and recognisable online identity.</w:t>
      </w:r>
    </w:p>
    <w:p w14:paraId="0D7FF510" w14:textId="77777777"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I joined auDA as Chair in November 2025, at the beginning of an important chapter for the organisation. The 2025-26 financial year marked the first year of auDA’s 2026–30 Strategy, which sets out auDA’s purpose to connect Australians to an open internet with trust and confidence.</w:t>
      </w:r>
    </w:p>
    <w:p w14:paraId="00E9198B" w14:textId="0318833D"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Throughout 2025–26, auDA maintained the secure and reliable operation of .au while commencing an ambitious program of work to deliver its new strategic priorities. This included establishing auDA’s </w:t>
      </w:r>
      <w:proofErr w:type="gramStart"/>
      <w:r w:rsidRPr="00B21CE2">
        <w:rPr>
          <w:rFonts w:ascii="Poppins" w:eastAsia="DengXian" w:hAnsi="Poppins" w:cs="Poppins"/>
          <w:kern w:val="2"/>
          <w:szCs w:val="24"/>
          <w:lang w:val="en-AU" w:eastAsia="zh-CN" w:bidi="th-TH"/>
          <w14:ligatures w14:val="standardContextual"/>
        </w:rPr>
        <w:t>new Innovation</w:t>
      </w:r>
      <w:proofErr w:type="gramEnd"/>
      <w:r w:rsidR="00E477D8">
        <w:rPr>
          <w:rFonts w:ascii="Poppins" w:eastAsia="DengXian" w:hAnsi="Poppins" w:cs="Poppins"/>
          <w:kern w:val="2"/>
          <w:szCs w:val="24"/>
          <w:lang w:val="en-AU" w:eastAsia="zh-CN" w:bidi="th-TH"/>
          <w14:ligatures w14:val="standardContextual"/>
        </w:rPr>
        <w:t xml:space="preserve"> </w:t>
      </w:r>
      <w:r w:rsidRPr="00B21CE2">
        <w:rPr>
          <w:rFonts w:ascii="Poppins" w:eastAsia="DengXian" w:hAnsi="Poppins" w:cs="Poppins"/>
          <w:kern w:val="2"/>
          <w:szCs w:val="24"/>
          <w:lang w:val="en-AU" w:eastAsia="zh-CN" w:bidi="th-TH"/>
          <w14:ligatures w14:val="standardContextual"/>
        </w:rPr>
        <w:t xml:space="preserve">unit, supporting </w:t>
      </w:r>
      <w:r w:rsidR="0010796E" w:rsidRPr="0010796E">
        <w:rPr>
          <w:rFonts w:ascii="Poppins" w:eastAsia="DengXian" w:hAnsi="Poppins" w:cs="Poppins"/>
          <w:kern w:val="2"/>
          <w:szCs w:val="24"/>
          <w:lang w:val="en-AU" w:eastAsia="zh-CN" w:bidi="th-TH"/>
          <w14:ligatures w14:val="standardContextual"/>
        </w:rPr>
        <w:t xml:space="preserve">domain name system </w:t>
      </w:r>
      <w:r w:rsidRPr="00B21CE2">
        <w:rPr>
          <w:rFonts w:ascii="Poppins" w:eastAsia="DengXian" w:hAnsi="Poppins" w:cs="Poppins"/>
          <w:kern w:val="2"/>
          <w:szCs w:val="24"/>
          <w:lang w:val="en-AU" w:eastAsia="zh-CN" w:bidi="th-TH"/>
          <w14:ligatures w14:val="standardContextual"/>
        </w:rPr>
        <w:t>and internet governance capacity in Australia and the Pacific region, and developing internal capability to respond to a rapidly changing operating environment.</w:t>
      </w:r>
    </w:p>
    <w:p w14:paraId="0D0E675F" w14:textId="11A25BE1" w:rsidR="004D3CCC"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During this time, key focus areas for the Board included monitoring the delivery of auDA’s core functions, progress against strategic objectives and compliance with new legislative requirements under the </w:t>
      </w:r>
      <w:r w:rsidRPr="00B21CE2">
        <w:rPr>
          <w:rFonts w:ascii="Poppins" w:eastAsia="DengXian" w:hAnsi="Poppins" w:cs="Poppins"/>
          <w:i/>
          <w:iCs/>
          <w:kern w:val="2"/>
          <w:szCs w:val="24"/>
          <w:lang w:val="en-AU" w:eastAsia="zh-CN" w:bidi="th-TH"/>
          <w14:ligatures w14:val="standardContextual"/>
        </w:rPr>
        <w:t xml:space="preserve">Security of Critical Infrastructure Act 2018 </w:t>
      </w:r>
      <w:r w:rsidRPr="00B21CE2">
        <w:rPr>
          <w:rFonts w:ascii="Poppins" w:eastAsia="DengXian" w:hAnsi="Poppins" w:cs="Poppins"/>
          <w:kern w:val="2"/>
          <w:szCs w:val="24"/>
          <w:lang w:val="en-AU" w:eastAsia="zh-CN" w:bidi="th-TH"/>
          <w14:ligatures w14:val="standardContextual"/>
        </w:rPr>
        <w:t>(</w:t>
      </w:r>
      <w:proofErr w:type="spellStart"/>
      <w:r w:rsidRPr="00B21CE2">
        <w:rPr>
          <w:rFonts w:ascii="Poppins" w:eastAsia="DengXian" w:hAnsi="Poppins" w:cs="Poppins"/>
          <w:kern w:val="2"/>
          <w:szCs w:val="24"/>
          <w:lang w:val="en-AU" w:eastAsia="zh-CN" w:bidi="th-TH"/>
          <w14:ligatures w14:val="standardContextual"/>
        </w:rPr>
        <w:t>Cth</w:t>
      </w:r>
      <w:proofErr w:type="spellEnd"/>
      <w:r w:rsidRPr="00B21CE2">
        <w:rPr>
          <w:rFonts w:ascii="Poppins" w:eastAsia="DengXian" w:hAnsi="Poppins" w:cs="Poppins"/>
          <w:kern w:val="2"/>
          <w:szCs w:val="24"/>
          <w:lang w:val="en-AU" w:eastAsia="zh-CN" w:bidi="th-TH"/>
          <w14:ligatures w14:val="standardContextual"/>
        </w:rPr>
        <w:t xml:space="preserve">). The Board also oversaw a refreshed enterprise risk approach and the .au Licensing Rules Review, led by an external Policy </w:t>
      </w:r>
      <w:r w:rsidR="00D26BBB">
        <w:rPr>
          <w:rFonts w:ascii="Poppins" w:eastAsia="DengXian" w:hAnsi="Poppins" w:cs="Poppins"/>
          <w:kern w:val="2"/>
          <w:szCs w:val="24"/>
          <w:lang w:val="en-AU" w:eastAsia="zh-CN" w:bidi="th-TH"/>
          <w14:ligatures w14:val="standardContextual"/>
        </w:rPr>
        <w:t>Advisory</w:t>
      </w:r>
      <w:r w:rsidR="00D26BBB" w:rsidRPr="00B21CE2">
        <w:rPr>
          <w:rFonts w:ascii="Poppins" w:eastAsia="DengXian" w:hAnsi="Poppins" w:cs="Poppins"/>
          <w:kern w:val="2"/>
          <w:szCs w:val="24"/>
          <w:lang w:val="en-AU" w:eastAsia="zh-CN" w:bidi="th-TH"/>
          <w14:ligatures w14:val="standardContextual"/>
        </w:rPr>
        <w:t xml:space="preserve"> </w:t>
      </w:r>
      <w:r w:rsidRPr="00B21CE2">
        <w:rPr>
          <w:rFonts w:ascii="Poppins" w:eastAsia="DengXian" w:hAnsi="Poppins" w:cs="Poppins"/>
          <w:kern w:val="2"/>
          <w:szCs w:val="24"/>
          <w:lang w:val="en-AU" w:eastAsia="zh-CN" w:bidi="th-TH"/>
          <w14:ligatures w14:val="standardContextual"/>
        </w:rPr>
        <w:t xml:space="preserve">Panel appointed by the auDA Board. The Panel’s work is vitally important to gather feedback from the Australian community on the .au Licensing Rules and how they can be strengthened to better serve the community to improve trust and confidence as digital technology evolves. The Panel commenced consultation on the .au Licensing Rules in September 2025 and provided its Draft Report to the Board in June 2026. </w:t>
      </w:r>
      <w:r w:rsidR="00C12AE1">
        <w:rPr>
          <w:rFonts w:ascii="Poppins" w:eastAsia="DengXian" w:hAnsi="Poppins" w:cs="Poppins"/>
          <w:kern w:val="2"/>
          <w:szCs w:val="24"/>
          <w:lang w:val="en-AU" w:eastAsia="zh-CN" w:bidi="th-TH"/>
          <w14:ligatures w14:val="standardContextual"/>
        </w:rPr>
        <w:t xml:space="preserve">The </w:t>
      </w:r>
      <w:r w:rsidR="009D4767">
        <w:rPr>
          <w:rFonts w:ascii="Poppins" w:eastAsia="DengXian" w:hAnsi="Poppins" w:cs="Poppins"/>
          <w:kern w:val="2"/>
          <w:szCs w:val="24"/>
          <w:lang w:val="en-AU" w:eastAsia="zh-CN" w:bidi="th-TH"/>
          <w14:ligatures w14:val="standardContextual"/>
        </w:rPr>
        <w:t xml:space="preserve">review continued into financial year 2026-27, and the Panel </w:t>
      </w:r>
      <w:r w:rsidR="00D85B1A">
        <w:rPr>
          <w:rFonts w:ascii="Poppins" w:eastAsia="DengXian" w:hAnsi="Poppins" w:cs="Poppins"/>
          <w:kern w:val="2"/>
          <w:szCs w:val="24"/>
          <w:lang w:val="en-AU" w:eastAsia="zh-CN" w:bidi="th-TH"/>
          <w14:ligatures w14:val="standardContextual"/>
        </w:rPr>
        <w:t>shared its</w:t>
      </w:r>
      <w:r w:rsidR="00D85B1A" w:rsidRPr="00D85B1A">
        <w:rPr>
          <w:rFonts w:ascii="Poppins" w:eastAsia="DengXian" w:hAnsi="Poppins" w:cs="Poppins"/>
          <w:kern w:val="2"/>
          <w:szCs w:val="24"/>
          <w:lang w:val="en-AU" w:eastAsia="zh-CN" w:bidi="th-TH"/>
          <w14:ligatures w14:val="standardContextual"/>
        </w:rPr>
        <w:t xml:space="preserve"> </w:t>
      </w:r>
      <w:r w:rsidR="00D85B1A">
        <w:rPr>
          <w:rFonts w:ascii="Poppins" w:eastAsia="DengXian" w:hAnsi="Poppins" w:cs="Poppins"/>
          <w:kern w:val="2"/>
          <w:szCs w:val="24"/>
          <w:lang w:val="en-AU" w:eastAsia="zh-CN" w:bidi="th-TH"/>
          <w14:ligatures w14:val="standardContextual"/>
        </w:rPr>
        <w:t>Final</w:t>
      </w:r>
      <w:r w:rsidR="00D85B1A" w:rsidRPr="00B21CE2">
        <w:rPr>
          <w:rFonts w:ascii="Poppins" w:eastAsia="DengXian" w:hAnsi="Poppins" w:cs="Poppins"/>
          <w:kern w:val="2"/>
          <w:szCs w:val="24"/>
          <w:lang w:val="en-AU" w:eastAsia="zh-CN" w:bidi="th-TH"/>
          <w14:ligatures w14:val="standardContextual"/>
        </w:rPr>
        <w:t xml:space="preserve"> Report to the Board in </w:t>
      </w:r>
      <w:r w:rsidR="00D85B1A">
        <w:rPr>
          <w:rFonts w:ascii="Poppins" w:eastAsia="DengXian" w:hAnsi="Poppins" w:cs="Poppins"/>
          <w:kern w:val="2"/>
          <w:szCs w:val="24"/>
          <w:lang w:val="en-AU" w:eastAsia="zh-CN" w:bidi="th-TH"/>
          <w14:ligatures w14:val="standardContextual"/>
        </w:rPr>
        <w:t>August</w:t>
      </w:r>
      <w:r w:rsidR="00D85B1A" w:rsidRPr="00B21CE2">
        <w:rPr>
          <w:rFonts w:ascii="Poppins" w:eastAsia="DengXian" w:hAnsi="Poppins" w:cs="Poppins"/>
          <w:kern w:val="2"/>
          <w:szCs w:val="24"/>
          <w:lang w:val="en-AU" w:eastAsia="zh-CN" w:bidi="th-TH"/>
          <w14:ligatures w14:val="standardContextual"/>
        </w:rPr>
        <w:t xml:space="preserve"> 2026</w:t>
      </w:r>
      <w:r w:rsidR="00D85B1A">
        <w:rPr>
          <w:rFonts w:ascii="Poppins" w:eastAsia="DengXian" w:hAnsi="Poppins" w:cs="Poppins"/>
          <w:kern w:val="2"/>
          <w:szCs w:val="24"/>
          <w:lang w:val="en-AU" w:eastAsia="zh-CN" w:bidi="th-TH"/>
          <w14:ligatures w14:val="standardContextual"/>
        </w:rPr>
        <w:t xml:space="preserve">. </w:t>
      </w:r>
      <w:r w:rsidRPr="00B21CE2">
        <w:rPr>
          <w:rFonts w:ascii="Poppins" w:eastAsia="DengXian" w:hAnsi="Poppins" w:cs="Poppins"/>
          <w:kern w:val="2"/>
          <w:szCs w:val="24"/>
          <w:lang w:val="en-AU" w:eastAsia="zh-CN" w:bidi="th-TH"/>
          <w14:ligatures w14:val="standardContextual"/>
        </w:rPr>
        <w:t xml:space="preserve">I extend my thanks to the Panel for its consultation </w:t>
      </w:r>
      <w:r w:rsidR="00CA061F">
        <w:rPr>
          <w:rFonts w:ascii="Poppins" w:eastAsia="DengXian" w:hAnsi="Poppins" w:cs="Poppins"/>
          <w:kern w:val="2"/>
          <w:szCs w:val="24"/>
          <w:lang w:val="en-AU" w:eastAsia="zh-CN" w:bidi="th-TH"/>
          <w14:ligatures w14:val="standardContextual"/>
        </w:rPr>
        <w:t xml:space="preserve">and </w:t>
      </w:r>
      <w:r w:rsidR="003B7F14">
        <w:rPr>
          <w:rFonts w:ascii="Poppins" w:eastAsia="DengXian" w:hAnsi="Poppins" w:cs="Poppins"/>
          <w:kern w:val="2"/>
          <w:szCs w:val="24"/>
          <w:lang w:val="en-AU" w:eastAsia="zh-CN" w:bidi="th-TH"/>
          <w14:ligatures w14:val="standardContextual"/>
        </w:rPr>
        <w:t xml:space="preserve">thoughtful consideration of </w:t>
      </w:r>
      <w:r w:rsidRPr="00B21CE2">
        <w:rPr>
          <w:rFonts w:ascii="Poppins" w:eastAsia="DengXian" w:hAnsi="Poppins" w:cs="Poppins"/>
          <w:kern w:val="2"/>
          <w:szCs w:val="24"/>
          <w:lang w:val="en-AU" w:eastAsia="zh-CN" w:bidi="th-TH"/>
          <w14:ligatures w14:val="standardContextual"/>
        </w:rPr>
        <w:t>community</w:t>
      </w:r>
      <w:r w:rsidR="003B7F14">
        <w:rPr>
          <w:rFonts w:ascii="Poppins" w:eastAsia="DengXian" w:hAnsi="Poppins" w:cs="Poppins"/>
          <w:kern w:val="2"/>
          <w:szCs w:val="24"/>
          <w:lang w:val="en-AU" w:eastAsia="zh-CN" w:bidi="th-TH"/>
          <w14:ligatures w14:val="standardContextual"/>
        </w:rPr>
        <w:t xml:space="preserve"> feedback</w:t>
      </w:r>
      <w:r w:rsidRPr="00B21CE2">
        <w:rPr>
          <w:rFonts w:ascii="Poppins" w:eastAsia="DengXian" w:hAnsi="Poppins" w:cs="Poppins"/>
          <w:kern w:val="2"/>
          <w:szCs w:val="24"/>
          <w:lang w:val="en-AU" w:eastAsia="zh-CN" w:bidi="th-TH"/>
          <w14:ligatures w14:val="standardContextual"/>
        </w:rPr>
        <w:t xml:space="preserve">. </w:t>
      </w:r>
    </w:p>
    <w:p w14:paraId="65B8B011" w14:textId="77777777"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Today’s operating landscape requires auDA to navigate evolving technology, increasingly sophisticated cyber threats, changing Government regulation and geopolitical uncertainty. In response, auDA continues to strengthen its people, systems and partnerships, and maintain prudent financial management to continue delivering for the benefit of Australians. The auDA Board recognises the importance of maintaining robust governance in this environment and </w:t>
      </w:r>
      <w:r w:rsidRPr="00B21CE2">
        <w:rPr>
          <w:rFonts w:ascii="Poppins" w:eastAsia="DengXian" w:hAnsi="Poppins" w:cs="Poppins"/>
          <w:kern w:val="2"/>
          <w:szCs w:val="24"/>
          <w:lang w:val="en-AU" w:eastAsia="zh-CN" w:bidi="th-TH"/>
          <w14:ligatures w14:val="standardContextual"/>
        </w:rPr>
        <w:lastRenderedPageBreak/>
        <w:t xml:space="preserve">remains committed to upholding transparency and accountability to members, stakeholders and the wider Australian community. </w:t>
      </w:r>
    </w:p>
    <w:p w14:paraId="79477884" w14:textId="45A7DC26" w:rsidR="00B21CE2" w:rsidRPr="00B21CE2" w:rsidRDefault="00B21CE2" w:rsidP="005550AC">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I thank my fellow Directors for their insight and stewardship throughout the year</w:t>
      </w:r>
      <w:r w:rsidR="009F5897">
        <w:rPr>
          <w:rFonts w:ascii="Poppins" w:eastAsia="DengXian" w:hAnsi="Poppins" w:cs="Poppins"/>
          <w:kern w:val="2"/>
          <w:szCs w:val="24"/>
          <w:lang w:val="en-AU" w:eastAsia="zh-CN" w:bidi="th-TH"/>
          <w14:ligatures w14:val="standardContextual"/>
        </w:rPr>
        <w:t xml:space="preserve">, as well as </w:t>
      </w:r>
      <w:r w:rsidR="00A16EA6">
        <w:rPr>
          <w:rFonts w:ascii="Poppins" w:eastAsia="DengXian" w:hAnsi="Poppins" w:cs="Poppins"/>
          <w:kern w:val="2"/>
          <w:szCs w:val="24"/>
          <w:lang w:val="en-AU" w:eastAsia="zh-CN" w:bidi="th-TH"/>
          <w14:ligatures w14:val="standardContextual"/>
        </w:rPr>
        <w:t xml:space="preserve">Alan Cameron </w:t>
      </w:r>
      <w:r w:rsidR="0031687D">
        <w:rPr>
          <w:rFonts w:ascii="Poppins" w:eastAsia="DengXian" w:hAnsi="Poppins" w:cs="Poppins"/>
          <w:kern w:val="2"/>
          <w:szCs w:val="24"/>
          <w:lang w:val="en-AU" w:eastAsia="zh-CN" w:bidi="th-TH"/>
          <w14:ligatures w14:val="standardContextual"/>
        </w:rPr>
        <w:t>AO</w:t>
      </w:r>
      <w:r w:rsidR="00856265">
        <w:rPr>
          <w:rFonts w:ascii="Poppins" w:eastAsia="DengXian" w:hAnsi="Poppins" w:cs="Poppins"/>
          <w:kern w:val="2"/>
          <w:szCs w:val="24"/>
          <w:lang w:val="en-AU" w:eastAsia="zh-CN" w:bidi="th-TH"/>
          <w14:ligatures w14:val="standardContextual"/>
        </w:rPr>
        <w:t xml:space="preserve">, </w:t>
      </w:r>
      <w:r w:rsidR="00856265" w:rsidRPr="00B21CE2">
        <w:rPr>
          <w:rFonts w:ascii="Poppins" w:eastAsia="DengXian" w:hAnsi="Poppins" w:cs="Poppins"/>
          <w:kern w:val="2"/>
          <w:szCs w:val="24"/>
          <w:lang w:val="en-AU" w:eastAsia="zh-CN" w:bidi="th-TH"/>
          <w14:ligatures w14:val="standardContextual"/>
        </w:rPr>
        <w:t>who</w:t>
      </w:r>
      <w:r w:rsidR="00856265">
        <w:rPr>
          <w:rFonts w:ascii="Poppins" w:eastAsia="DengXian" w:hAnsi="Poppins" w:cs="Poppins"/>
          <w:kern w:val="2"/>
          <w:szCs w:val="24"/>
          <w:lang w:val="en-AU" w:eastAsia="zh-CN" w:bidi="th-TH"/>
          <w14:ligatures w14:val="standardContextual"/>
        </w:rPr>
        <w:t xml:space="preserve"> stepped down from</w:t>
      </w:r>
      <w:r w:rsidR="00856265" w:rsidRPr="00B21CE2">
        <w:rPr>
          <w:rFonts w:ascii="Poppins" w:eastAsia="DengXian" w:hAnsi="Poppins" w:cs="Poppins"/>
          <w:kern w:val="2"/>
          <w:szCs w:val="24"/>
          <w:lang w:val="en-AU" w:eastAsia="zh-CN" w:bidi="th-TH"/>
          <w14:ligatures w14:val="standardContextual"/>
        </w:rPr>
        <w:t xml:space="preserve"> the auDA Board after six years as Chair.</w:t>
      </w:r>
      <w:r w:rsidR="002324B3">
        <w:rPr>
          <w:rFonts w:ascii="Poppins" w:eastAsia="DengXian" w:hAnsi="Poppins" w:cs="Poppins"/>
          <w:kern w:val="2"/>
          <w:szCs w:val="24"/>
          <w:lang w:val="en-AU" w:eastAsia="zh-CN" w:bidi="th-TH"/>
          <w14:ligatures w14:val="standardContextual"/>
        </w:rPr>
        <w:t xml:space="preserve"> </w:t>
      </w:r>
      <w:r w:rsidR="00F77FF7" w:rsidRPr="00F77FF7">
        <w:rPr>
          <w:rFonts w:ascii="Poppins" w:eastAsia="DengXian" w:hAnsi="Poppins" w:cs="Poppins"/>
          <w:kern w:val="2"/>
          <w:szCs w:val="24"/>
          <w:lang w:val="en-AU" w:eastAsia="zh-CN" w:bidi="th-TH"/>
          <w14:ligatures w14:val="standardContextual"/>
        </w:rPr>
        <w:t xml:space="preserve">Under Alan’s stewardship, auDA enhanced its governance framework and </w:t>
      </w:r>
      <w:r w:rsidR="005550AC">
        <w:rPr>
          <w:rFonts w:ascii="Poppins" w:eastAsia="DengXian" w:hAnsi="Poppins" w:cs="Poppins"/>
          <w:kern w:val="2"/>
          <w:szCs w:val="24"/>
          <w:lang w:val="en-AU" w:eastAsia="zh-CN" w:bidi="th-TH"/>
          <w14:ligatures w14:val="standardContextual"/>
        </w:rPr>
        <w:t>built</w:t>
      </w:r>
      <w:r w:rsidR="00F77FF7" w:rsidRPr="00F77FF7">
        <w:rPr>
          <w:rFonts w:ascii="Poppins" w:eastAsia="DengXian" w:hAnsi="Poppins" w:cs="Poppins"/>
          <w:kern w:val="2"/>
          <w:szCs w:val="24"/>
          <w:lang w:val="en-AU" w:eastAsia="zh-CN" w:bidi="th-TH"/>
          <w14:ligatures w14:val="standardContextual"/>
        </w:rPr>
        <w:t xml:space="preserve"> a strong foundation for the organisation’s future.</w:t>
      </w:r>
      <w:r w:rsidR="00ED58CC">
        <w:rPr>
          <w:rFonts w:ascii="Poppins" w:eastAsia="DengXian" w:hAnsi="Poppins" w:cs="Poppins"/>
          <w:kern w:val="2"/>
          <w:szCs w:val="24"/>
          <w:lang w:val="en-AU" w:eastAsia="zh-CN" w:bidi="th-TH"/>
          <w14:ligatures w14:val="standardContextual"/>
        </w:rPr>
        <w:t xml:space="preserve"> </w:t>
      </w:r>
      <w:r w:rsidR="0008511A">
        <w:rPr>
          <w:rFonts w:ascii="Poppins" w:eastAsia="DengXian" w:hAnsi="Poppins" w:cs="Poppins"/>
          <w:kern w:val="2"/>
          <w:szCs w:val="24"/>
          <w:lang w:val="en-AU" w:eastAsia="zh-CN" w:bidi="th-TH"/>
          <w14:ligatures w14:val="standardContextual"/>
        </w:rPr>
        <w:t xml:space="preserve">My thanks </w:t>
      </w:r>
      <w:r w:rsidR="00584A5B">
        <w:rPr>
          <w:rFonts w:ascii="Poppins" w:eastAsia="DengXian" w:hAnsi="Poppins" w:cs="Poppins"/>
          <w:kern w:val="2"/>
          <w:szCs w:val="24"/>
          <w:lang w:val="en-AU" w:eastAsia="zh-CN" w:bidi="th-TH"/>
          <w14:ligatures w14:val="standardContextual"/>
        </w:rPr>
        <w:t xml:space="preserve">also </w:t>
      </w:r>
      <w:r w:rsidR="0008511A">
        <w:rPr>
          <w:rFonts w:ascii="Poppins" w:eastAsia="DengXian" w:hAnsi="Poppins" w:cs="Poppins"/>
          <w:kern w:val="2"/>
          <w:szCs w:val="24"/>
          <w:lang w:val="en-AU" w:eastAsia="zh-CN" w:bidi="th-TH"/>
          <w14:ligatures w14:val="standardContextual"/>
        </w:rPr>
        <w:t xml:space="preserve">to </w:t>
      </w:r>
      <w:r w:rsidRPr="00B21CE2">
        <w:rPr>
          <w:rFonts w:ascii="Poppins" w:eastAsia="DengXian" w:hAnsi="Poppins" w:cs="Poppins"/>
          <w:kern w:val="2"/>
          <w:szCs w:val="24"/>
          <w:lang w:val="en-AU" w:eastAsia="zh-CN" w:bidi="th-TH"/>
          <w14:ligatures w14:val="standardContextual"/>
        </w:rPr>
        <w:t xml:space="preserve">Bruce Tonkin and the auDA team for their work </w:t>
      </w:r>
      <w:r w:rsidR="007206AD">
        <w:rPr>
          <w:rFonts w:ascii="Poppins" w:eastAsia="DengXian" w:hAnsi="Poppins" w:cs="Poppins"/>
          <w:kern w:val="2"/>
          <w:szCs w:val="24"/>
          <w:lang w:val="en-AU" w:eastAsia="zh-CN" w:bidi="th-TH"/>
          <w14:ligatures w14:val="standardContextual"/>
        </w:rPr>
        <w:t xml:space="preserve">throughout 2025-26 </w:t>
      </w:r>
      <w:r w:rsidRPr="00B21CE2">
        <w:rPr>
          <w:rFonts w:ascii="Poppins" w:eastAsia="DengXian" w:hAnsi="Poppins" w:cs="Poppins"/>
          <w:kern w:val="2"/>
          <w:szCs w:val="24"/>
          <w:lang w:val="en-AU" w:eastAsia="zh-CN" w:bidi="th-TH"/>
          <w14:ligatures w14:val="standardContextual"/>
        </w:rPr>
        <w:t xml:space="preserve">delivering a trusted .au and progressing the organisation’s strategy. Finally, I acknowledge </w:t>
      </w:r>
      <w:proofErr w:type="gramStart"/>
      <w:r w:rsidRPr="00B21CE2">
        <w:rPr>
          <w:rFonts w:ascii="Poppins" w:eastAsia="DengXian" w:hAnsi="Poppins" w:cs="Poppins"/>
          <w:kern w:val="2"/>
          <w:szCs w:val="24"/>
          <w:lang w:val="en-AU" w:eastAsia="zh-CN" w:bidi="th-TH"/>
          <w14:ligatures w14:val="standardContextual"/>
        </w:rPr>
        <w:t>our</w:t>
      </w:r>
      <w:proofErr w:type="gramEnd"/>
      <w:r w:rsidRPr="00B21CE2">
        <w:rPr>
          <w:rFonts w:ascii="Poppins" w:eastAsia="DengXian" w:hAnsi="Poppins" w:cs="Poppins"/>
          <w:kern w:val="2"/>
          <w:szCs w:val="24"/>
          <w:lang w:val="en-AU" w:eastAsia="zh-CN" w:bidi="th-TH"/>
          <w14:ligatures w14:val="standardContextual"/>
        </w:rPr>
        <w:t xml:space="preserve"> .au members, registrars, registrants and stakeholders, whose expertise, participation and commitment to .au and auDA strengthen our work and the value we deliver.</w:t>
      </w:r>
    </w:p>
    <w:p w14:paraId="57FC14BA" w14:textId="44766170"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As we look ahead, the Board will remain focused on delivery of auDA’s strategy, effective management of emerging risks and opportunities, and maintaining the trust placed in auDA as steward of .au, connecting Australians with trust and confidence online and building lasting value through .au.</w:t>
      </w:r>
    </w:p>
    <w:p w14:paraId="7CB41A1A" w14:textId="77777777" w:rsidR="00B21CE2" w:rsidRPr="00B21CE2" w:rsidRDefault="00B21CE2" w:rsidP="00B21CE2">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br w:type="page"/>
      </w:r>
    </w:p>
    <w:p w14:paraId="245A6549" w14:textId="77777777" w:rsidR="00B21CE2" w:rsidRPr="00B21CE2" w:rsidRDefault="00B21CE2" w:rsidP="00B21CE2">
      <w:pPr>
        <w:keepNext/>
        <w:keepLines/>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before="360" w:after="80" w:line="278" w:lineRule="auto"/>
        <w:outlineLvl w:val="0"/>
        <w:rPr>
          <w:rFonts w:ascii="Poppins" w:eastAsia="DengXian Light" w:hAnsi="Poppins" w:cs="Poppins"/>
          <w:b/>
          <w:bCs/>
          <w:kern w:val="2"/>
          <w:sz w:val="52"/>
          <w:szCs w:val="72"/>
          <w:lang w:val="en-AU" w:eastAsia="zh-CN" w:bidi="th-TH"/>
          <w14:ligatures w14:val="standardContextual"/>
        </w:rPr>
      </w:pPr>
      <w:bookmarkStart w:id="6" w:name="_Toc243496897"/>
      <w:r w:rsidRPr="00B21CE2">
        <w:rPr>
          <w:rFonts w:ascii="Poppins" w:eastAsia="DengXian Light" w:hAnsi="Poppins" w:cs="Poppins"/>
          <w:b/>
          <w:bCs/>
          <w:kern w:val="2"/>
          <w:sz w:val="52"/>
          <w:szCs w:val="72"/>
          <w:lang w:val="en-AU" w:eastAsia="zh-CN" w:bidi="th-TH"/>
          <w14:ligatures w14:val="standardContextual"/>
        </w:rPr>
        <w:lastRenderedPageBreak/>
        <w:t>From the CEO</w:t>
      </w:r>
      <w:bookmarkEnd w:id="6"/>
    </w:p>
    <w:p w14:paraId="5E8BE637" w14:textId="53821F59" w:rsidR="00D80819" w:rsidRPr="00D80819" w:rsidRDefault="00D80819"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b/>
          <w:bCs/>
          <w:kern w:val="2"/>
          <w:szCs w:val="24"/>
          <w:lang w:val="en-AU" w:eastAsia="zh-CN" w:bidi="th-TH"/>
          <w14:ligatures w14:val="standardContextual"/>
        </w:rPr>
      </w:pPr>
      <w:r w:rsidRPr="00D80819">
        <w:rPr>
          <w:rFonts w:ascii="Poppins" w:eastAsia="DengXian" w:hAnsi="Poppins" w:cs="Poppins"/>
          <w:b/>
          <w:bCs/>
          <w:kern w:val="2"/>
          <w:szCs w:val="24"/>
          <w:lang w:val="en-AU" w:eastAsia="zh-CN" w:bidi="th-TH"/>
          <w14:ligatures w14:val="standardContextual"/>
        </w:rPr>
        <w:t>Dr Bruce Tonkin, auDA Chief Executive Officer</w:t>
      </w:r>
    </w:p>
    <w:p w14:paraId="1C65142F" w14:textId="0C84D27E"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The .au domain was established on 5 March 1986 by Robert Elz at the University of Melbourne. Four decades later, .au is critical communications infrastructure and a trusted online identifier for Australians. During the year, auDA celebrated 40</w:t>
      </w:r>
      <w:r w:rsidRPr="00B21CE2">
        <w:rPr>
          <w:rFonts w:ascii="Poppins" w:eastAsia="DengXian" w:hAnsi="Poppins" w:cs="Poppins"/>
          <w:kern w:val="2"/>
          <w:szCs w:val="24"/>
          <w:vertAlign w:val="superscript"/>
          <w:lang w:val="en-AU" w:eastAsia="zh-CN" w:bidi="th-TH"/>
          <w14:ligatures w14:val="standardContextual"/>
        </w:rPr>
        <w:t xml:space="preserve"> </w:t>
      </w:r>
      <w:r w:rsidRPr="00B21CE2">
        <w:rPr>
          <w:rFonts w:ascii="Poppins" w:eastAsia="DengXian" w:hAnsi="Poppins" w:cs="Poppins"/>
          <w:kern w:val="2"/>
          <w:szCs w:val="24"/>
          <w:lang w:val="en-AU" w:eastAsia="zh-CN" w:bidi="th-TH"/>
          <w14:ligatures w14:val="standardContextual"/>
        </w:rPr>
        <w:t>years of .au, recognising the people and organisations who have shaped .au, and our shared responsibility to ensure it remains trusted, secure and reliable for the future.</w:t>
      </w:r>
    </w:p>
    <w:p w14:paraId="6CC410A2" w14:textId="77777777"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We closed out the financial year with more than 4.3 million .au domain names for the first time. Registrations grew 2.6% in the year to 30 June 2026 with almost 620,000 new .au domain names registered in the period, demonstrating the ongoing value of .au to the Australian community. </w:t>
      </w:r>
    </w:p>
    <w:p w14:paraId="38BF1495" w14:textId="77777777"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Alongside this milestone, we focused on delivering the first year of our 2026-30 Strategy and upholding our purpose, to connect Australians to an open internet with trust and confidence. </w:t>
      </w:r>
    </w:p>
    <w:p w14:paraId="15856A2E" w14:textId="2B5A4F6C"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Throughout the year, auDA maintained the secure and reliable operation of .au, working with registrars and key stakeholders to strengthen its security and integrity. The administration of the .au Licensing Rules was also a significant focus. The auDA team supported the external Policy Advisory Panel’s Review of the .au Licensing Rules, providing secretariat support and promoting opportunities for auDA members, stakeholders and the public to provide feedback to the Panel. The Review </w:t>
      </w:r>
      <w:r w:rsidR="007F7A5A">
        <w:rPr>
          <w:rFonts w:ascii="Poppins" w:eastAsia="DengXian" w:hAnsi="Poppins" w:cs="Poppins"/>
          <w:kern w:val="2"/>
          <w:szCs w:val="24"/>
          <w:lang w:val="en-AU" w:eastAsia="zh-CN" w:bidi="th-TH"/>
          <w14:ligatures w14:val="standardContextual"/>
        </w:rPr>
        <w:t xml:space="preserve">concluded in </w:t>
      </w:r>
      <w:r w:rsidR="00315A31">
        <w:rPr>
          <w:rFonts w:ascii="Poppins" w:eastAsia="DengXian" w:hAnsi="Poppins" w:cs="Poppins"/>
          <w:kern w:val="2"/>
          <w:szCs w:val="24"/>
          <w:lang w:val="en-AU" w:eastAsia="zh-CN" w:bidi="th-TH"/>
          <w14:ligatures w14:val="standardContextual"/>
        </w:rPr>
        <w:t>the first quarter of the 2026-27</w:t>
      </w:r>
      <w:r w:rsidR="007F7A5A">
        <w:rPr>
          <w:rFonts w:ascii="Poppins" w:eastAsia="DengXian" w:hAnsi="Poppins" w:cs="Poppins"/>
          <w:kern w:val="2"/>
          <w:szCs w:val="24"/>
          <w:lang w:val="en-AU" w:eastAsia="zh-CN" w:bidi="th-TH"/>
          <w14:ligatures w14:val="standardContextual"/>
        </w:rPr>
        <w:t xml:space="preserve"> </w:t>
      </w:r>
      <w:r w:rsidR="00315A31">
        <w:rPr>
          <w:rFonts w:ascii="Poppins" w:eastAsia="DengXian" w:hAnsi="Poppins" w:cs="Poppins"/>
          <w:kern w:val="2"/>
          <w:szCs w:val="24"/>
          <w:lang w:val="en-AU" w:eastAsia="zh-CN" w:bidi="th-TH"/>
          <w14:ligatures w14:val="standardContextual"/>
        </w:rPr>
        <w:t xml:space="preserve">financial year, </w:t>
      </w:r>
      <w:r w:rsidR="007F7A5A">
        <w:rPr>
          <w:rFonts w:ascii="Poppins" w:eastAsia="DengXian" w:hAnsi="Poppins" w:cs="Poppins"/>
          <w:kern w:val="2"/>
          <w:szCs w:val="24"/>
          <w:lang w:val="en-AU" w:eastAsia="zh-CN" w:bidi="th-TH"/>
          <w14:ligatures w14:val="standardContextual"/>
        </w:rPr>
        <w:t xml:space="preserve">with the auDA Board approving in principle all recommendations in the Panel’s </w:t>
      </w:r>
      <w:r w:rsidR="00315A31">
        <w:rPr>
          <w:rFonts w:ascii="Poppins" w:eastAsia="DengXian" w:hAnsi="Poppins" w:cs="Poppins"/>
          <w:kern w:val="2"/>
          <w:szCs w:val="24"/>
          <w:lang w:val="en-AU" w:eastAsia="zh-CN" w:bidi="th-TH"/>
          <w14:ligatures w14:val="standardContextual"/>
        </w:rPr>
        <w:t>F</w:t>
      </w:r>
      <w:r w:rsidR="007F7A5A">
        <w:rPr>
          <w:rFonts w:ascii="Poppins" w:eastAsia="DengXian" w:hAnsi="Poppins" w:cs="Poppins"/>
          <w:kern w:val="2"/>
          <w:szCs w:val="24"/>
          <w:lang w:val="en-AU" w:eastAsia="zh-CN" w:bidi="th-TH"/>
          <w14:ligatures w14:val="standardContextual"/>
        </w:rPr>
        <w:t xml:space="preserve">inal </w:t>
      </w:r>
      <w:r w:rsidR="00315A31">
        <w:rPr>
          <w:rFonts w:ascii="Poppins" w:eastAsia="DengXian" w:hAnsi="Poppins" w:cs="Poppins"/>
          <w:kern w:val="2"/>
          <w:szCs w:val="24"/>
          <w:lang w:val="en-AU" w:eastAsia="zh-CN" w:bidi="th-TH"/>
          <w14:ligatures w14:val="standardContextual"/>
        </w:rPr>
        <w:t>R</w:t>
      </w:r>
      <w:r w:rsidR="007F7A5A">
        <w:rPr>
          <w:rFonts w:ascii="Poppins" w:eastAsia="DengXian" w:hAnsi="Poppins" w:cs="Poppins"/>
          <w:kern w:val="2"/>
          <w:szCs w:val="24"/>
          <w:lang w:val="en-AU" w:eastAsia="zh-CN" w:bidi="th-TH"/>
          <w14:ligatures w14:val="standardContextual"/>
        </w:rPr>
        <w:t xml:space="preserve">eport. </w:t>
      </w:r>
    </w:p>
    <w:p w14:paraId="3A471637" w14:textId="6D9BA211"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An</w:t>
      </w:r>
      <w:r w:rsidR="006967F2">
        <w:rPr>
          <w:rFonts w:ascii="Poppins" w:eastAsia="DengXian" w:hAnsi="Poppins" w:cs="Poppins"/>
          <w:kern w:val="2"/>
          <w:szCs w:val="24"/>
          <w:lang w:val="en-AU" w:eastAsia="zh-CN" w:bidi="th-TH"/>
          <w14:ligatures w14:val="standardContextual"/>
        </w:rPr>
        <w:t>other</w:t>
      </w:r>
      <w:r w:rsidR="00B97716">
        <w:rPr>
          <w:rFonts w:ascii="Poppins" w:eastAsia="DengXian" w:hAnsi="Poppins" w:cs="Poppins"/>
          <w:kern w:val="2"/>
          <w:szCs w:val="24"/>
          <w:lang w:val="en-AU" w:eastAsia="zh-CN" w:bidi="th-TH"/>
          <w14:ligatures w14:val="standardContextual"/>
        </w:rPr>
        <w:t xml:space="preserve"> ongoing</w:t>
      </w:r>
      <w:r w:rsidRPr="00B21CE2">
        <w:rPr>
          <w:rFonts w:ascii="Poppins" w:eastAsia="DengXian" w:hAnsi="Poppins" w:cs="Poppins"/>
          <w:kern w:val="2"/>
          <w:szCs w:val="24"/>
          <w:lang w:val="en-AU" w:eastAsia="zh-CN" w:bidi="th-TH"/>
          <w14:ligatures w14:val="standardContextual"/>
        </w:rPr>
        <w:t xml:space="preserve"> focus in 2025-26 was </w:t>
      </w:r>
      <w:r w:rsidR="00A266F3">
        <w:rPr>
          <w:rFonts w:ascii="Poppins" w:eastAsia="DengXian" w:hAnsi="Poppins" w:cs="Poppins"/>
          <w:kern w:val="2"/>
          <w:szCs w:val="24"/>
          <w:lang w:val="en-AU" w:eastAsia="zh-CN" w:bidi="th-TH"/>
          <w14:ligatures w14:val="standardContextual"/>
        </w:rPr>
        <w:t>continuing to invest</w:t>
      </w:r>
      <w:r w:rsidRPr="00B21CE2">
        <w:rPr>
          <w:rFonts w:ascii="Poppins" w:eastAsia="DengXian" w:hAnsi="Poppins" w:cs="Poppins"/>
          <w:kern w:val="2"/>
          <w:szCs w:val="24"/>
          <w:lang w:val="en-AU" w:eastAsia="zh-CN" w:bidi="th-TH"/>
          <w14:ligatures w14:val="standardContextual"/>
        </w:rPr>
        <w:t xml:space="preserve"> in our public impact work. Through our Public Benefit Program, we funded initiatives across Australia to support under</w:t>
      </w:r>
      <w:r w:rsidR="00C96BBB">
        <w:rPr>
          <w:rFonts w:ascii="Poppins" w:eastAsia="DengXian" w:hAnsi="Poppins" w:cs="Poppins"/>
          <w:kern w:val="2"/>
          <w:szCs w:val="24"/>
          <w:lang w:val="en-AU" w:eastAsia="zh-CN" w:bidi="th-TH"/>
          <w14:ligatures w14:val="standardContextual"/>
        </w:rPr>
        <w:t>-</w:t>
      </w:r>
      <w:r w:rsidRPr="00B21CE2">
        <w:rPr>
          <w:rFonts w:ascii="Poppins" w:eastAsia="DengXian" w:hAnsi="Poppins" w:cs="Poppins"/>
          <w:kern w:val="2"/>
          <w:szCs w:val="24"/>
          <w:lang w:val="en-AU" w:eastAsia="zh-CN" w:bidi="th-TH"/>
          <w14:ligatures w14:val="standardContextual"/>
        </w:rPr>
        <w:t xml:space="preserve">served communities online. We strengthened internet governance capability by hosting the second </w:t>
      </w:r>
      <w:r w:rsidR="00692311" w:rsidRPr="00692311">
        <w:rPr>
          <w:rFonts w:ascii="Poppins" w:eastAsia="DengXian" w:hAnsi="Poppins" w:cs="Poppins"/>
          <w:kern w:val="2"/>
          <w:szCs w:val="24"/>
          <w:lang w:val="en-AU" w:eastAsia="zh-CN" w:bidi="th-TH"/>
          <w14:ligatures w14:val="standardContextual"/>
        </w:rPr>
        <w:t xml:space="preserve">Asia Pacific Internet Governance Academy </w:t>
      </w:r>
      <w:r w:rsidRPr="00B21CE2">
        <w:rPr>
          <w:rFonts w:ascii="Poppins" w:eastAsia="DengXian" w:hAnsi="Poppins" w:cs="Poppins"/>
          <w:kern w:val="2"/>
          <w:szCs w:val="24"/>
          <w:lang w:val="en-AU" w:eastAsia="zh-CN" w:bidi="th-TH"/>
          <w14:ligatures w14:val="standardContextual"/>
        </w:rPr>
        <w:t xml:space="preserve">Australia and launching the auDA Internet Governance Fellowship, both of which help develop the next generation of internet governance and </w:t>
      </w:r>
      <w:r w:rsidR="0010796E" w:rsidRPr="0010796E">
        <w:rPr>
          <w:rFonts w:ascii="Poppins" w:eastAsia="DengXian" w:hAnsi="Poppins" w:cs="Poppins"/>
          <w:kern w:val="2"/>
          <w:szCs w:val="24"/>
          <w:lang w:val="en-AU" w:eastAsia="zh-CN" w:bidi="th-TH"/>
          <w14:ligatures w14:val="standardContextual"/>
        </w:rPr>
        <w:t xml:space="preserve">domain name system </w:t>
      </w:r>
      <w:r w:rsidRPr="00B21CE2">
        <w:rPr>
          <w:rFonts w:ascii="Poppins" w:eastAsia="DengXian" w:hAnsi="Poppins" w:cs="Poppins"/>
          <w:kern w:val="2"/>
          <w:szCs w:val="24"/>
          <w:lang w:val="en-AU" w:eastAsia="zh-CN" w:bidi="th-TH"/>
          <w14:ligatures w14:val="standardContextual"/>
        </w:rPr>
        <w:t xml:space="preserve">experts. We also continued to advocate for an open and interoperable internet at local, regional and global internet governance forums. </w:t>
      </w:r>
    </w:p>
    <w:p w14:paraId="3B39A05B" w14:textId="63EC0201"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In June 2026, we established </w:t>
      </w:r>
      <w:proofErr w:type="gramStart"/>
      <w:r w:rsidRPr="00B21CE2">
        <w:rPr>
          <w:rFonts w:ascii="Poppins" w:eastAsia="DengXian" w:hAnsi="Poppins" w:cs="Poppins"/>
          <w:kern w:val="2"/>
          <w:szCs w:val="24"/>
          <w:lang w:val="en-AU" w:eastAsia="zh-CN" w:bidi="th-TH"/>
          <w14:ligatures w14:val="standardContextual"/>
        </w:rPr>
        <w:t>a new Innovation</w:t>
      </w:r>
      <w:proofErr w:type="gramEnd"/>
      <w:r w:rsidRPr="00B21CE2">
        <w:rPr>
          <w:rFonts w:ascii="Poppins" w:eastAsia="DengXian" w:hAnsi="Poppins" w:cs="Poppins"/>
          <w:kern w:val="2"/>
          <w:szCs w:val="24"/>
          <w:lang w:val="en-AU" w:eastAsia="zh-CN" w:bidi="th-TH"/>
          <w14:ligatures w14:val="standardContextual"/>
        </w:rPr>
        <w:t xml:space="preserve"> unit and welcomed Glenn Wightwick as Chief Innovation Officer. Innovation is a core pillar of our 2026–30 Strategy and will strengthen our ability to explore emerging opportunities from new technologies such as AI, improve the utility of .au and support the ongoing financial sustainability of auDA. Further developing the capability of our people is another focus area, to support auDA to be nimble and resilient in a constantly evolving operating environment.</w:t>
      </w:r>
    </w:p>
    <w:p w14:paraId="2CC9A3CB" w14:textId="7015C07E"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The year brought further leadership transitions. Thank you to Alan Cameron AO</w:t>
      </w:r>
      <w:r w:rsidR="00B97716">
        <w:rPr>
          <w:rFonts w:ascii="Poppins" w:eastAsia="DengXian" w:hAnsi="Poppins" w:cs="Poppins"/>
          <w:kern w:val="2"/>
          <w:szCs w:val="24"/>
          <w:lang w:val="en-AU" w:eastAsia="zh-CN" w:bidi="th-TH"/>
          <w14:ligatures w14:val="standardContextual"/>
        </w:rPr>
        <w:t xml:space="preserve"> whose</w:t>
      </w:r>
      <w:r w:rsidRPr="00B21CE2">
        <w:rPr>
          <w:rFonts w:ascii="Poppins" w:eastAsia="DengXian" w:hAnsi="Poppins" w:cs="Poppins"/>
          <w:kern w:val="2"/>
          <w:szCs w:val="24"/>
          <w:lang w:val="en-AU" w:eastAsia="zh-CN" w:bidi="th-TH"/>
          <w14:ligatures w14:val="standardContextual"/>
        </w:rPr>
        <w:t xml:space="preserve"> judgement, experience and commitment </w:t>
      </w:r>
      <w:r w:rsidR="00B97716">
        <w:rPr>
          <w:rFonts w:ascii="Poppins" w:eastAsia="DengXian" w:hAnsi="Poppins" w:cs="Poppins"/>
          <w:kern w:val="2"/>
          <w:szCs w:val="24"/>
          <w:lang w:val="en-AU" w:eastAsia="zh-CN" w:bidi="th-TH"/>
          <w14:ligatures w14:val="standardContextual"/>
        </w:rPr>
        <w:t xml:space="preserve">during his time as auDA Chair </w:t>
      </w:r>
      <w:r w:rsidRPr="00B21CE2">
        <w:rPr>
          <w:rFonts w:ascii="Poppins" w:eastAsia="DengXian" w:hAnsi="Poppins" w:cs="Poppins"/>
          <w:kern w:val="2"/>
          <w:szCs w:val="24"/>
          <w:lang w:val="en-AU" w:eastAsia="zh-CN" w:bidi="th-TH"/>
          <w14:ligatures w14:val="standardContextual"/>
        </w:rPr>
        <w:t xml:space="preserve">helped guide </w:t>
      </w:r>
      <w:r w:rsidR="007077B1">
        <w:rPr>
          <w:rFonts w:ascii="Poppins" w:eastAsia="DengXian" w:hAnsi="Poppins" w:cs="Poppins"/>
          <w:kern w:val="2"/>
          <w:szCs w:val="24"/>
          <w:lang w:val="en-AU" w:eastAsia="zh-CN" w:bidi="th-TH"/>
          <w14:ligatures w14:val="standardContextual"/>
        </w:rPr>
        <w:t xml:space="preserve">the </w:t>
      </w:r>
      <w:r w:rsidR="007077B1">
        <w:rPr>
          <w:rFonts w:ascii="Poppins" w:eastAsia="DengXian" w:hAnsi="Poppins" w:cs="Poppins"/>
          <w:kern w:val="2"/>
          <w:szCs w:val="24"/>
          <w:lang w:val="en-AU" w:eastAsia="zh-CN" w:bidi="th-TH"/>
          <w14:ligatures w14:val="standardContextual"/>
        </w:rPr>
        <w:lastRenderedPageBreak/>
        <w:t>organisation</w:t>
      </w:r>
      <w:r w:rsidR="007077B1" w:rsidRPr="00B21CE2">
        <w:rPr>
          <w:rFonts w:ascii="Poppins" w:eastAsia="DengXian" w:hAnsi="Poppins" w:cs="Poppins"/>
          <w:kern w:val="2"/>
          <w:szCs w:val="24"/>
          <w:lang w:val="en-AU" w:eastAsia="zh-CN" w:bidi="th-TH"/>
          <w14:ligatures w14:val="standardContextual"/>
        </w:rPr>
        <w:t xml:space="preserve"> </w:t>
      </w:r>
      <w:r w:rsidRPr="00B21CE2">
        <w:rPr>
          <w:rFonts w:ascii="Poppins" w:eastAsia="DengXian" w:hAnsi="Poppins" w:cs="Poppins"/>
          <w:kern w:val="2"/>
          <w:szCs w:val="24"/>
          <w:lang w:val="en-AU" w:eastAsia="zh-CN" w:bidi="th-TH"/>
          <w14:ligatures w14:val="standardContextual"/>
        </w:rPr>
        <w:t xml:space="preserve">through a period of significant change and left the organisation well positioned for </w:t>
      </w:r>
      <w:r w:rsidR="0061342F">
        <w:rPr>
          <w:rFonts w:ascii="Poppins" w:eastAsia="DengXian" w:hAnsi="Poppins" w:cs="Poppins"/>
          <w:kern w:val="2"/>
          <w:szCs w:val="24"/>
          <w:lang w:val="en-AU" w:eastAsia="zh-CN" w:bidi="th-TH"/>
          <w14:ligatures w14:val="standardContextual"/>
        </w:rPr>
        <w:t>our</w:t>
      </w:r>
      <w:r w:rsidR="0061342F" w:rsidRPr="00B21CE2">
        <w:rPr>
          <w:rFonts w:ascii="Poppins" w:eastAsia="DengXian" w:hAnsi="Poppins" w:cs="Poppins"/>
          <w:kern w:val="2"/>
          <w:szCs w:val="24"/>
          <w:lang w:val="en-AU" w:eastAsia="zh-CN" w:bidi="th-TH"/>
          <w14:ligatures w14:val="standardContextual"/>
        </w:rPr>
        <w:t xml:space="preserve"> </w:t>
      </w:r>
      <w:r w:rsidRPr="00B21CE2">
        <w:rPr>
          <w:rFonts w:ascii="Poppins" w:eastAsia="DengXian" w:hAnsi="Poppins" w:cs="Poppins"/>
          <w:kern w:val="2"/>
          <w:szCs w:val="24"/>
          <w:lang w:val="en-AU" w:eastAsia="zh-CN" w:bidi="th-TH"/>
          <w14:ligatures w14:val="standardContextual"/>
        </w:rPr>
        <w:t>next chapter.</w:t>
      </w:r>
    </w:p>
    <w:p w14:paraId="4E9D6954" w14:textId="1D616E53"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Thanks also to Sophie Mitchell and Jane Smith AM for their substantial contributions during their time at auDA. As Chief Strategy Officer, Sophie helped launch the direct .au namespace, renew and grow auDA’s membership, and strengthen stakeholder engagement and international partnerships. As Chief People and Culture Officer, Jane contributed to the growth of auDA’s People and Culture function, and the development of the Public Benefit Program and auDA’s Reconciliation Action Plan. </w:t>
      </w:r>
    </w:p>
    <w:p w14:paraId="07DE9968" w14:textId="0D86A3B4"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During the year we also farewelled several staff including Shelley Golden (General Counsel), Jordan Carter (Internet Governance and Policy Director) and Steph Viljoen (Manager Licensing Framework Compliance).  My thanks to them for their work in engaging with external stakeholders and improving auDA’s capabilities during their time at </w:t>
      </w:r>
      <w:proofErr w:type="gramStart"/>
      <w:r w:rsidRPr="00B21CE2">
        <w:rPr>
          <w:rFonts w:ascii="Poppins" w:eastAsia="DengXian" w:hAnsi="Poppins" w:cs="Poppins"/>
          <w:kern w:val="2"/>
          <w:szCs w:val="24"/>
          <w:lang w:val="en-AU" w:eastAsia="zh-CN" w:bidi="th-TH"/>
          <w14:ligatures w14:val="standardContextual"/>
        </w:rPr>
        <w:t>auDA, and</w:t>
      </w:r>
      <w:proofErr w:type="gramEnd"/>
      <w:r w:rsidRPr="00B21CE2">
        <w:rPr>
          <w:rFonts w:ascii="Poppins" w:eastAsia="DengXian" w:hAnsi="Poppins" w:cs="Poppins"/>
          <w:kern w:val="2"/>
          <w:szCs w:val="24"/>
          <w:lang w:val="en-AU" w:eastAsia="zh-CN" w:bidi="th-TH"/>
          <w14:ligatures w14:val="standardContextual"/>
        </w:rPr>
        <w:t xml:space="preserve"> wish them well for their new roles in Australia and overseas.</w:t>
      </w:r>
    </w:p>
    <w:p w14:paraId="01AFCEC0" w14:textId="3B6EBD4D" w:rsidR="00B21CE2" w:rsidRPr="00B21CE2" w:rsidRDefault="00B21CE2" w:rsidP="00754D1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rPr>
          <w:rFonts w:ascii="Poppins" w:eastAsia="DengXian" w:hAnsi="Poppins" w:cs="Poppins"/>
          <w:kern w:val="2"/>
          <w:szCs w:val="24"/>
          <w:lang w:val="en-AU" w:eastAsia="zh-CN" w:bidi="th-TH"/>
          <w14:ligatures w14:val="standardContextual"/>
        </w:rPr>
      </w:pPr>
      <w:r w:rsidRPr="00B21CE2">
        <w:rPr>
          <w:rFonts w:ascii="Poppins" w:eastAsia="DengXian" w:hAnsi="Poppins" w:cs="Poppins"/>
          <w:kern w:val="2"/>
          <w:szCs w:val="24"/>
          <w:lang w:val="en-AU" w:eastAsia="zh-CN" w:bidi="th-TH"/>
          <w14:ligatures w14:val="standardContextual"/>
        </w:rPr>
        <w:t xml:space="preserve">Finally, thank you to the auDA team, Board, Marina Go </w:t>
      </w:r>
      <w:r w:rsidR="00C748A6">
        <w:rPr>
          <w:rFonts w:ascii="Poppins" w:eastAsia="DengXian" w:hAnsi="Poppins" w:cs="Poppins"/>
          <w:kern w:val="2"/>
          <w:szCs w:val="24"/>
          <w:lang w:val="en-AU" w:eastAsia="zh-CN" w:bidi="th-TH"/>
          <w14:ligatures w14:val="standardContextual"/>
        </w:rPr>
        <w:t>AM</w:t>
      </w:r>
      <w:r w:rsidRPr="00B21CE2">
        <w:rPr>
          <w:rFonts w:ascii="Poppins" w:eastAsia="DengXian" w:hAnsi="Poppins" w:cs="Poppins"/>
          <w:kern w:val="2"/>
          <w:szCs w:val="24"/>
          <w:lang w:val="en-AU" w:eastAsia="zh-CN" w:bidi="th-TH"/>
          <w14:ligatures w14:val="standardContextual"/>
        </w:rPr>
        <w:t xml:space="preserve"> who joined auDA as auDA’s Chair this year, members, registrars and </w:t>
      </w:r>
      <w:r w:rsidR="00E73DB0">
        <w:rPr>
          <w:rFonts w:ascii="Poppins" w:eastAsia="DengXian" w:hAnsi="Poppins" w:cs="Poppins"/>
          <w:kern w:val="2"/>
          <w:szCs w:val="24"/>
          <w:lang w:val="en-AU" w:eastAsia="zh-CN" w:bidi="th-TH"/>
          <w14:ligatures w14:val="standardContextual"/>
        </w:rPr>
        <w:t xml:space="preserve">the </w:t>
      </w:r>
      <w:r w:rsidRPr="00B21CE2">
        <w:rPr>
          <w:rFonts w:ascii="Poppins" w:eastAsia="DengXian" w:hAnsi="Poppins" w:cs="Poppins"/>
          <w:kern w:val="2"/>
          <w:szCs w:val="24"/>
          <w:lang w:val="en-AU" w:eastAsia="zh-CN" w:bidi="th-TH"/>
          <w14:ligatures w14:val="standardContextual"/>
        </w:rPr>
        <w:t>broader auDA community. As we deliver the 2026–30 Strategy, I look forward to continuing our work together to ensure .au remains trusted, secure and resilient, and meets the evolving needs of Australian and global internet users.</w:t>
      </w:r>
    </w:p>
    <w:p w14:paraId="0898B38F" w14:textId="77777777" w:rsidR="00123CF6" w:rsidRPr="00601F5D" w:rsidRDefault="00123CF6" w:rsidP="00D76299">
      <w:pPr>
        <w:pStyle w:val="Heading1"/>
      </w:pPr>
      <w:bookmarkStart w:id="7" w:name="_Toc243496898"/>
      <w:r w:rsidRPr="00601F5D">
        <w:lastRenderedPageBreak/>
        <w:t>About auDA</w:t>
      </w:r>
      <w:bookmarkEnd w:id="7"/>
    </w:p>
    <w:p w14:paraId="652D2460" w14:textId="6C72A574" w:rsidR="00123CF6" w:rsidRPr="00BE3831" w:rsidRDefault="00123CF6" w:rsidP="00123CF6">
      <w:pPr>
        <w:rPr>
          <w:rFonts w:ascii="Poppins" w:eastAsia="SimSun" w:hAnsi="Poppins" w:cs="Poppins"/>
          <w:szCs w:val="24"/>
        </w:rPr>
      </w:pPr>
      <w:r w:rsidRPr="00BE3831">
        <w:rPr>
          <w:rFonts w:ascii="Poppins" w:eastAsia="SimSun" w:hAnsi="Poppins" w:cs="Poppins"/>
          <w:szCs w:val="24"/>
        </w:rPr>
        <w:t>.au Domain Administration Limited (</w:t>
      </w:r>
      <w:r w:rsidRPr="00E346FA">
        <w:rPr>
          <w:rFonts w:ascii="Poppins" w:eastAsia="SimSun" w:hAnsi="Poppins" w:cs="Poppins"/>
          <w:szCs w:val="24"/>
        </w:rPr>
        <w:t>auDA</w:t>
      </w:r>
      <w:r w:rsidRPr="00BE3831">
        <w:rPr>
          <w:rFonts w:ascii="Poppins" w:eastAsia="SimSun" w:hAnsi="Poppins" w:cs="Poppins"/>
          <w:szCs w:val="24"/>
        </w:rPr>
        <w:t>) is an Australian not-for-profit</w:t>
      </w:r>
      <w:r w:rsidR="00AA4671">
        <w:rPr>
          <w:rFonts w:ascii="Poppins" w:eastAsia="SimSun" w:hAnsi="Poppins" w:cs="Poppins"/>
          <w:szCs w:val="24"/>
        </w:rPr>
        <w:t xml:space="preserve"> </w:t>
      </w:r>
      <w:r w:rsidRPr="00BE3831">
        <w:rPr>
          <w:rFonts w:ascii="Poppins" w:eastAsia="SimSun" w:hAnsi="Poppins" w:cs="Poppins"/>
          <w:szCs w:val="24"/>
        </w:rPr>
        <w:t xml:space="preserve">endorsed by the Australian Government to be the self-regulatory policy body for, and administrator of, the .au Domain Name System. The .au </w:t>
      </w:r>
      <w:r w:rsidR="0010796E" w:rsidRPr="0010796E">
        <w:rPr>
          <w:rFonts w:ascii="Poppins" w:eastAsia="SimSun" w:hAnsi="Poppins" w:cs="Poppins"/>
          <w:szCs w:val="24"/>
        </w:rPr>
        <w:t xml:space="preserve">domain name system </w:t>
      </w:r>
      <w:r w:rsidRPr="00BE3831">
        <w:rPr>
          <w:rFonts w:ascii="Poppins" w:eastAsia="SimSun" w:hAnsi="Poppins" w:cs="Poppins"/>
          <w:szCs w:val="24"/>
        </w:rPr>
        <w:t xml:space="preserve">is Australian critical communications infrastructure that supports </w:t>
      </w:r>
      <w:r w:rsidRPr="00E346FA">
        <w:rPr>
          <w:rFonts w:ascii="Poppins" w:eastAsia="SimSun" w:hAnsi="Poppins" w:cs="Poppins"/>
          <w:szCs w:val="24"/>
        </w:rPr>
        <w:t>more than 4.3 million</w:t>
      </w:r>
      <w:r w:rsidRPr="00BE3831">
        <w:rPr>
          <w:rFonts w:ascii="Poppins" w:eastAsia="SimSun" w:hAnsi="Poppins" w:cs="Poppins"/>
          <w:szCs w:val="24"/>
        </w:rPr>
        <w:t xml:space="preserve"> .au domain names. </w:t>
      </w:r>
    </w:p>
    <w:p w14:paraId="0FD97642" w14:textId="22AB52AF"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Established in 1997 by the Australian internet community, auDA was officially endorsed by the Australian Government in 2000 as the administrator of the .au Domain Name System. </w:t>
      </w:r>
      <w:r w:rsidRPr="00F503FA">
        <w:rPr>
          <w:rFonts w:ascii="Poppins" w:eastAsia="SimSun" w:hAnsi="Poppins" w:cs="Poppins"/>
          <w:szCs w:val="24"/>
        </w:rPr>
        <w:t>auDA’s Terms of Endorsement from the Australian Government set out core functions and core principles that require auDA to administer the .au domain for the benefit of all Australians. The Terms are reviewed by the Government every three years with the most recent review completed in March 2025.</w:t>
      </w:r>
    </w:p>
    <w:p w14:paraId="249A6D5D" w14:textId="17B072FA"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 also administers .au under an agreement with the Internet Corporation for Assigned Names and Numbers, the international body that coordinates the internet’s naming and numbering systems. auDA has held formal delegation for .au from </w:t>
      </w:r>
      <w:r w:rsidR="00F57CDA" w:rsidRPr="00F57CDA">
        <w:rPr>
          <w:rFonts w:ascii="Poppins" w:eastAsia="SimSun" w:hAnsi="Poppins" w:cs="Poppins"/>
          <w:szCs w:val="24"/>
        </w:rPr>
        <w:t xml:space="preserve">the Internet Corporation for Assigned Names and Numbers </w:t>
      </w:r>
      <w:r w:rsidRPr="00BE3831">
        <w:rPr>
          <w:rFonts w:ascii="Poppins" w:eastAsia="SimSun" w:hAnsi="Poppins" w:cs="Poppins"/>
          <w:szCs w:val="24"/>
        </w:rPr>
        <w:t>since 2001.</w:t>
      </w:r>
    </w:p>
    <w:p w14:paraId="536242C7" w14:textId="4457215C" w:rsidR="00123CF6" w:rsidRPr="00BE3831" w:rsidRDefault="00123CF6" w:rsidP="00123CF6">
      <w:pPr>
        <w:rPr>
          <w:rFonts w:ascii="Poppins" w:eastAsia="SimSun" w:hAnsi="Poppins" w:cs="Poppins"/>
          <w:szCs w:val="24"/>
        </w:rPr>
      </w:pPr>
      <w:r w:rsidRPr="00F503FA">
        <w:rPr>
          <w:rFonts w:ascii="Poppins" w:eastAsia="SimSun" w:hAnsi="Poppins" w:cs="Poppins"/>
          <w:szCs w:val="24"/>
        </w:rPr>
        <w:t>We work with our community across the Australian public, .au members, industry, government, civil society and academia to deliver work that</w:t>
      </w:r>
      <w:r>
        <w:rPr>
          <w:rFonts w:ascii="Poppins" w:eastAsia="SimSun" w:hAnsi="Poppins" w:cs="Poppins"/>
          <w:szCs w:val="24"/>
        </w:rPr>
        <w:t xml:space="preserve"> is</w:t>
      </w:r>
      <w:r w:rsidRPr="00F503FA">
        <w:rPr>
          <w:rFonts w:ascii="Poppins" w:eastAsia="SimSun" w:hAnsi="Poppins" w:cs="Poppins"/>
          <w:szCs w:val="24"/>
        </w:rPr>
        <w:t xml:space="preserve"> inclusive, consensus-based, transparent and accountable. We engage with our community through multi-stakeholder processes that enable all interested stakeholders to have a voice in developing and refining the rules that determine how we run the .au </w:t>
      </w:r>
      <w:r w:rsidR="00F57CDA">
        <w:rPr>
          <w:rFonts w:ascii="Poppins" w:eastAsia="SimSun" w:hAnsi="Poppins" w:cs="Poppins"/>
          <w:szCs w:val="24"/>
        </w:rPr>
        <w:t>domain name system</w:t>
      </w:r>
      <w:r w:rsidRPr="00F503FA">
        <w:rPr>
          <w:rFonts w:ascii="Poppins" w:eastAsia="SimSun" w:hAnsi="Poppins" w:cs="Poppins"/>
          <w:szCs w:val="24"/>
        </w:rPr>
        <w:t>.</w:t>
      </w:r>
      <w:r w:rsidRPr="00BE3831">
        <w:rPr>
          <w:rFonts w:ascii="Poppins" w:eastAsia="SimSun" w:hAnsi="Poppins" w:cs="Poppins"/>
          <w:szCs w:val="24"/>
        </w:rPr>
        <w:t xml:space="preserve"> </w:t>
      </w:r>
    </w:p>
    <w:p w14:paraId="7BA8BCC2" w14:textId="547D775B"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 is an Australian public company limited by guarantee with more than 6,000 members. </w:t>
      </w:r>
      <w:r w:rsidR="00AA0721">
        <w:rPr>
          <w:rFonts w:ascii="Poppins" w:eastAsia="SimSun" w:hAnsi="Poppins" w:cs="Poppins"/>
          <w:szCs w:val="24"/>
        </w:rPr>
        <w:t xml:space="preserve"> Any person</w:t>
      </w:r>
      <w:r w:rsidR="006D3A4C">
        <w:rPr>
          <w:rFonts w:ascii="Poppins" w:eastAsia="SimSun" w:hAnsi="Poppins" w:cs="Poppins"/>
          <w:szCs w:val="24"/>
        </w:rPr>
        <w:t xml:space="preserve"> </w:t>
      </w:r>
      <w:r w:rsidR="006D3068">
        <w:rPr>
          <w:rFonts w:ascii="Poppins" w:eastAsia="SimSun" w:hAnsi="Poppins" w:cs="Poppins"/>
          <w:szCs w:val="24"/>
        </w:rPr>
        <w:t>who is 18 years old or over</w:t>
      </w:r>
      <w:r w:rsidR="00AA0721">
        <w:rPr>
          <w:rFonts w:ascii="Poppins" w:eastAsia="SimSun" w:hAnsi="Poppins" w:cs="Poppins"/>
          <w:szCs w:val="24"/>
        </w:rPr>
        <w:t xml:space="preserve"> </w:t>
      </w:r>
      <w:r w:rsidR="001E1111">
        <w:rPr>
          <w:rFonts w:ascii="Poppins" w:eastAsia="SimSun" w:hAnsi="Poppins" w:cs="Poppins"/>
          <w:szCs w:val="24"/>
        </w:rPr>
        <w:t>and</w:t>
      </w:r>
      <w:r w:rsidR="00AA0721">
        <w:rPr>
          <w:rFonts w:ascii="Poppins" w:eastAsia="SimSun" w:hAnsi="Poppins" w:cs="Poppins"/>
          <w:szCs w:val="24"/>
        </w:rPr>
        <w:t xml:space="preserve"> is eligible for a domai</w:t>
      </w:r>
      <w:r w:rsidR="00120F80">
        <w:rPr>
          <w:rFonts w:ascii="Poppins" w:eastAsia="SimSun" w:hAnsi="Poppins" w:cs="Poppins"/>
          <w:szCs w:val="24"/>
        </w:rPr>
        <w:t xml:space="preserve">n </w:t>
      </w:r>
      <w:r w:rsidR="00AA0721">
        <w:rPr>
          <w:rFonts w:ascii="Poppins" w:eastAsia="SimSun" w:hAnsi="Poppins" w:cs="Poppins"/>
          <w:szCs w:val="24"/>
        </w:rPr>
        <w:t xml:space="preserve">name </w:t>
      </w:r>
      <w:r w:rsidR="00120F80">
        <w:rPr>
          <w:rFonts w:ascii="Poppins" w:eastAsia="SimSun" w:hAnsi="Poppins" w:cs="Poppins"/>
          <w:szCs w:val="24"/>
        </w:rPr>
        <w:t xml:space="preserve">licence </w:t>
      </w:r>
      <w:r w:rsidR="00AA0721">
        <w:rPr>
          <w:rFonts w:ascii="Poppins" w:eastAsia="SimSun" w:hAnsi="Poppins" w:cs="Poppins"/>
          <w:szCs w:val="24"/>
        </w:rPr>
        <w:t xml:space="preserve">in </w:t>
      </w:r>
      <w:r w:rsidR="00DF5EF3">
        <w:rPr>
          <w:rFonts w:ascii="Poppins" w:eastAsia="SimSun" w:hAnsi="Poppins" w:cs="Poppins"/>
          <w:szCs w:val="24"/>
        </w:rPr>
        <w:t>.</w:t>
      </w:r>
      <w:r w:rsidR="00AA0721">
        <w:rPr>
          <w:rFonts w:ascii="Poppins" w:eastAsia="SimSun" w:hAnsi="Poppins" w:cs="Poppins"/>
          <w:szCs w:val="24"/>
        </w:rPr>
        <w:t xml:space="preserve">au is eligible to become a member.  </w:t>
      </w:r>
      <w:r w:rsidR="00E90D01">
        <w:rPr>
          <w:rFonts w:ascii="Poppins" w:eastAsia="SimSun" w:hAnsi="Poppins" w:cs="Poppins"/>
          <w:szCs w:val="24"/>
        </w:rPr>
        <w:t xml:space="preserve">There are no fees to become a member.  </w:t>
      </w:r>
      <w:r w:rsidRPr="00BE3831">
        <w:rPr>
          <w:rFonts w:ascii="Poppins" w:eastAsia="SimSun" w:hAnsi="Poppins" w:cs="Poppins"/>
          <w:szCs w:val="24"/>
        </w:rPr>
        <w:t>The auDA Constitution governs our operations, including the appointment and duties of our Board Directors, Nomination Committee, Advisory Committees and members.</w:t>
      </w:r>
    </w:p>
    <w:p w14:paraId="135E50F8" w14:textId="6B38B918"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Our </w:t>
      </w:r>
      <w:hyperlink r:id="rId12">
        <w:r w:rsidRPr="00BE3831">
          <w:rPr>
            <w:rFonts w:ascii="Poppins" w:eastAsia="SimSun" w:hAnsi="Poppins" w:cs="Poppins"/>
            <w:szCs w:val="24"/>
            <w:u w:val="single"/>
          </w:rPr>
          <w:t>Terms of Endorsement</w:t>
        </w:r>
      </w:hyperlink>
      <w:r w:rsidRPr="00BE3831">
        <w:rPr>
          <w:rFonts w:ascii="Poppins" w:eastAsia="SimSun" w:hAnsi="Poppins" w:cs="Poppins"/>
          <w:szCs w:val="24"/>
        </w:rPr>
        <w:t xml:space="preserve">, </w:t>
      </w:r>
      <w:hyperlink r:id="rId13">
        <w:r w:rsidR="00CF22CA">
          <w:rPr>
            <w:rFonts w:ascii="Poppins" w:eastAsia="SimSun" w:hAnsi="Poppins" w:cs="Poppins"/>
            <w:szCs w:val="24"/>
            <w:u w:val="single"/>
          </w:rPr>
          <w:t>the Internet Corporation for Assigned Names and Numbers</w:t>
        </w:r>
        <w:r w:rsidRPr="00BE3831">
          <w:rPr>
            <w:rFonts w:ascii="Poppins" w:eastAsia="SimSun" w:hAnsi="Poppins" w:cs="Poppins"/>
            <w:szCs w:val="24"/>
            <w:u w:val="single"/>
          </w:rPr>
          <w:t xml:space="preserve"> Sponsorship Agreement</w:t>
        </w:r>
      </w:hyperlink>
      <w:r w:rsidRPr="00BE3831">
        <w:rPr>
          <w:rFonts w:ascii="Poppins" w:eastAsia="SimSun" w:hAnsi="Poppins" w:cs="Poppins"/>
          <w:szCs w:val="24"/>
        </w:rPr>
        <w:t xml:space="preserve"> and </w:t>
      </w:r>
      <w:hyperlink r:id="rId14">
        <w:r w:rsidRPr="00BE3831">
          <w:rPr>
            <w:rFonts w:ascii="Poppins" w:eastAsia="SimSun" w:hAnsi="Poppins" w:cs="Poppins"/>
            <w:szCs w:val="24"/>
            <w:u w:val="single"/>
          </w:rPr>
          <w:t>Constitution</w:t>
        </w:r>
      </w:hyperlink>
      <w:r w:rsidRPr="00BE3831">
        <w:rPr>
          <w:rFonts w:ascii="Poppins" w:eastAsia="SimSun" w:hAnsi="Poppins" w:cs="Poppins"/>
          <w:szCs w:val="24"/>
        </w:rPr>
        <w:t xml:space="preserve"> are available on the auDA website.</w:t>
      </w:r>
    </w:p>
    <w:p w14:paraId="2455028D"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Terms of Endorsement from the Australian Government</w:t>
      </w:r>
    </w:p>
    <w:p w14:paraId="6C4FA77F" w14:textId="77777777" w:rsidR="00123CF6" w:rsidRPr="00BE3831" w:rsidRDefault="00123CF6" w:rsidP="00E90D01">
      <w:pPr>
        <w:spacing w:after="120"/>
        <w:rPr>
          <w:rFonts w:ascii="Poppins" w:eastAsia="SimSun" w:hAnsi="Poppins" w:cs="Poppins"/>
          <w:szCs w:val="24"/>
        </w:rPr>
      </w:pPr>
      <w:r w:rsidRPr="00BE3831">
        <w:rPr>
          <w:rFonts w:ascii="Poppins" w:eastAsia="SimSun" w:hAnsi="Poppins" w:cs="Poppins"/>
          <w:szCs w:val="24"/>
        </w:rPr>
        <w:t>The core functions set out by Government are to:</w:t>
      </w:r>
    </w:p>
    <w:p w14:paraId="46D9AFE4" w14:textId="77777777" w:rsidR="00123CF6" w:rsidRPr="00BE3831" w:rsidRDefault="00123CF6" w:rsidP="00A04D1D">
      <w:pPr>
        <w:numPr>
          <w:ilvl w:val="0"/>
          <w:numId w:val="1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Ensure the stable, secure and reliable operation of the .au domain, as part of Australia’s suite of critical infrastructure</w:t>
      </w:r>
    </w:p>
    <w:p w14:paraId="283DA84E" w14:textId="77777777" w:rsidR="00123CF6" w:rsidRPr="00BE3831" w:rsidRDefault="00123CF6" w:rsidP="00A04D1D">
      <w:pPr>
        <w:numPr>
          <w:ilvl w:val="0"/>
          <w:numId w:val="1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Administer a licensing regime for .au domain names based in multi-stakeholder processes that is transparent, responsive, accountable, accessible and efficient</w:t>
      </w:r>
    </w:p>
    <w:p w14:paraId="606E7015" w14:textId="77777777" w:rsidR="00123CF6" w:rsidRPr="00BE3831" w:rsidRDefault="00123CF6" w:rsidP="00A04D1D">
      <w:pPr>
        <w:numPr>
          <w:ilvl w:val="0"/>
          <w:numId w:val="1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714" w:hanging="357"/>
        <w:rPr>
          <w:rFonts w:ascii="Poppins" w:eastAsia="SimSun" w:hAnsi="Poppins" w:cs="Poppins"/>
          <w:szCs w:val="24"/>
        </w:rPr>
      </w:pPr>
      <w:r w:rsidRPr="00BE3831">
        <w:rPr>
          <w:rFonts w:ascii="Poppins" w:eastAsia="SimSun" w:hAnsi="Poppins" w:cs="Poppins"/>
          <w:szCs w:val="24"/>
        </w:rPr>
        <w:lastRenderedPageBreak/>
        <w:t>Actively advocate for, participate in, and support multi-stakeholder internet governance processes domestically, regionally and internationally.</w:t>
      </w:r>
    </w:p>
    <w:p w14:paraId="07CEB4DE" w14:textId="77777777" w:rsidR="00123CF6" w:rsidRPr="00BE3831" w:rsidRDefault="00123CF6" w:rsidP="00E90D01">
      <w:pPr>
        <w:spacing w:after="120"/>
        <w:rPr>
          <w:rFonts w:ascii="Poppins" w:eastAsia="SimSun" w:hAnsi="Poppins" w:cs="Poppins"/>
          <w:szCs w:val="24"/>
        </w:rPr>
      </w:pPr>
      <w:r w:rsidRPr="00BE3831">
        <w:rPr>
          <w:rFonts w:ascii="Poppins" w:eastAsia="SimSun" w:hAnsi="Poppins" w:cs="Poppins"/>
          <w:szCs w:val="24"/>
        </w:rPr>
        <w:t>The core principles set out by Government are:</w:t>
      </w:r>
    </w:p>
    <w:p w14:paraId="1FFD56F5" w14:textId="77777777" w:rsidR="00123CF6" w:rsidRPr="00BE3831" w:rsidRDefault="00123CF6" w:rsidP="00A04D1D">
      <w:pPr>
        <w:numPr>
          <w:ilvl w:val="0"/>
          <w:numId w:val="1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Engage with the Australian Government</w:t>
      </w:r>
    </w:p>
    <w:p w14:paraId="54FDB238" w14:textId="77777777" w:rsidR="00123CF6" w:rsidRPr="00BE3831" w:rsidRDefault="00123CF6" w:rsidP="00A04D1D">
      <w:pPr>
        <w:numPr>
          <w:ilvl w:val="0"/>
          <w:numId w:val="1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Support trust and confidence in .au</w:t>
      </w:r>
    </w:p>
    <w:p w14:paraId="23AAF78C" w14:textId="77777777" w:rsidR="00123CF6" w:rsidRPr="00BE3831" w:rsidRDefault="00123CF6" w:rsidP="00A04D1D">
      <w:pPr>
        <w:numPr>
          <w:ilvl w:val="0"/>
          <w:numId w:val="1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Promote principles of competition, fair trading and consumer protection</w:t>
      </w:r>
    </w:p>
    <w:p w14:paraId="70E76A3B" w14:textId="77777777" w:rsidR="00123CF6" w:rsidRPr="00BE3831" w:rsidRDefault="00123CF6" w:rsidP="00A04D1D">
      <w:pPr>
        <w:numPr>
          <w:ilvl w:val="0"/>
          <w:numId w:val="1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Support fair and transparent multi-stakeholder engagement</w:t>
      </w:r>
    </w:p>
    <w:p w14:paraId="78E3585C" w14:textId="77777777" w:rsidR="00123CF6" w:rsidRPr="00BE3831" w:rsidRDefault="00123CF6" w:rsidP="00A04D1D">
      <w:pPr>
        <w:numPr>
          <w:ilvl w:val="0"/>
          <w:numId w:val="1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Support a membership structure that reflects the diversity of the Australian community</w:t>
      </w:r>
    </w:p>
    <w:p w14:paraId="44C1B63C" w14:textId="1AABEA27" w:rsidR="00123CF6" w:rsidRPr="00BE3831" w:rsidRDefault="00123CF6" w:rsidP="00A04D1D">
      <w:pPr>
        <w:numPr>
          <w:ilvl w:val="0"/>
          <w:numId w:val="1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color w:val="EE0000"/>
          <w:szCs w:val="24"/>
        </w:rPr>
      </w:pPr>
      <w:r w:rsidRPr="00BE3831">
        <w:rPr>
          <w:rFonts w:ascii="Poppins" w:eastAsia="SimSun" w:hAnsi="Poppins" w:cs="Poppins"/>
          <w:szCs w:val="24"/>
        </w:rPr>
        <w:t>Maintain effective governance processes that are transparent, accountable, support effective decision-making, and promote the interests of the Australian community.</w:t>
      </w:r>
    </w:p>
    <w:p w14:paraId="243DE4BF" w14:textId="77777777" w:rsidR="00601F5D" w:rsidRPr="00BE3831" w:rsidRDefault="00601F5D" w:rsidP="00601F5D">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720"/>
        <w:contextualSpacing/>
        <w:rPr>
          <w:rFonts w:ascii="Poppins" w:eastAsia="SimSun" w:hAnsi="Poppins" w:cs="Poppins"/>
          <w:color w:val="EE0000"/>
          <w:szCs w:val="24"/>
        </w:rPr>
      </w:pPr>
    </w:p>
    <w:p w14:paraId="6DDE9221" w14:textId="77777777" w:rsidR="001E5232" w:rsidRDefault="001E5232">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rPr>
          <w:rFonts w:ascii="Poppins" w:eastAsia="Poppins" w:hAnsi="Poppins" w:cs="Poppins"/>
          <w:b/>
          <w:bCs/>
          <w:sz w:val="32"/>
          <w:szCs w:val="24"/>
        </w:rPr>
      </w:pPr>
      <w:bookmarkStart w:id="8" w:name="_Toc243397683"/>
      <w:r>
        <w:br w:type="page"/>
      </w:r>
    </w:p>
    <w:p w14:paraId="5678FC87" w14:textId="3E9B7B86" w:rsidR="00123CF6" w:rsidRPr="00BE3831" w:rsidRDefault="00123CF6" w:rsidP="00754D16">
      <w:pPr>
        <w:pStyle w:val="Heading2"/>
      </w:pPr>
      <w:bookmarkStart w:id="9" w:name="_Toc243496899"/>
      <w:r w:rsidRPr="00BE3831">
        <w:lastRenderedPageBreak/>
        <w:t>auDA Board Directors</w:t>
      </w:r>
      <w:bookmarkEnd w:id="8"/>
      <w:bookmarkEnd w:id="9"/>
      <w:r w:rsidRPr="00BE3831">
        <w:t xml:space="preserve"> </w:t>
      </w:r>
    </w:p>
    <w:p w14:paraId="7A7CB3FC"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auDA’s operations and strategy are guided by our Board of Directors. </w:t>
      </w:r>
    </w:p>
    <w:p w14:paraId="1D11CECC" w14:textId="10C64D0B"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Marina Go AM</w:t>
      </w:r>
      <w:r w:rsidRPr="00BE3831">
        <w:rPr>
          <w:rFonts w:ascii="Poppins" w:eastAsia="SimSun" w:hAnsi="Poppins" w:cs="Poppins"/>
          <w:szCs w:val="24"/>
        </w:rPr>
        <w:br/>
        <w:t>Appointed Director and Independent Chair</w:t>
      </w:r>
      <w:r w:rsidR="006F1417">
        <w:rPr>
          <w:rFonts w:ascii="Poppins" w:eastAsia="SimSun" w:hAnsi="Poppins" w:cs="Poppins"/>
          <w:szCs w:val="24"/>
        </w:rPr>
        <w:t>person</w:t>
      </w:r>
      <w:r w:rsidRPr="00BE3831">
        <w:rPr>
          <w:rFonts w:ascii="Poppins" w:eastAsia="SimSun" w:hAnsi="Poppins" w:cs="Poppins"/>
          <w:szCs w:val="24"/>
        </w:rPr>
        <w:br/>
        <w:t>Appointed 20 November 2025.</w:t>
      </w:r>
    </w:p>
    <w:p w14:paraId="4F373283"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Sandra Davey</w:t>
      </w:r>
      <w:r w:rsidRPr="00BE3831">
        <w:rPr>
          <w:rFonts w:ascii="Poppins" w:eastAsia="SimSun" w:hAnsi="Poppins" w:cs="Poppins"/>
          <w:szCs w:val="24"/>
        </w:rPr>
        <w:br/>
      </w:r>
      <w:r>
        <w:rPr>
          <w:rFonts w:ascii="Poppins" w:eastAsia="SimSun" w:hAnsi="Poppins" w:cs="Poppins"/>
          <w:szCs w:val="24"/>
        </w:rPr>
        <w:t>Elected</w:t>
      </w:r>
      <w:r w:rsidRPr="00BE3831">
        <w:rPr>
          <w:rFonts w:ascii="Poppins" w:eastAsia="SimSun" w:hAnsi="Poppins" w:cs="Poppins"/>
          <w:szCs w:val="24"/>
        </w:rPr>
        <w:t xml:space="preserve"> Director</w:t>
      </w:r>
      <w:r w:rsidRPr="00BE3831">
        <w:rPr>
          <w:rFonts w:ascii="Poppins" w:eastAsia="SimSun" w:hAnsi="Poppins" w:cs="Poppins"/>
          <w:szCs w:val="24"/>
        </w:rPr>
        <w:br/>
        <w:t>Elected 15 November 2019,</w:t>
      </w:r>
      <w:r w:rsidRPr="00BE3831">
        <w:rPr>
          <w:rFonts w:ascii="Poppins" w:eastAsia="SimSun" w:hAnsi="Poppins" w:cs="Poppins"/>
          <w:b/>
          <w:szCs w:val="24"/>
        </w:rPr>
        <w:t xml:space="preserve"> </w:t>
      </w:r>
      <w:r w:rsidRPr="00BE3831">
        <w:rPr>
          <w:rFonts w:ascii="Poppins" w:eastAsia="SimSun" w:hAnsi="Poppins" w:cs="Poppins"/>
          <w:szCs w:val="24"/>
        </w:rPr>
        <w:t>appointed 16 November 2022, elected 20 November 2025.</w:t>
      </w:r>
    </w:p>
    <w:p w14:paraId="1399B398"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Peter Elford</w:t>
      </w:r>
      <w:r w:rsidRPr="00BE3831">
        <w:rPr>
          <w:rFonts w:ascii="Poppins" w:eastAsia="SimSun" w:hAnsi="Poppins" w:cs="Poppins"/>
          <w:szCs w:val="24"/>
        </w:rPr>
        <w:br/>
        <w:t>Elected Director</w:t>
      </w:r>
      <w:r w:rsidRPr="00BE3831">
        <w:rPr>
          <w:rFonts w:ascii="Poppins" w:eastAsia="SimSun" w:hAnsi="Poppins" w:cs="Poppins"/>
          <w:szCs w:val="24"/>
        </w:rPr>
        <w:br/>
        <w:t>Appointed 15 November 2019, reappointed 16 November 2022, elected 15 November 2023.</w:t>
      </w:r>
    </w:p>
    <w:p w14:paraId="0A8B8632" w14:textId="77777777" w:rsidR="00123CF6" w:rsidRPr="00BE3831" w:rsidRDefault="00123CF6" w:rsidP="00123CF6">
      <w:pPr>
        <w:rPr>
          <w:rFonts w:ascii="Poppins" w:eastAsia="SimSun" w:hAnsi="Poppins" w:cs="Poppins"/>
          <w:szCs w:val="24"/>
        </w:rPr>
      </w:pPr>
      <w:r w:rsidRPr="00BE3831">
        <w:rPr>
          <w:rFonts w:ascii="Poppins" w:eastAsia="SimSun" w:hAnsi="Poppins" w:cs="Poppins"/>
          <w:b/>
          <w:bCs/>
          <w:szCs w:val="24"/>
        </w:rPr>
        <w:t>Brett Fenton</w:t>
      </w:r>
      <w:r w:rsidRPr="00BE3831">
        <w:rPr>
          <w:rFonts w:ascii="Poppins" w:eastAsia="SimSun" w:hAnsi="Poppins" w:cs="Poppins"/>
          <w:szCs w:val="24"/>
        </w:rPr>
        <w:br/>
        <w:t>Appointed Director</w:t>
      </w:r>
      <w:r w:rsidRPr="00BE3831">
        <w:rPr>
          <w:rFonts w:ascii="Poppins" w:eastAsia="SimSun" w:hAnsi="Poppins" w:cs="Poppins"/>
          <w:szCs w:val="24"/>
        </w:rPr>
        <w:br/>
        <w:t>Appointed 19 November 2024.</w:t>
      </w:r>
    </w:p>
    <w:p w14:paraId="25A7D394" w14:textId="77777777" w:rsidR="00123CF6" w:rsidRPr="00BE3831" w:rsidRDefault="00123CF6" w:rsidP="00123CF6">
      <w:pPr>
        <w:spacing w:after="0"/>
        <w:rPr>
          <w:rFonts w:ascii="Poppins" w:eastAsia="SimSun" w:hAnsi="Poppins" w:cs="Poppins"/>
          <w:b/>
          <w:bCs/>
          <w:szCs w:val="24"/>
        </w:rPr>
      </w:pPr>
      <w:r w:rsidRPr="00BE3831">
        <w:rPr>
          <w:rFonts w:ascii="Poppins" w:eastAsia="SimSun" w:hAnsi="Poppins" w:cs="Poppins"/>
          <w:b/>
          <w:bCs/>
          <w:szCs w:val="24"/>
        </w:rPr>
        <w:t>Dr Sarv Girn</w:t>
      </w:r>
    </w:p>
    <w:p w14:paraId="326C9D13"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szCs w:val="24"/>
        </w:rPr>
        <w:t>Appointed Director</w:t>
      </w:r>
    </w:p>
    <w:p w14:paraId="0BD2A03F"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szCs w:val="24"/>
        </w:rPr>
        <w:t>Appointed 20 November 2025</w:t>
      </w:r>
    </w:p>
    <w:p w14:paraId="2A5A4929" w14:textId="77777777" w:rsidR="00123CF6" w:rsidRPr="00BE3831" w:rsidRDefault="00123CF6" w:rsidP="00123CF6">
      <w:pPr>
        <w:spacing w:after="0"/>
        <w:rPr>
          <w:rFonts w:ascii="Poppins" w:eastAsia="SimSun" w:hAnsi="Poppins" w:cs="Poppins"/>
          <w:b/>
          <w:szCs w:val="24"/>
        </w:rPr>
      </w:pPr>
    </w:p>
    <w:p w14:paraId="64B56D2E"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b/>
          <w:szCs w:val="24"/>
        </w:rPr>
        <w:t>Sandra Hook</w:t>
      </w:r>
      <w:r w:rsidRPr="00BE3831">
        <w:rPr>
          <w:rFonts w:ascii="Poppins" w:eastAsia="SimSun" w:hAnsi="Poppins" w:cs="Poppins"/>
          <w:szCs w:val="24"/>
        </w:rPr>
        <w:br/>
        <w:t xml:space="preserve">Appointed Director </w:t>
      </w:r>
    </w:p>
    <w:p w14:paraId="1F2A5BE6" w14:textId="77777777" w:rsidR="00123CF6" w:rsidRPr="00BE3831" w:rsidRDefault="00123CF6" w:rsidP="00123CF6">
      <w:pPr>
        <w:spacing w:after="0"/>
        <w:rPr>
          <w:rFonts w:ascii="Poppins" w:eastAsia="SimSun" w:hAnsi="Poppins" w:cs="Poppins"/>
          <w:b/>
          <w:szCs w:val="24"/>
        </w:rPr>
      </w:pPr>
      <w:r w:rsidRPr="00BE3831">
        <w:rPr>
          <w:rFonts w:ascii="Poppins" w:eastAsia="SimSun" w:hAnsi="Poppins" w:cs="Poppins"/>
          <w:szCs w:val="24"/>
        </w:rPr>
        <w:t>Appointed 16 November 2022,</w:t>
      </w:r>
      <w:r>
        <w:rPr>
          <w:rFonts w:ascii="Poppins" w:eastAsia="SimSun" w:hAnsi="Poppins" w:cs="Poppins"/>
          <w:szCs w:val="24"/>
        </w:rPr>
        <w:t xml:space="preserve"> </w:t>
      </w:r>
      <w:r w:rsidRPr="00BE3831">
        <w:rPr>
          <w:rFonts w:ascii="Poppins" w:eastAsia="SimSun" w:hAnsi="Poppins" w:cs="Poppins"/>
          <w:szCs w:val="24"/>
        </w:rPr>
        <w:t>reappointed 20 November 2025</w:t>
      </w:r>
    </w:p>
    <w:p w14:paraId="37144665" w14:textId="77777777" w:rsidR="00123CF6" w:rsidRPr="00BE3831" w:rsidRDefault="00123CF6" w:rsidP="00123CF6">
      <w:pPr>
        <w:spacing w:after="0"/>
        <w:rPr>
          <w:rFonts w:ascii="Poppins" w:eastAsia="SimSun" w:hAnsi="Poppins" w:cs="Poppins"/>
          <w:b/>
          <w:szCs w:val="24"/>
        </w:rPr>
      </w:pPr>
    </w:p>
    <w:p w14:paraId="1FDD613E" w14:textId="77777777" w:rsidR="00123CF6" w:rsidRPr="00BE3831" w:rsidRDefault="00123CF6" w:rsidP="00123CF6">
      <w:pPr>
        <w:spacing w:after="0"/>
        <w:rPr>
          <w:rFonts w:ascii="Poppins" w:eastAsia="SimSun" w:hAnsi="Poppins" w:cs="Poppins"/>
          <w:b/>
          <w:szCs w:val="24"/>
        </w:rPr>
      </w:pPr>
      <w:r w:rsidRPr="00BE3831">
        <w:rPr>
          <w:rFonts w:ascii="Poppins" w:eastAsia="SimSun" w:hAnsi="Poppins" w:cs="Poppins"/>
          <w:b/>
          <w:bCs/>
          <w:szCs w:val="24"/>
        </w:rPr>
        <w:t>Claire Rogers</w:t>
      </w:r>
      <w:r w:rsidRPr="00BE3831">
        <w:rPr>
          <w:rFonts w:ascii="Poppins" w:eastAsia="SimSun" w:hAnsi="Poppins" w:cs="Poppins"/>
          <w:szCs w:val="24"/>
        </w:rPr>
        <w:br/>
        <w:t>Elected Director</w:t>
      </w:r>
      <w:r w:rsidRPr="00BE3831">
        <w:rPr>
          <w:rFonts w:ascii="Poppins" w:eastAsia="SimSun" w:hAnsi="Poppins" w:cs="Poppins"/>
          <w:szCs w:val="24"/>
        </w:rPr>
        <w:br/>
        <w:t>Elected 19 November 2024.</w:t>
      </w:r>
    </w:p>
    <w:p w14:paraId="0AE8451E" w14:textId="77777777" w:rsidR="00123CF6" w:rsidRPr="00BE3831" w:rsidRDefault="00123CF6" w:rsidP="00123CF6">
      <w:pPr>
        <w:spacing w:after="0"/>
        <w:rPr>
          <w:rFonts w:ascii="Poppins" w:eastAsia="SimSun" w:hAnsi="Poppins" w:cs="Poppins"/>
          <w:b/>
          <w:szCs w:val="24"/>
        </w:rPr>
      </w:pPr>
    </w:p>
    <w:p w14:paraId="0BB04F37" w14:textId="77777777" w:rsidR="00123CF6" w:rsidRPr="00BE3831" w:rsidRDefault="00123CF6" w:rsidP="00123CF6">
      <w:pPr>
        <w:spacing w:after="0"/>
        <w:rPr>
          <w:rFonts w:ascii="Poppins" w:eastAsia="SimSun" w:hAnsi="Poppins" w:cs="Poppins"/>
          <w:b/>
          <w:szCs w:val="24"/>
        </w:rPr>
      </w:pPr>
      <w:r w:rsidRPr="00BE3831">
        <w:rPr>
          <w:rFonts w:ascii="Poppins" w:eastAsia="SimSun" w:hAnsi="Poppins" w:cs="Poppins"/>
          <w:b/>
          <w:szCs w:val="24"/>
        </w:rPr>
        <w:t>Thu-Trang Tran</w:t>
      </w:r>
    </w:p>
    <w:p w14:paraId="05DBB71E"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szCs w:val="24"/>
        </w:rPr>
        <w:t xml:space="preserve">Appointed Director </w:t>
      </w:r>
    </w:p>
    <w:p w14:paraId="590CADF9"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szCs w:val="24"/>
        </w:rPr>
        <w:t>Appointed 15 November 2023.</w:t>
      </w:r>
    </w:p>
    <w:p w14:paraId="567B0C83" w14:textId="77777777" w:rsidR="00123CF6" w:rsidRPr="00BE3831" w:rsidRDefault="00123CF6" w:rsidP="00123CF6">
      <w:pPr>
        <w:spacing w:after="0"/>
        <w:rPr>
          <w:rFonts w:ascii="Poppins" w:eastAsia="SimSun" w:hAnsi="Poppins" w:cs="Poppins"/>
          <w:szCs w:val="24"/>
        </w:rPr>
      </w:pPr>
    </w:p>
    <w:p w14:paraId="499BDC60"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b/>
          <w:szCs w:val="24"/>
        </w:rPr>
        <w:t>Michael Trovato</w:t>
      </w:r>
      <w:r w:rsidRPr="00BE3831">
        <w:rPr>
          <w:rFonts w:ascii="Poppins" w:eastAsia="SimSun" w:hAnsi="Poppins" w:cs="Poppins"/>
          <w:szCs w:val="24"/>
        </w:rPr>
        <w:br/>
        <w:t>Elected Director</w:t>
      </w:r>
      <w:r w:rsidRPr="00BE3831">
        <w:rPr>
          <w:rFonts w:ascii="Poppins" w:eastAsia="SimSun" w:hAnsi="Poppins" w:cs="Poppins"/>
          <w:szCs w:val="24"/>
        </w:rPr>
        <w:br/>
        <w:t>Elected 16 November 2022, re-elected 20 November 2025.</w:t>
      </w:r>
    </w:p>
    <w:p w14:paraId="7B622018" w14:textId="77777777" w:rsidR="00123CF6" w:rsidRPr="00BE3831" w:rsidRDefault="00123CF6" w:rsidP="00123CF6">
      <w:pPr>
        <w:spacing w:after="0"/>
        <w:rPr>
          <w:rFonts w:ascii="Poppins" w:eastAsia="SimSun" w:hAnsi="Poppins" w:cs="Poppins"/>
          <w:b/>
          <w:szCs w:val="24"/>
        </w:rPr>
      </w:pPr>
    </w:p>
    <w:p w14:paraId="7E763505"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b/>
          <w:bCs/>
          <w:szCs w:val="24"/>
        </w:rPr>
        <w:t>Tina Wyer</w:t>
      </w:r>
      <w:r w:rsidRPr="00BE3831">
        <w:rPr>
          <w:rFonts w:ascii="Poppins" w:eastAsia="SimSun" w:hAnsi="Poppins" w:cs="Poppins"/>
          <w:szCs w:val="24"/>
        </w:rPr>
        <w:br/>
        <w:t>Appointed Director</w:t>
      </w:r>
      <w:r w:rsidRPr="00BE3831">
        <w:rPr>
          <w:rFonts w:ascii="Poppins" w:eastAsia="SimSun" w:hAnsi="Poppins" w:cs="Poppins"/>
          <w:szCs w:val="24"/>
        </w:rPr>
        <w:br/>
        <w:t>Appointed 19 November 2024.</w:t>
      </w:r>
    </w:p>
    <w:p w14:paraId="17DD0E35" w14:textId="77777777" w:rsidR="00123CF6" w:rsidRPr="00BE3831" w:rsidRDefault="00123CF6" w:rsidP="00123CF6">
      <w:pPr>
        <w:spacing w:after="0"/>
        <w:rPr>
          <w:rFonts w:ascii="Poppins" w:eastAsia="SimSun" w:hAnsi="Poppins" w:cs="Poppins"/>
          <w:b/>
          <w:bCs/>
          <w:szCs w:val="24"/>
        </w:rPr>
      </w:pPr>
    </w:p>
    <w:p w14:paraId="1676D7CE" w14:textId="1E9672D5" w:rsidR="00123CF6" w:rsidRPr="00BE3831" w:rsidRDefault="00123CF6" w:rsidP="00123CF6">
      <w:pPr>
        <w:rPr>
          <w:rFonts w:ascii="Poppins" w:eastAsia="SimSun" w:hAnsi="Poppins" w:cs="Poppins"/>
          <w:szCs w:val="24"/>
        </w:rPr>
      </w:pPr>
      <w:r w:rsidRPr="00BE3831">
        <w:rPr>
          <w:rFonts w:ascii="Poppins" w:eastAsia="SimSun" w:hAnsi="Poppins" w:cs="Poppins"/>
          <w:szCs w:val="24"/>
        </w:rPr>
        <w:t>During the financial year the auDA Board farewelled Chair Alan Cameron AO and Wendy Thorpe OAM who stepped down from the Board in November 2025. Alan served as Chair of the auDA Board from 2019 to 2025. Wendy served as Chair of the Finance and Audit Committee. We thank Alan and Wendy for their contributions during their time on the Board.</w:t>
      </w:r>
    </w:p>
    <w:p w14:paraId="6841B76D" w14:textId="45F916B9"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Read more about auDA’s Board </w:t>
      </w:r>
      <w:r w:rsidRPr="00D80819">
        <w:rPr>
          <w:rFonts w:ascii="Poppins" w:eastAsia="SimSun" w:hAnsi="Poppins" w:cs="Poppins"/>
          <w:szCs w:val="24"/>
        </w:rPr>
        <w:t xml:space="preserve">on page </w:t>
      </w:r>
      <w:r w:rsidR="00D80819" w:rsidRPr="00D80819">
        <w:rPr>
          <w:rFonts w:ascii="Poppins" w:eastAsia="SimSun" w:hAnsi="Poppins" w:cs="Poppins"/>
          <w:szCs w:val="24"/>
        </w:rPr>
        <w:t>76</w:t>
      </w:r>
      <w:r w:rsidRPr="00D80819">
        <w:rPr>
          <w:rFonts w:ascii="Poppins" w:eastAsia="SimSun" w:hAnsi="Poppins" w:cs="Poppins"/>
          <w:szCs w:val="24"/>
        </w:rPr>
        <w:t>.</w:t>
      </w:r>
    </w:p>
    <w:p w14:paraId="3C26B647" w14:textId="77777777" w:rsidR="00123CF6" w:rsidRPr="00BE3831" w:rsidRDefault="00123CF6" w:rsidP="00754D16">
      <w:pPr>
        <w:pStyle w:val="Heading2"/>
      </w:pPr>
      <w:bookmarkStart w:id="10" w:name="_Toc243397684"/>
      <w:bookmarkStart w:id="11" w:name="_Toc243496900"/>
      <w:r w:rsidRPr="00BE3831">
        <w:t>auDA Executive Team</w:t>
      </w:r>
      <w:bookmarkEnd w:id="10"/>
      <w:bookmarkEnd w:id="11"/>
    </w:p>
    <w:p w14:paraId="342B87ED"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auDA’s Executive Team manages operations at auDA and is led by CEO Bruce Tonkin. Each Executive contributes to the effective functioning of auDA and achievement of our core functions and strategy. </w:t>
      </w:r>
    </w:p>
    <w:p w14:paraId="050A698A" w14:textId="189C72C1" w:rsidR="00123CF6" w:rsidRPr="00BE3831" w:rsidRDefault="00432441" w:rsidP="00123CF6">
      <w:pPr>
        <w:spacing w:after="0"/>
        <w:rPr>
          <w:rFonts w:ascii="Poppins" w:eastAsia="SimSun" w:hAnsi="Poppins" w:cs="Poppins"/>
          <w:b/>
          <w:bCs/>
          <w:szCs w:val="24"/>
        </w:rPr>
      </w:pPr>
      <w:r>
        <w:rPr>
          <w:rFonts w:ascii="Poppins" w:eastAsia="SimSun" w:hAnsi="Poppins" w:cs="Poppins"/>
          <w:b/>
          <w:bCs/>
          <w:szCs w:val="24"/>
        </w:rPr>
        <w:t xml:space="preserve">Dr </w:t>
      </w:r>
      <w:r w:rsidR="00123CF6" w:rsidRPr="00BE3831">
        <w:rPr>
          <w:rFonts w:ascii="Poppins" w:eastAsia="SimSun" w:hAnsi="Poppins" w:cs="Poppins"/>
          <w:b/>
          <w:bCs/>
          <w:szCs w:val="24"/>
        </w:rPr>
        <w:t>Bruce Tonkin</w:t>
      </w:r>
    </w:p>
    <w:p w14:paraId="7B7F8FD2"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szCs w:val="24"/>
        </w:rPr>
        <w:t>Chief Executive Officer</w:t>
      </w:r>
    </w:p>
    <w:p w14:paraId="67BD706F"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Bruce leads the organisation and Executive Team. He is responsible for the overall operation and governance of auDA. Bruce previously served as auDA’s Chief Operating Officer from 2018 to 2024.</w:t>
      </w:r>
    </w:p>
    <w:p w14:paraId="698F49FC"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b/>
          <w:bCs/>
          <w:szCs w:val="24"/>
        </w:rPr>
        <w:t>Sharon Copeland-Smith</w:t>
      </w:r>
      <w:r w:rsidRPr="00BE3831">
        <w:rPr>
          <w:rFonts w:ascii="Poppins" w:eastAsia="SimSun" w:hAnsi="Poppins" w:cs="Poppins"/>
          <w:szCs w:val="24"/>
        </w:rPr>
        <w:br/>
        <w:t>Chief Operating Officer</w:t>
      </w:r>
    </w:p>
    <w:p w14:paraId="39162575" w14:textId="772BCDDD" w:rsidR="00123CF6" w:rsidRPr="00BE3831" w:rsidRDefault="00123CF6" w:rsidP="00123CF6">
      <w:pPr>
        <w:rPr>
          <w:rFonts w:ascii="Poppins" w:eastAsia="SimSun" w:hAnsi="Poppins" w:cs="Poppins"/>
          <w:szCs w:val="24"/>
        </w:rPr>
      </w:pPr>
      <w:r w:rsidRPr="00BE3831">
        <w:rPr>
          <w:rFonts w:ascii="Poppins" w:eastAsia="SimSun" w:hAnsi="Poppins" w:cs="Poppins"/>
          <w:szCs w:val="24"/>
        </w:rPr>
        <w:t>Sharon leads the Operations Team. She is responsible for Information Technology, security</w:t>
      </w:r>
      <w:r>
        <w:rPr>
          <w:rFonts w:ascii="Poppins" w:eastAsia="SimSun" w:hAnsi="Poppins" w:cs="Poppins"/>
          <w:szCs w:val="24"/>
        </w:rPr>
        <w:t xml:space="preserve">, </w:t>
      </w:r>
      <w:r w:rsidRPr="00BE3831">
        <w:rPr>
          <w:rFonts w:ascii="Poppins" w:eastAsia="SimSun" w:hAnsi="Poppins" w:cs="Poppins"/>
          <w:szCs w:val="24"/>
        </w:rPr>
        <w:t>administration of the .au Licensing Framework</w:t>
      </w:r>
      <w:r>
        <w:rPr>
          <w:rFonts w:ascii="Poppins" w:eastAsia="SimSun" w:hAnsi="Poppins" w:cs="Poppins"/>
          <w:szCs w:val="24"/>
        </w:rPr>
        <w:t xml:space="preserve"> and Internet Governance</w:t>
      </w:r>
      <w:r w:rsidRPr="00BE3831">
        <w:rPr>
          <w:rFonts w:ascii="Poppins" w:eastAsia="SimSun" w:hAnsi="Poppins" w:cs="Poppins"/>
          <w:szCs w:val="24"/>
        </w:rPr>
        <w:t xml:space="preserve">. She oversees the stable, secure and reliable operation of the .au domain. </w:t>
      </w:r>
    </w:p>
    <w:p w14:paraId="21A7DC56"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b/>
          <w:szCs w:val="24"/>
        </w:rPr>
        <w:t>James Shady</w:t>
      </w:r>
      <w:r w:rsidRPr="00BE3831">
        <w:rPr>
          <w:rFonts w:ascii="Poppins" w:eastAsia="SimSun" w:hAnsi="Poppins" w:cs="Poppins"/>
          <w:szCs w:val="24"/>
        </w:rPr>
        <w:br/>
        <w:t>Chief Financial Officer</w:t>
      </w:r>
    </w:p>
    <w:p w14:paraId="3FBC991F"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James leads the Finance Team. He is responsible for the effective financial management of auDA’s financial resources, sustainability and risk management. </w:t>
      </w:r>
    </w:p>
    <w:p w14:paraId="414B17D9" w14:textId="77777777" w:rsidR="00123CF6" w:rsidRPr="00BE3831" w:rsidRDefault="00123CF6" w:rsidP="00123CF6">
      <w:pPr>
        <w:spacing w:after="0"/>
        <w:rPr>
          <w:rFonts w:ascii="Poppins" w:eastAsia="SimSun" w:hAnsi="Poppins" w:cs="Poppins"/>
          <w:szCs w:val="24"/>
        </w:rPr>
      </w:pPr>
      <w:r w:rsidRPr="00BE3831">
        <w:rPr>
          <w:rFonts w:ascii="Poppins" w:eastAsia="SimSun" w:hAnsi="Poppins" w:cs="Poppins"/>
          <w:b/>
          <w:szCs w:val="24"/>
        </w:rPr>
        <w:t>Glenn Wightwick</w:t>
      </w:r>
      <w:r w:rsidRPr="00BE3831">
        <w:rPr>
          <w:rFonts w:ascii="Poppins" w:eastAsia="SimSun" w:hAnsi="Poppins" w:cs="Poppins"/>
          <w:szCs w:val="24"/>
        </w:rPr>
        <w:br/>
        <w:t>Chief Innovation Officer</w:t>
      </w:r>
    </w:p>
    <w:p w14:paraId="78DEB4A6"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Glenn commenced at auDA on 1 June 2026, to lead auDA’s innovation program of work. He is responsible for auDA’s innovation strategic pillar, product development, and the auDA Public Benefit Program. </w:t>
      </w:r>
    </w:p>
    <w:p w14:paraId="12C535D3" w14:textId="2202510E" w:rsidR="00123CF6" w:rsidRPr="00F503FA" w:rsidRDefault="00014359" w:rsidP="00123CF6">
      <w:pPr>
        <w:rPr>
          <w:rFonts w:ascii="Poppins" w:eastAsia="SimSun" w:hAnsi="Poppins" w:cs="Poppins"/>
          <w:szCs w:val="24"/>
        </w:rPr>
      </w:pPr>
      <w:r>
        <w:rPr>
          <w:rFonts w:ascii="Poppins" w:eastAsia="SimSun" w:hAnsi="Poppins" w:cs="Poppins"/>
          <w:szCs w:val="24"/>
        </w:rPr>
        <w:t xml:space="preserve">During the financial year, </w:t>
      </w:r>
      <w:r w:rsidR="000A045D">
        <w:rPr>
          <w:rFonts w:ascii="Poppins" w:eastAsia="SimSun" w:hAnsi="Poppins" w:cs="Poppins"/>
          <w:szCs w:val="24"/>
        </w:rPr>
        <w:t xml:space="preserve">we farewelled two auDA Executives. </w:t>
      </w:r>
      <w:r w:rsidR="00123CF6" w:rsidRPr="00F503FA">
        <w:rPr>
          <w:rFonts w:ascii="Poppins" w:eastAsia="SimSun" w:hAnsi="Poppins" w:cs="Poppins"/>
          <w:szCs w:val="24"/>
        </w:rPr>
        <w:t>In June 2026</w:t>
      </w:r>
      <w:r w:rsidR="000A045D">
        <w:rPr>
          <w:rFonts w:ascii="Poppins" w:eastAsia="SimSun" w:hAnsi="Poppins" w:cs="Poppins"/>
          <w:szCs w:val="24"/>
        </w:rPr>
        <w:t>,</w:t>
      </w:r>
      <w:r w:rsidR="00123CF6" w:rsidRPr="00F503FA">
        <w:rPr>
          <w:rFonts w:ascii="Poppins" w:eastAsia="SimSun" w:hAnsi="Poppins" w:cs="Poppins"/>
          <w:szCs w:val="24"/>
        </w:rPr>
        <w:t xml:space="preserve"> we farewelled Sophie Mitchell, auDA’s Chief Strategy Officer who joined auDA as Chief Communications Officer in 2021. During her time at auDA Sophie made significant contributions to building auDA’s relationships, strengthening its reputation and supporting trust in .au.</w:t>
      </w:r>
    </w:p>
    <w:p w14:paraId="32AE9A53" w14:textId="2FC37125" w:rsidR="00166A5C" w:rsidRDefault="00123CF6" w:rsidP="00123CF6">
      <w:pPr>
        <w:rPr>
          <w:rFonts w:ascii="Poppins" w:eastAsia="SimSun" w:hAnsi="Poppins" w:cs="Poppins"/>
          <w:szCs w:val="24"/>
        </w:rPr>
      </w:pPr>
      <w:r w:rsidRPr="00F503FA">
        <w:rPr>
          <w:rFonts w:ascii="Poppins" w:eastAsia="SimSun" w:hAnsi="Poppins" w:cs="Poppins"/>
          <w:szCs w:val="24"/>
        </w:rPr>
        <w:lastRenderedPageBreak/>
        <w:t>In December 2025 we farewelled Jane Smith</w:t>
      </w:r>
      <w:r w:rsidR="007525A4">
        <w:rPr>
          <w:rFonts w:ascii="Poppins" w:eastAsia="SimSun" w:hAnsi="Poppins" w:cs="Poppins"/>
          <w:szCs w:val="24"/>
        </w:rPr>
        <w:t xml:space="preserve"> AM</w:t>
      </w:r>
      <w:r w:rsidRPr="00F503FA">
        <w:rPr>
          <w:rFonts w:ascii="Poppins" w:eastAsia="SimSun" w:hAnsi="Poppins" w:cs="Poppins"/>
          <w:szCs w:val="24"/>
        </w:rPr>
        <w:t>, who joined auDA as Chief People and Culture Officer in 2023. As Chief People and Culture Officer Jane supported notable growth in auDA’s People and Culture function</w:t>
      </w:r>
      <w:r w:rsidR="00754D16">
        <w:rPr>
          <w:rFonts w:ascii="Poppins" w:eastAsia="SimSun" w:hAnsi="Poppins" w:cs="Poppins"/>
          <w:szCs w:val="24"/>
        </w:rPr>
        <w:t xml:space="preserve"> </w:t>
      </w:r>
      <w:r w:rsidR="00214B83">
        <w:rPr>
          <w:rFonts w:ascii="Poppins" w:eastAsia="SimSun" w:hAnsi="Poppins" w:cs="Poppins"/>
          <w:szCs w:val="24"/>
        </w:rPr>
        <w:t>and the Public Benefit function.</w:t>
      </w:r>
    </w:p>
    <w:p w14:paraId="41E9DFC6" w14:textId="0970B80F" w:rsidR="00166A5C" w:rsidRDefault="00166A5C">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rPr>
          <w:rFonts w:ascii="Poppins" w:eastAsia="SimSun" w:hAnsi="Poppins" w:cs="Poppins"/>
          <w:szCs w:val="24"/>
        </w:rPr>
      </w:pPr>
    </w:p>
    <w:p w14:paraId="12DEC87A" w14:textId="77777777" w:rsidR="002402E4" w:rsidRPr="00495CCA" w:rsidRDefault="002402E4" w:rsidP="009D319F">
      <w:pPr>
        <w:pStyle w:val="Heading1"/>
      </w:pPr>
      <w:bookmarkStart w:id="12" w:name="_Toc243496901"/>
      <w:r w:rsidRPr="00495CCA">
        <w:lastRenderedPageBreak/>
        <w:t>Celebrating 40 years of .au</w:t>
      </w:r>
      <w:bookmarkEnd w:id="12"/>
    </w:p>
    <w:p w14:paraId="07BDB855" w14:textId="77777777" w:rsidR="002402E4" w:rsidRPr="00495CCA" w:rsidRDefault="002402E4" w:rsidP="002402E4">
      <w:pPr>
        <w:rPr>
          <w:rFonts w:ascii="Poppins" w:eastAsia="Poppins" w:hAnsi="Poppins" w:cs="Angsana New"/>
        </w:rPr>
      </w:pPr>
      <w:r w:rsidRPr="00495CCA">
        <w:rPr>
          <w:rFonts w:ascii="Poppins" w:eastAsia="Poppins" w:hAnsi="Poppins" w:cs="Angsana New"/>
        </w:rPr>
        <w:t>In 2025-26 auDA celebrated 40 years of .au.</w:t>
      </w:r>
    </w:p>
    <w:p w14:paraId="14553759" w14:textId="77777777" w:rsidR="002402E4" w:rsidRPr="00495CCA" w:rsidRDefault="002402E4" w:rsidP="002402E4">
      <w:pPr>
        <w:rPr>
          <w:rFonts w:ascii="Poppins" w:eastAsia="Poppins" w:hAnsi="Poppins" w:cs="Angsana New"/>
        </w:rPr>
      </w:pPr>
      <w:r w:rsidRPr="00495CCA">
        <w:rPr>
          <w:rFonts w:ascii="Poppins" w:eastAsia="Poppins" w:hAnsi="Poppins" w:cs="Angsana New"/>
        </w:rPr>
        <w:t xml:space="preserve">Established on 5 March 1986, over the past 40 years .au has grown to become a recognisable marker of trust online for Australians and Australian </w:t>
      </w:r>
      <w:r>
        <w:rPr>
          <w:rFonts w:ascii="Poppins" w:eastAsia="Poppins" w:hAnsi="Poppins" w:cs="Angsana New"/>
        </w:rPr>
        <w:t>organisations</w:t>
      </w:r>
      <w:r w:rsidRPr="00495CCA">
        <w:rPr>
          <w:rFonts w:ascii="Poppins" w:eastAsia="Poppins" w:hAnsi="Poppins" w:cs="Angsana New"/>
        </w:rPr>
        <w:t>. Today, the role of .au is more important than ever, providing a stable foundation for innovation and emerging technologies to support Australia’s digital future.</w:t>
      </w:r>
    </w:p>
    <w:p w14:paraId="3DAAA625" w14:textId="01EB581F" w:rsidR="002402E4" w:rsidRDefault="002402E4" w:rsidP="001E5232">
      <w:pPr>
        <w:pStyle w:val="Heading2"/>
      </w:pPr>
      <w:bookmarkStart w:id="13" w:name="_Toc243397686"/>
      <w:bookmarkStart w:id="14" w:name="_Toc243496902"/>
      <w:r w:rsidRPr="00495CCA">
        <w:t>History of .au</w:t>
      </w:r>
      <w:bookmarkEnd w:id="13"/>
      <w:bookmarkEnd w:id="14"/>
    </w:p>
    <w:p w14:paraId="56B49F59" w14:textId="77777777" w:rsidR="002402E4" w:rsidRPr="00495CCA" w:rsidRDefault="002402E4" w:rsidP="002402E4">
      <w:pPr>
        <w:rPr>
          <w:rFonts w:ascii="Poppins" w:eastAsia="Poppins" w:hAnsi="Poppins" w:cs="Angsana New"/>
        </w:rPr>
      </w:pPr>
      <w:r w:rsidRPr="00495CCA">
        <w:rPr>
          <w:rFonts w:ascii="Poppins" w:eastAsia="Poppins" w:hAnsi="Poppins" w:cs="Angsana New"/>
        </w:rPr>
        <w:t>1986 – the .au domain was created. Management was delegated to Robert Elz at the University of Melbourne</w:t>
      </w:r>
      <w:r>
        <w:rPr>
          <w:rFonts w:ascii="Poppins" w:eastAsia="Poppins" w:hAnsi="Poppins" w:cs="Angsana New"/>
        </w:rPr>
        <w:t>, by Jon Postel at the University of Southern California.</w:t>
      </w:r>
    </w:p>
    <w:p w14:paraId="6A52053A" w14:textId="77777777" w:rsidR="002402E4" w:rsidRPr="00495CCA" w:rsidRDefault="002402E4" w:rsidP="002402E4">
      <w:pPr>
        <w:rPr>
          <w:rFonts w:ascii="Poppins" w:eastAsia="Poppins" w:hAnsi="Poppins" w:cs="Angsana New"/>
        </w:rPr>
      </w:pPr>
      <w:r w:rsidRPr="00495CCA">
        <w:rPr>
          <w:rFonts w:ascii="Poppins" w:eastAsia="Poppins" w:hAnsi="Poppins" w:cs="Angsana New"/>
        </w:rPr>
        <w:t xml:space="preserve">1997 – auDA was established by the Australian internet community, with the aim to administer the .au domain and support its reliable operation. </w:t>
      </w:r>
    </w:p>
    <w:p w14:paraId="679F717D" w14:textId="77777777" w:rsidR="002402E4" w:rsidRPr="00495CCA" w:rsidRDefault="002402E4" w:rsidP="002402E4">
      <w:pPr>
        <w:rPr>
          <w:rFonts w:ascii="Poppins" w:eastAsia="Poppins" w:hAnsi="Poppins" w:cs="Angsana New"/>
        </w:rPr>
      </w:pPr>
      <w:r w:rsidRPr="00495CCA">
        <w:rPr>
          <w:rFonts w:ascii="Poppins" w:eastAsia="Poppins" w:hAnsi="Poppins" w:cs="Angsana New"/>
        </w:rPr>
        <w:t>2000 – The Australian Government officially endorsed auDA a</w:t>
      </w:r>
      <w:r>
        <w:rPr>
          <w:rFonts w:ascii="Poppins" w:eastAsia="Poppins" w:hAnsi="Poppins" w:cs="Angsana New"/>
        </w:rPr>
        <w:t>s</w:t>
      </w:r>
      <w:r w:rsidRPr="00495CCA">
        <w:rPr>
          <w:rFonts w:ascii="Poppins" w:eastAsia="Poppins" w:hAnsi="Poppins" w:cs="Angsana New"/>
        </w:rPr>
        <w:t xml:space="preserve"> the administrator of .au</w:t>
      </w:r>
    </w:p>
    <w:p w14:paraId="6AD1A611" w14:textId="77777777" w:rsidR="002402E4" w:rsidRDefault="002402E4" w:rsidP="002402E4">
      <w:pPr>
        <w:rPr>
          <w:rFonts w:ascii="Poppins" w:eastAsia="Poppins" w:hAnsi="Poppins" w:cs="Angsana New"/>
        </w:rPr>
      </w:pPr>
      <w:r w:rsidRPr="00495CCA">
        <w:rPr>
          <w:rFonts w:ascii="Poppins" w:eastAsia="Poppins" w:hAnsi="Poppins" w:cs="Angsana New"/>
        </w:rPr>
        <w:t>2002 – auDA began accrediting .au registrars, marking the beginning of the competition model which remains in place</w:t>
      </w:r>
    </w:p>
    <w:p w14:paraId="045574F4" w14:textId="621AC15D" w:rsidR="00244467" w:rsidRPr="00495CCA" w:rsidRDefault="00244467" w:rsidP="002402E4">
      <w:pPr>
        <w:rPr>
          <w:rFonts w:ascii="Poppins" w:eastAsia="Poppins" w:hAnsi="Poppins" w:cs="Angsana New"/>
        </w:rPr>
      </w:pPr>
      <w:r>
        <w:rPr>
          <w:rFonts w:ascii="Poppins" w:eastAsia="Poppins" w:hAnsi="Poppins" w:cs="Angsana New"/>
        </w:rPr>
        <w:t xml:space="preserve">2007 – </w:t>
      </w:r>
      <w:r w:rsidR="001D475F">
        <w:rPr>
          <w:rFonts w:ascii="Poppins" w:eastAsia="Poppins" w:hAnsi="Poppins" w:cs="Angsana New"/>
        </w:rPr>
        <w:t>.au</w:t>
      </w:r>
      <w:r>
        <w:rPr>
          <w:rFonts w:ascii="Poppins" w:eastAsia="Poppins" w:hAnsi="Poppins" w:cs="Angsana New"/>
        </w:rPr>
        <w:t xml:space="preserve"> reached 1 million registrations</w:t>
      </w:r>
    </w:p>
    <w:p w14:paraId="07DCDC54" w14:textId="20480F99" w:rsidR="002402E4" w:rsidRPr="00495CCA" w:rsidRDefault="002402E4" w:rsidP="002402E4">
      <w:pPr>
        <w:rPr>
          <w:rFonts w:ascii="Poppins" w:eastAsia="Poppins" w:hAnsi="Poppins" w:cs="Angsana New"/>
        </w:rPr>
      </w:pPr>
      <w:r w:rsidRPr="00495CCA">
        <w:rPr>
          <w:rFonts w:ascii="Poppins" w:eastAsia="Poppins" w:hAnsi="Poppins" w:cs="Angsana New"/>
        </w:rPr>
        <w:t xml:space="preserve">2013-14 – auDA introduced the Information Security Standard to improve registrar security and deployed </w:t>
      </w:r>
      <w:r w:rsidR="00D113E6" w:rsidRPr="00D113E6">
        <w:rPr>
          <w:rFonts w:ascii="Poppins" w:eastAsia="Poppins" w:hAnsi="Poppins" w:cs="Angsana New"/>
        </w:rPr>
        <w:t>Domain Name System Security Extensions</w:t>
      </w:r>
      <w:r w:rsidR="00D113E6">
        <w:rPr>
          <w:rFonts w:ascii="Poppins" w:eastAsia="Poppins" w:hAnsi="Poppins" w:cs="Angsana New"/>
        </w:rPr>
        <w:t xml:space="preserve"> </w:t>
      </w:r>
      <w:r w:rsidRPr="00495CCA">
        <w:rPr>
          <w:rFonts w:ascii="Poppins" w:eastAsia="Poppins" w:hAnsi="Poppins" w:cs="Angsana New"/>
        </w:rPr>
        <w:t>to increase security of .au</w:t>
      </w:r>
    </w:p>
    <w:p w14:paraId="3EFD499F" w14:textId="7DFE8F63" w:rsidR="002402E4" w:rsidRPr="00495CCA" w:rsidRDefault="002402E4" w:rsidP="002402E4">
      <w:pPr>
        <w:rPr>
          <w:rFonts w:ascii="Poppins" w:eastAsia="Poppins" w:hAnsi="Poppins" w:cs="Angsana New"/>
        </w:rPr>
      </w:pPr>
      <w:r w:rsidRPr="00495CCA">
        <w:rPr>
          <w:rFonts w:ascii="Poppins" w:eastAsia="Poppins" w:hAnsi="Poppins" w:cs="Angsana New"/>
        </w:rPr>
        <w:t>2022 – On 24 March, Australian’s newest .au domain namespace launched with</w:t>
      </w:r>
      <w:r w:rsidR="004931C0">
        <w:rPr>
          <w:rFonts w:ascii="Poppins" w:eastAsia="Poppins" w:hAnsi="Poppins" w:cs="Angsana New"/>
        </w:rPr>
        <w:t xml:space="preserve"> </w:t>
      </w:r>
      <w:r w:rsidRPr="00495CCA">
        <w:rPr>
          <w:rFonts w:ascii="Poppins" w:eastAsia="Poppins" w:hAnsi="Poppins" w:cs="Angsana New"/>
        </w:rPr>
        <w:t>.au direct</w:t>
      </w:r>
      <w:r>
        <w:rPr>
          <w:rFonts w:ascii="Poppins" w:eastAsia="Poppins" w:hAnsi="Poppins" w:cs="Angsana New"/>
        </w:rPr>
        <w:t xml:space="preserve"> (forexample.au)</w:t>
      </w:r>
    </w:p>
    <w:p w14:paraId="15FE4111" w14:textId="76ADF12B" w:rsidR="00166A5C" w:rsidRDefault="002402E4" w:rsidP="002402E4">
      <w:pPr>
        <w:rPr>
          <w:rFonts w:ascii="Poppins" w:eastAsia="Poppins" w:hAnsi="Poppins" w:cs="Angsana New"/>
        </w:rPr>
      </w:pPr>
      <w:r w:rsidRPr="00495CCA">
        <w:rPr>
          <w:rFonts w:ascii="Poppins" w:eastAsia="Poppins" w:hAnsi="Poppins" w:cs="Angsana New"/>
        </w:rPr>
        <w:t>2026 – 40 years of .au, with over 4.3 million domain names registered and .au a marker of trust online for Australians</w:t>
      </w:r>
    </w:p>
    <w:p w14:paraId="0A09EF2B" w14:textId="77777777" w:rsidR="00166A5C" w:rsidRDefault="00166A5C">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rPr>
          <w:rFonts w:ascii="Poppins" w:eastAsia="Poppins" w:hAnsi="Poppins" w:cs="Angsana New"/>
        </w:rPr>
      </w:pPr>
      <w:r>
        <w:rPr>
          <w:rFonts w:ascii="Poppins" w:eastAsia="Poppins" w:hAnsi="Poppins" w:cs="Angsana New"/>
        </w:rPr>
        <w:br w:type="page"/>
      </w:r>
    </w:p>
    <w:p w14:paraId="54EABBC8" w14:textId="34420225" w:rsidR="002402E4" w:rsidRPr="00495CCA" w:rsidRDefault="002402E4" w:rsidP="003A377B">
      <w:pPr>
        <w:pStyle w:val="Heading1"/>
      </w:pPr>
      <w:bookmarkStart w:id="15" w:name="_Toc243496903"/>
      <w:r w:rsidRPr="00495CCA">
        <w:lastRenderedPageBreak/>
        <w:t>Year at-a-glance</w:t>
      </w:r>
      <w:bookmarkEnd w:id="15"/>
    </w:p>
    <w:p w14:paraId="3FC55D6D" w14:textId="7C734A89" w:rsidR="002402E4" w:rsidRPr="00495CCA" w:rsidRDefault="002402E4" w:rsidP="002402E4">
      <w:pPr>
        <w:rPr>
          <w:rFonts w:ascii="Poppins" w:eastAsia="SimSun" w:hAnsi="Poppins" w:cs="Poppins"/>
          <w:b/>
          <w:szCs w:val="24"/>
        </w:rPr>
      </w:pPr>
      <w:r w:rsidRPr="00495CCA">
        <w:rPr>
          <w:rFonts w:ascii="Poppins" w:eastAsia="SimSun" w:hAnsi="Poppins" w:cs="Poppins"/>
          <w:b/>
          <w:szCs w:val="24"/>
        </w:rPr>
        <w:t>2025</w:t>
      </w:r>
    </w:p>
    <w:p w14:paraId="6AB9F2A3" w14:textId="77777777" w:rsidR="002402E4" w:rsidRPr="00495CCA" w:rsidRDefault="002402E4" w:rsidP="002402E4">
      <w:pPr>
        <w:spacing w:after="0"/>
        <w:rPr>
          <w:rFonts w:ascii="Poppins" w:eastAsia="Poppins" w:hAnsi="Poppins" w:cs="Poppins"/>
          <w:b/>
          <w:bCs/>
          <w:szCs w:val="24"/>
          <w:lang w:val="en-US"/>
        </w:rPr>
      </w:pPr>
      <w:r w:rsidRPr="00495CCA">
        <w:rPr>
          <w:rFonts w:ascii="Poppins" w:eastAsia="Poppins" w:hAnsi="Poppins" w:cs="Poppins"/>
          <w:b/>
          <w:bCs/>
          <w:szCs w:val="24"/>
          <w:lang w:val="en-US"/>
        </w:rPr>
        <w:t>Q1</w:t>
      </w:r>
    </w:p>
    <w:p w14:paraId="7A9E5684" w14:textId="1E4CAFA7"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 xml:space="preserve">Collaborated with peers to host the Pacific </w:t>
      </w:r>
      <w:r w:rsidR="00B1293C">
        <w:rPr>
          <w:rFonts w:ascii="Poppins" w:eastAsia="Poppins" w:hAnsi="Poppins" w:cs="Poppins"/>
          <w:lang w:val="en-US"/>
        </w:rPr>
        <w:t>c</w:t>
      </w:r>
      <w:r w:rsidR="0011750B" w:rsidRPr="0011750B">
        <w:rPr>
          <w:rFonts w:ascii="Poppins" w:eastAsia="Poppins" w:hAnsi="Poppins" w:cs="Poppins"/>
          <w:lang w:val="en-US"/>
        </w:rPr>
        <w:t xml:space="preserve">ountry code Top Level Domain </w:t>
      </w:r>
      <w:r w:rsidRPr="00495CCA">
        <w:rPr>
          <w:rFonts w:ascii="Poppins" w:eastAsia="Poppins" w:hAnsi="Poppins" w:cs="Poppins"/>
          <w:lang w:val="en-US"/>
        </w:rPr>
        <w:t xml:space="preserve">Forum and participated at the Pacific </w:t>
      </w:r>
      <w:r w:rsidR="005E630A" w:rsidRPr="005E630A">
        <w:rPr>
          <w:rFonts w:ascii="Poppins" w:eastAsia="Poppins" w:hAnsi="Poppins" w:cs="Poppins"/>
          <w:lang w:val="en-US"/>
        </w:rPr>
        <w:t>Internet Governance Forum</w:t>
      </w:r>
    </w:p>
    <w:p w14:paraId="2769F719" w14:textId="768C8AC8"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 xml:space="preserve">Announced inaugural </w:t>
      </w:r>
      <w:r w:rsidR="0098222C" w:rsidRPr="0098222C">
        <w:rPr>
          <w:rFonts w:ascii="Poppins" w:eastAsia="Poppins" w:hAnsi="Poppins" w:cs="Poppins"/>
          <w:lang w:val="en-US"/>
        </w:rPr>
        <w:t xml:space="preserve">Research and Development </w:t>
      </w:r>
      <w:r w:rsidRPr="00495CCA">
        <w:rPr>
          <w:rFonts w:ascii="Poppins" w:eastAsia="Poppins" w:hAnsi="Poppins" w:cs="Poppins"/>
          <w:lang w:val="en-US"/>
        </w:rPr>
        <w:t>Grant Program recipients</w:t>
      </w:r>
    </w:p>
    <w:p w14:paraId="27393859" w14:textId="77777777"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 xml:space="preserve">Launched </w:t>
      </w:r>
      <w:r w:rsidRPr="00495CCA">
        <w:rPr>
          <w:rFonts w:ascii="Poppins" w:eastAsia="Poppins" w:hAnsi="Poppins" w:cs="Poppins"/>
          <w:i/>
          <w:iCs/>
          <w:lang w:val="en-US"/>
        </w:rPr>
        <w:t>Digital Lives of Australians 2025</w:t>
      </w:r>
      <w:r w:rsidRPr="00495CCA">
        <w:rPr>
          <w:rFonts w:ascii="Poppins" w:eastAsia="Poppins" w:hAnsi="Poppins" w:cs="Poppins"/>
          <w:lang w:val="en-US"/>
        </w:rPr>
        <w:t xml:space="preserve"> </w:t>
      </w:r>
    </w:p>
    <w:p w14:paraId="61ACF497" w14:textId="64B31F09" w:rsidR="002402E4" w:rsidRPr="00495CCA" w:rsidRDefault="002402E4" w:rsidP="007B39D2">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Completed ISO 22301 audit for business continuity</w:t>
      </w:r>
    </w:p>
    <w:p w14:paraId="2A77C8EC" w14:textId="3E4428BD" w:rsidR="002402E4" w:rsidRPr="008D6A33" w:rsidRDefault="002402E4" w:rsidP="007B39D2">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Staff leadership training commenced</w:t>
      </w:r>
    </w:p>
    <w:p w14:paraId="5063C174" w14:textId="77777777"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Announced inaugural auDA Churchill Fellows</w:t>
      </w:r>
    </w:p>
    <w:p w14:paraId="1E015011" w14:textId="77777777"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Announced .au Licensing Rules Review Policy Advisory Panel and consultation commenced</w:t>
      </w:r>
    </w:p>
    <w:p w14:paraId="3369563F" w14:textId="77777777"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Announced incoming auDA Chair, Appointed Board Directors and candidates for Elected Director Ballot</w:t>
      </w:r>
    </w:p>
    <w:p w14:paraId="6B1E7FF5" w14:textId="095418F3"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Participated and presented at</w:t>
      </w:r>
      <w:r w:rsidR="00FE54E3">
        <w:rPr>
          <w:rFonts w:ascii="Poppins" w:eastAsia="Poppins" w:hAnsi="Poppins" w:cs="Poppins"/>
          <w:lang w:val="en-US"/>
        </w:rPr>
        <w:t xml:space="preserve"> the 88</w:t>
      </w:r>
      <w:r w:rsidR="00FE54E3" w:rsidRPr="00FE54E3">
        <w:rPr>
          <w:rFonts w:ascii="Poppins" w:eastAsia="Poppins" w:hAnsi="Poppins" w:cs="Poppins"/>
          <w:vertAlign w:val="superscript"/>
          <w:lang w:val="en-US"/>
        </w:rPr>
        <w:t>th</w:t>
      </w:r>
      <w:r w:rsidR="00FE54E3">
        <w:rPr>
          <w:rFonts w:ascii="Poppins" w:eastAsia="Poppins" w:hAnsi="Poppins" w:cs="Poppins"/>
          <w:lang w:val="en-US"/>
        </w:rPr>
        <w:t xml:space="preserve"> meeting of the</w:t>
      </w:r>
      <w:r w:rsidRPr="00495CCA">
        <w:rPr>
          <w:rFonts w:ascii="Poppins" w:eastAsia="Poppins" w:hAnsi="Poppins" w:cs="Poppins"/>
          <w:lang w:val="en-US"/>
        </w:rPr>
        <w:t xml:space="preserve"> </w:t>
      </w:r>
      <w:r w:rsidR="00FE54E3" w:rsidRPr="00FE54E3">
        <w:rPr>
          <w:rFonts w:ascii="Poppins" w:eastAsia="Poppins" w:hAnsi="Poppins" w:cs="Poppins"/>
          <w:lang w:val="en-US"/>
        </w:rPr>
        <w:t>Asia Pacific Top Level Domain Association</w:t>
      </w:r>
    </w:p>
    <w:p w14:paraId="0C1FC860" w14:textId="43C03528"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 xml:space="preserve">Participated at and supported </w:t>
      </w:r>
      <w:r w:rsidR="00FE54E3">
        <w:rPr>
          <w:rFonts w:ascii="Poppins" w:eastAsia="Poppins" w:hAnsi="Poppins" w:cs="Poppins"/>
          <w:lang w:val="en-US"/>
        </w:rPr>
        <w:t>Australian Internet Governance Forum</w:t>
      </w:r>
      <w:r w:rsidRPr="00495CCA">
        <w:rPr>
          <w:rFonts w:ascii="Poppins" w:eastAsia="Poppins" w:hAnsi="Poppins" w:cs="Poppins"/>
          <w:lang w:val="en-US"/>
        </w:rPr>
        <w:t xml:space="preserve"> 2025</w:t>
      </w:r>
    </w:p>
    <w:p w14:paraId="3A56D3C8" w14:textId="77777777"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.au member survey</w:t>
      </w:r>
    </w:p>
    <w:p w14:paraId="30076F62" w14:textId="77777777" w:rsidR="002402E4" w:rsidRPr="00495CCA" w:rsidRDefault="002402E4" w:rsidP="002402E4">
      <w:pPr>
        <w:rPr>
          <w:rFonts w:ascii="Poppins" w:eastAsia="Poppins" w:hAnsi="Poppins" w:cs="Poppins"/>
          <w:b/>
          <w:bCs/>
          <w:lang w:val="en-US"/>
        </w:rPr>
      </w:pPr>
    </w:p>
    <w:p w14:paraId="2848C045" w14:textId="77777777" w:rsidR="002402E4" w:rsidRPr="00495CCA" w:rsidRDefault="002402E4" w:rsidP="002402E4">
      <w:pPr>
        <w:rPr>
          <w:rFonts w:ascii="Poppins" w:eastAsia="Poppins" w:hAnsi="Poppins" w:cs="Poppins"/>
          <w:b/>
          <w:bCs/>
          <w:lang w:val="en-US"/>
        </w:rPr>
      </w:pPr>
      <w:r w:rsidRPr="00495CCA">
        <w:rPr>
          <w:rFonts w:ascii="Poppins" w:eastAsia="Poppins" w:hAnsi="Poppins" w:cs="Poppins"/>
          <w:b/>
          <w:bCs/>
          <w:szCs w:val="24"/>
          <w:lang w:val="en-US"/>
        </w:rPr>
        <w:t>Q2</w:t>
      </w:r>
    </w:p>
    <w:p w14:paraId="0A04DD5A" w14:textId="77777777" w:rsidR="002402E4" w:rsidRPr="00495CCA" w:rsidRDefault="002402E4" w:rsidP="002402E4">
      <w:pPr>
        <w:numPr>
          <w:ilvl w:val="0"/>
          <w:numId w:val="67"/>
        </w:numPr>
        <w:spacing w:line="259" w:lineRule="auto"/>
        <w:contextualSpacing/>
        <w:rPr>
          <w:rFonts w:ascii="Poppins" w:eastAsia="Poppins" w:hAnsi="Poppins" w:cs="Poppins"/>
          <w:lang w:val="en-US"/>
        </w:rPr>
      </w:pPr>
      <w:r w:rsidRPr="00495CCA">
        <w:rPr>
          <w:rFonts w:ascii="Poppins" w:eastAsia="Poppins" w:hAnsi="Poppins" w:cs="Poppins"/>
          <w:lang w:val="en-US"/>
        </w:rPr>
        <w:t>Participated at Asia Pacific Regional Internet Governance Forum</w:t>
      </w:r>
    </w:p>
    <w:p w14:paraId="77AC87B4" w14:textId="77777777" w:rsidR="002402E4" w:rsidRPr="00495CCA" w:rsidRDefault="002402E4" w:rsidP="002402E4">
      <w:pPr>
        <w:numPr>
          <w:ilvl w:val="0"/>
          <w:numId w:val="67"/>
        </w:numPr>
        <w:spacing w:line="259" w:lineRule="auto"/>
        <w:contextualSpacing/>
        <w:rPr>
          <w:rFonts w:ascii="Poppins" w:eastAsia="Poppins" w:hAnsi="Poppins" w:cs="Poppins"/>
          <w:lang w:val="en-US"/>
        </w:rPr>
      </w:pPr>
      <w:r w:rsidRPr="00495CCA">
        <w:rPr>
          <w:rFonts w:ascii="Poppins" w:eastAsia="Poppins" w:hAnsi="Poppins" w:cs="Poppins"/>
          <w:lang w:val="en-US"/>
        </w:rPr>
        <w:t>Hosted Elected Director Ballot candidate webinar</w:t>
      </w:r>
    </w:p>
    <w:p w14:paraId="76E56B35" w14:textId="43036F53" w:rsidR="002402E4" w:rsidRPr="008D6A33" w:rsidRDefault="002402E4" w:rsidP="007B39D2">
      <w:pPr>
        <w:numPr>
          <w:ilvl w:val="0"/>
          <w:numId w:val="67"/>
        </w:numPr>
        <w:spacing w:line="259" w:lineRule="auto"/>
        <w:contextualSpacing/>
        <w:rPr>
          <w:rFonts w:ascii="Poppins" w:eastAsia="Poppins" w:hAnsi="Poppins" w:cs="Poppins"/>
          <w:lang w:val="en-US"/>
        </w:rPr>
      </w:pPr>
      <w:r w:rsidRPr="00495CCA">
        <w:rPr>
          <w:rFonts w:ascii="Poppins" w:eastAsia="Poppins" w:hAnsi="Poppins" w:cs="Poppins"/>
          <w:lang w:val="en-US"/>
        </w:rPr>
        <w:t xml:space="preserve">Participated at the </w:t>
      </w:r>
      <w:r w:rsidR="00BF2707">
        <w:rPr>
          <w:rFonts w:ascii="Poppins" w:eastAsia="Poppins" w:hAnsi="Poppins" w:cs="Poppins"/>
          <w:lang w:val="en-US"/>
        </w:rPr>
        <w:t>84</w:t>
      </w:r>
      <w:r w:rsidR="00BF2707" w:rsidRPr="00BF2707">
        <w:rPr>
          <w:rFonts w:ascii="Poppins" w:eastAsia="Poppins" w:hAnsi="Poppins" w:cs="Poppins"/>
          <w:vertAlign w:val="superscript"/>
          <w:lang w:val="en-US"/>
        </w:rPr>
        <w:t>th</w:t>
      </w:r>
      <w:r w:rsidR="00BF2707">
        <w:rPr>
          <w:rFonts w:ascii="Poppins" w:eastAsia="Poppins" w:hAnsi="Poppins" w:cs="Poppins"/>
          <w:lang w:val="en-US"/>
        </w:rPr>
        <w:t xml:space="preserve"> meeting of the </w:t>
      </w:r>
      <w:r w:rsidR="00BF2707" w:rsidRPr="00DB18DB">
        <w:rPr>
          <w:rFonts w:asciiTheme="majorHAnsi" w:hAnsiTheme="majorHAnsi" w:cstheme="majorHAnsi"/>
        </w:rPr>
        <w:t>Internet Corporation for Assigned Names and Numbers</w:t>
      </w:r>
    </w:p>
    <w:p w14:paraId="5A4EC0CC" w14:textId="77777777" w:rsidR="002402E4" w:rsidRPr="00495CCA" w:rsidRDefault="002402E4" w:rsidP="002402E4">
      <w:pPr>
        <w:numPr>
          <w:ilvl w:val="0"/>
          <w:numId w:val="67"/>
        </w:numPr>
        <w:spacing w:line="259" w:lineRule="auto"/>
        <w:contextualSpacing/>
        <w:rPr>
          <w:rFonts w:ascii="Poppins" w:eastAsia="Poppins" w:hAnsi="Poppins" w:cs="Poppins"/>
          <w:lang w:val="en-US"/>
        </w:rPr>
      </w:pPr>
      <w:r w:rsidRPr="00495CCA">
        <w:rPr>
          <w:rFonts w:ascii="Poppins" w:eastAsia="Poppins" w:hAnsi="Poppins" w:cs="Poppins"/>
          <w:lang w:val="en-US"/>
        </w:rPr>
        <w:t>Hosted auDA’s annual Registrar Summit</w:t>
      </w:r>
    </w:p>
    <w:p w14:paraId="3670E655" w14:textId="482DD726" w:rsidR="002402E4" w:rsidRPr="008D6A33" w:rsidRDefault="002402E4" w:rsidP="007B39D2">
      <w:pPr>
        <w:numPr>
          <w:ilvl w:val="0"/>
          <w:numId w:val="67"/>
        </w:numPr>
        <w:spacing w:line="259" w:lineRule="auto"/>
        <w:contextualSpacing/>
        <w:rPr>
          <w:rFonts w:ascii="Poppins" w:eastAsia="Poppins" w:hAnsi="Poppins" w:cs="Poppins"/>
          <w:lang w:val="en-US"/>
        </w:rPr>
      </w:pPr>
      <w:r w:rsidRPr="00495CCA">
        <w:rPr>
          <w:rFonts w:ascii="Poppins" w:eastAsia="Poppins" w:hAnsi="Poppins" w:cs="Poppins"/>
          <w:lang w:val="en-US"/>
        </w:rPr>
        <w:t>auDA Annual General Meeting</w:t>
      </w:r>
    </w:p>
    <w:p w14:paraId="24410F4A" w14:textId="03AB4C67" w:rsidR="002402E4" w:rsidRPr="00495CCA" w:rsidRDefault="002402E4" w:rsidP="002402E4">
      <w:pPr>
        <w:numPr>
          <w:ilvl w:val="0"/>
          <w:numId w:val="67"/>
        </w:numPr>
        <w:spacing w:line="259" w:lineRule="auto"/>
        <w:contextualSpacing/>
        <w:rPr>
          <w:rFonts w:ascii="Poppins" w:eastAsia="Poppins" w:hAnsi="Poppins" w:cs="Poppins"/>
          <w:lang w:val="en-US"/>
        </w:rPr>
      </w:pPr>
      <w:r w:rsidRPr="00495CCA">
        <w:rPr>
          <w:rFonts w:ascii="Poppins" w:eastAsia="Poppins" w:hAnsi="Poppins" w:cs="Poppins"/>
          <w:lang w:val="en-US"/>
        </w:rPr>
        <w:t>Announced auDA will host</w:t>
      </w:r>
      <w:r w:rsidR="00FE54E3">
        <w:rPr>
          <w:rFonts w:ascii="Poppins" w:eastAsia="Poppins" w:hAnsi="Poppins" w:cs="Poppins"/>
          <w:lang w:val="en-US"/>
        </w:rPr>
        <w:t xml:space="preserve"> the 91</w:t>
      </w:r>
      <w:r w:rsidR="00FE54E3" w:rsidRPr="00FE54E3">
        <w:rPr>
          <w:rFonts w:ascii="Poppins" w:eastAsia="Poppins" w:hAnsi="Poppins" w:cs="Poppins"/>
          <w:vertAlign w:val="superscript"/>
          <w:lang w:val="en-US"/>
        </w:rPr>
        <w:t>st</w:t>
      </w:r>
      <w:r w:rsidR="00FE54E3">
        <w:rPr>
          <w:rFonts w:ascii="Poppins" w:eastAsia="Poppins" w:hAnsi="Poppins" w:cs="Poppins"/>
          <w:lang w:val="en-US"/>
        </w:rPr>
        <w:t xml:space="preserve"> meeting of the </w:t>
      </w:r>
      <w:r w:rsidR="00FE54E3" w:rsidRPr="00DB18DB">
        <w:rPr>
          <w:rFonts w:asciiTheme="majorHAnsi" w:hAnsiTheme="majorHAnsi" w:cstheme="majorHAnsi"/>
        </w:rPr>
        <w:t>Asia Pacific Top Level Domain Association</w:t>
      </w:r>
      <w:r w:rsidRPr="00495CCA">
        <w:rPr>
          <w:rFonts w:ascii="Poppins" w:eastAsia="Poppins" w:hAnsi="Poppins" w:cs="Poppins"/>
          <w:lang w:val="en-US"/>
        </w:rPr>
        <w:t xml:space="preserve"> in Brisbane 2027</w:t>
      </w:r>
    </w:p>
    <w:p w14:paraId="6EF45D80" w14:textId="77777777" w:rsidR="002402E4" w:rsidRPr="00495CCA" w:rsidRDefault="002402E4" w:rsidP="002402E4">
      <w:pPr>
        <w:numPr>
          <w:ilvl w:val="0"/>
          <w:numId w:val="67"/>
        </w:numPr>
        <w:spacing w:line="259" w:lineRule="auto"/>
        <w:contextualSpacing/>
        <w:rPr>
          <w:rFonts w:ascii="Poppins" w:eastAsia="Poppins" w:hAnsi="Poppins" w:cs="Poppins"/>
          <w:lang w:val="en-US"/>
        </w:rPr>
      </w:pPr>
      <w:r w:rsidRPr="00495CCA">
        <w:rPr>
          <w:rFonts w:ascii="Poppins" w:eastAsia="Poppins" w:hAnsi="Poppins" w:cs="Poppins"/>
          <w:lang w:val="en-US"/>
        </w:rPr>
        <w:t>.au Licensing Rules review virtual town hall</w:t>
      </w:r>
    </w:p>
    <w:p w14:paraId="2FB3EC9D" w14:textId="77777777" w:rsidR="002402E4" w:rsidRPr="00495CCA" w:rsidRDefault="002402E4" w:rsidP="002402E4">
      <w:pPr>
        <w:rPr>
          <w:rFonts w:ascii="Poppins" w:eastAsia="SimSun" w:hAnsi="Poppins" w:cs="Poppins"/>
          <w:b/>
          <w:color w:val="C00000"/>
        </w:rPr>
      </w:pPr>
    </w:p>
    <w:p w14:paraId="24891948" w14:textId="77777777" w:rsidR="002402E4" w:rsidRPr="00495CCA" w:rsidRDefault="002402E4" w:rsidP="002402E4">
      <w:pPr>
        <w:rPr>
          <w:rFonts w:ascii="Poppins" w:eastAsia="SimSun" w:hAnsi="Poppins" w:cs="Poppins"/>
          <w:b/>
          <w:szCs w:val="24"/>
        </w:rPr>
      </w:pPr>
      <w:r w:rsidRPr="00495CCA">
        <w:rPr>
          <w:rFonts w:ascii="Poppins" w:eastAsia="SimSun" w:hAnsi="Poppins" w:cs="Poppins"/>
          <w:b/>
          <w:szCs w:val="24"/>
        </w:rPr>
        <w:t>2026</w:t>
      </w:r>
    </w:p>
    <w:p w14:paraId="3A9B9541" w14:textId="77777777" w:rsidR="002402E4" w:rsidRPr="00495CCA" w:rsidRDefault="002402E4" w:rsidP="002402E4">
      <w:pPr>
        <w:spacing w:after="0"/>
        <w:rPr>
          <w:rFonts w:ascii="Poppins" w:eastAsia="Poppins" w:hAnsi="Poppins" w:cs="Poppins"/>
          <w:b/>
          <w:bCs/>
          <w:szCs w:val="24"/>
          <w:lang w:val="en-US"/>
        </w:rPr>
      </w:pPr>
      <w:r w:rsidRPr="00495CCA">
        <w:rPr>
          <w:rFonts w:ascii="Poppins" w:eastAsia="Poppins" w:hAnsi="Poppins" w:cs="Poppins"/>
          <w:b/>
          <w:bCs/>
          <w:szCs w:val="24"/>
          <w:lang w:val="en-US"/>
        </w:rPr>
        <w:t>Q3</w:t>
      </w:r>
    </w:p>
    <w:p w14:paraId="7DB9BDFE" w14:textId="77A9D7E5" w:rsidR="002402E4" w:rsidRPr="00495CCA" w:rsidRDefault="002402E4" w:rsidP="002402E4">
      <w:pPr>
        <w:numPr>
          <w:ilvl w:val="0"/>
          <w:numId w:val="63"/>
        </w:numPr>
        <w:spacing w:after="0"/>
        <w:contextualSpacing/>
        <w:rPr>
          <w:rFonts w:ascii="Poppins" w:eastAsia="Poppins" w:hAnsi="Poppins" w:cs="Poppins"/>
          <w:lang w:val="en-US"/>
        </w:rPr>
      </w:pPr>
      <w:r w:rsidRPr="00495CCA">
        <w:rPr>
          <w:rFonts w:ascii="Poppins" w:eastAsia="Poppins" w:hAnsi="Poppins" w:cs="Poppins"/>
          <w:lang w:val="en-US"/>
        </w:rPr>
        <w:t xml:space="preserve">auDA Chief Operating Officer Sharon Copeland-Smith elected to the </w:t>
      </w:r>
      <w:r w:rsidR="00FE54E3" w:rsidRPr="00FE54E3">
        <w:rPr>
          <w:rFonts w:ascii="Poppins" w:eastAsia="Poppins" w:hAnsi="Poppins" w:cs="Poppins"/>
          <w:lang w:val="en-US"/>
        </w:rPr>
        <w:t xml:space="preserve">Asia Pacific Top Level Domain Association </w:t>
      </w:r>
      <w:r w:rsidRPr="00495CCA">
        <w:rPr>
          <w:rFonts w:ascii="Poppins" w:eastAsia="Poppins" w:hAnsi="Poppins" w:cs="Poppins"/>
          <w:lang w:val="en-US"/>
        </w:rPr>
        <w:t>Board</w:t>
      </w:r>
    </w:p>
    <w:p w14:paraId="59BAC23E" w14:textId="77777777" w:rsidR="002402E4" w:rsidRPr="00495CCA" w:rsidRDefault="002402E4" w:rsidP="002402E4">
      <w:pPr>
        <w:spacing w:after="0"/>
        <w:rPr>
          <w:rFonts w:ascii="Poppins" w:eastAsia="Poppins" w:hAnsi="Poppins" w:cs="Poppins"/>
          <w:lang w:val="en-US"/>
        </w:rPr>
      </w:pPr>
    </w:p>
    <w:p w14:paraId="6CBA9FDC" w14:textId="77777777" w:rsidR="002402E4" w:rsidRPr="00495CCA" w:rsidRDefault="002402E4" w:rsidP="002402E4">
      <w:pPr>
        <w:numPr>
          <w:ilvl w:val="0"/>
          <w:numId w:val="64"/>
        </w:numPr>
        <w:spacing w:after="0"/>
        <w:contextualSpacing/>
        <w:rPr>
          <w:rFonts w:ascii="Poppins" w:eastAsia="Poppins" w:hAnsi="Poppins" w:cs="Poppins"/>
          <w:lang w:val="en-US"/>
        </w:rPr>
      </w:pPr>
      <w:r w:rsidRPr="00495CCA">
        <w:rPr>
          <w:rFonts w:ascii="Poppins" w:eastAsia="Poppins" w:hAnsi="Poppins" w:cs="Poppins"/>
          <w:lang w:val="en-US"/>
        </w:rPr>
        <w:lastRenderedPageBreak/>
        <w:t>Announced 2025 Community Grant projects and hosted celebration event</w:t>
      </w:r>
    </w:p>
    <w:p w14:paraId="4E93A4DF" w14:textId="7DF6634E" w:rsidR="002402E4" w:rsidRPr="00495CCA" w:rsidRDefault="002402E4" w:rsidP="002402E4">
      <w:pPr>
        <w:numPr>
          <w:ilvl w:val="0"/>
          <w:numId w:val="64"/>
        </w:numPr>
        <w:spacing w:after="0"/>
        <w:contextualSpacing/>
        <w:rPr>
          <w:rFonts w:ascii="Poppins" w:eastAsia="Poppins" w:hAnsi="Poppins" w:cs="Poppins"/>
          <w:lang w:val="en-US"/>
        </w:rPr>
      </w:pPr>
      <w:r w:rsidRPr="00495CCA">
        <w:rPr>
          <w:rFonts w:ascii="Poppins" w:eastAsia="Poppins" w:hAnsi="Poppins" w:cs="Poppins"/>
          <w:lang w:val="en-US"/>
        </w:rPr>
        <w:t>Participated and presented at</w:t>
      </w:r>
      <w:r w:rsidR="00FE54E3">
        <w:rPr>
          <w:rFonts w:ascii="Poppins" w:eastAsia="Poppins" w:hAnsi="Poppins" w:cs="Poppins"/>
          <w:lang w:val="en-US"/>
        </w:rPr>
        <w:t xml:space="preserve"> the 89</w:t>
      </w:r>
      <w:r w:rsidR="00FE54E3" w:rsidRPr="00FE54E3">
        <w:rPr>
          <w:rFonts w:ascii="Poppins" w:eastAsia="Poppins" w:hAnsi="Poppins" w:cs="Poppins"/>
          <w:vertAlign w:val="superscript"/>
          <w:lang w:val="en-US"/>
        </w:rPr>
        <w:t>th</w:t>
      </w:r>
      <w:r w:rsidR="00FE54E3">
        <w:rPr>
          <w:rFonts w:ascii="Poppins" w:eastAsia="Poppins" w:hAnsi="Poppins" w:cs="Poppins"/>
          <w:lang w:val="en-US"/>
        </w:rPr>
        <w:t xml:space="preserve"> meeting of the </w:t>
      </w:r>
      <w:r w:rsidR="00FE54E3" w:rsidRPr="00DB18DB">
        <w:rPr>
          <w:rFonts w:asciiTheme="majorHAnsi" w:hAnsiTheme="majorHAnsi" w:cstheme="majorHAnsi"/>
        </w:rPr>
        <w:t>Asia Pacific Top Level Domain Association</w:t>
      </w:r>
    </w:p>
    <w:p w14:paraId="1128D2DC" w14:textId="3CB063AE" w:rsidR="002402E4" w:rsidRPr="00495CCA" w:rsidRDefault="002402E4" w:rsidP="002402E4">
      <w:pPr>
        <w:numPr>
          <w:ilvl w:val="0"/>
          <w:numId w:val="64"/>
        </w:numPr>
        <w:spacing w:after="0"/>
        <w:contextualSpacing/>
        <w:rPr>
          <w:rFonts w:ascii="Poppins" w:eastAsia="Poppins" w:hAnsi="Poppins" w:cs="Poppins"/>
          <w:lang w:val="en-US"/>
        </w:rPr>
      </w:pPr>
      <w:r w:rsidRPr="00495CCA">
        <w:rPr>
          <w:rFonts w:ascii="Poppins" w:eastAsia="Poppins" w:hAnsi="Poppins" w:cs="Poppins"/>
          <w:lang w:val="en-US"/>
        </w:rPr>
        <w:t xml:space="preserve">Hosted </w:t>
      </w:r>
      <w:r w:rsidR="00580A2B" w:rsidRPr="00580A2B">
        <w:rPr>
          <w:rFonts w:ascii="Poppins" w:eastAsia="Poppins" w:hAnsi="Poppins" w:cs="Poppins"/>
          <w:lang w:val="en-US"/>
        </w:rPr>
        <w:t xml:space="preserve">Asia Pacific Internet Governance Academy </w:t>
      </w:r>
      <w:r w:rsidRPr="00495CCA">
        <w:rPr>
          <w:rFonts w:ascii="Poppins" w:eastAsia="Poppins" w:hAnsi="Poppins" w:cs="Poppins"/>
          <w:lang w:val="en-US"/>
        </w:rPr>
        <w:t xml:space="preserve">Australia 2026 </w:t>
      </w:r>
    </w:p>
    <w:p w14:paraId="662DFF36" w14:textId="77777777" w:rsidR="002402E4" w:rsidRDefault="002402E4" w:rsidP="002402E4">
      <w:pPr>
        <w:numPr>
          <w:ilvl w:val="0"/>
          <w:numId w:val="64"/>
        </w:numPr>
        <w:spacing w:after="0"/>
        <w:contextualSpacing/>
        <w:rPr>
          <w:rFonts w:ascii="Poppins" w:eastAsia="Poppins" w:hAnsi="Poppins" w:cs="Poppins"/>
          <w:lang w:val="en-US"/>
        </w:rPr>
      </w:pPr>
      <w:r w:rsidRPr="00495CCA">
        <w:rPr>
          <w:rFonts w:ascii="Poppins" w:eastAsia="Poppins" w:hAnsi="Poppins" w:cs="Poppins"/>
          <w:lang w:val="en-US"/>
        </w:rPr>
        <w:t xml:space="preserve">auDA team planning retreat and </w:t>
      </w:r>
      <w:r>
        <w:rPr>
          <w:rFonts w:ascii="Poppins" w:eastAsia="Poppins" w:hAnsi="Poppins" w:cs="Poppins"/>
          <w:lang w:val="en-US"/>
        </w:rPr>
        <w:t xml:space="preserve">Aboriginal and Torres Strait Islander </w:t>
      </w:r>
      <w:r w:rsidRPr="00495CCA">
        <w:rPr>
          <w:rFonts w:ascii="Poppins" w:eastAsia="Poppins" w:hAnsi="Poppins" w:cs="Poppins"/>
          <w:lang w:val="en-US"/>
        </w:rPr>
        <w:t>Reconciliation activity</w:t>
      </w:r>
    </w:p>
    <w:p w14:paraId="0DA4AACA" w14:textId="7B0419D2" w:rsidR="002402E4" w:rsidRPr="00495CCA" w:rsidRDefault="008D6A33" w:rsidP="008D6A33">
      <w:pPr>
        <w:numPr>
          <w:ilvl w:val="0"/>
          <w:numId w:val="64"/>
        </w:numPr>
        <w:spacing w:after="0"/>
        <w:contextualSpacing/>
        <w:rPr>
          <w:rFonts w:ascii="Poppins" w:eastAsia="Poppins" w:hAnsi="Poppins" w:cs="Poppins"/>
          <w:lang w:val="en-US"/>
        </w:rPr>
      </w:pPr>
      <w:r w:rsidRPr="00495CCA">
        <w:rPr>
          <w:rFonts w:ascii="Poppins" w:eastAsia="Poppins" w:hAnsi="Poppins" w:cs="Poppins"/>
          <w:lang w:val="en-US"/>
        </w:rPr>
        <w:t>Completed ISO 27001 audit for information security</w:t>
      </w:r>
    </w:p>
    <w:p w14:paraId="0138B7A4" w14:textId="77777777"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 xml:space="preserve">.au Licensing Rules Review virtual town halls and workshops in </w:t>
      </w:r>
      <w:r>
        <w:rPr>
          <w:rFonts w:ascii="Poppins" w:eastAsia="Poppins" w:hAnsi="Poppins" w:cs="Poppins"/>
          <w:lang w:val="en-US"/>
        </w:rPr>
        <w:t xml:space="preserve">Canberra, </w:t>
      </w:r>
      <w:r w:rsidRPr="00495CCA">
        <w:rPr>
          <w:rFonts w:ascii="Poppins" w:eastAsia="Poppins" w:hAnsi="Poppins" w:cs="Poppins"/>
          <w:lang w:val="en-US"/>
        </w:rPr>
        <w:t>Sydney, Brisbane and Melbourne</w:t>
      </w:r>
    </w:p>
    <w:p w14:paraId="77E9C127" w14:textId="77777777" w:rsidR="002402E4" w:rsidRPr="00495CCA" w:rsidRDefault="002402E4" w:rsidP="002402E4">
      <w:pPr>
        <w:numPr>
          <w:ilvl w:val="0"/>
          <w:numId w:val="67"/>
        </w:numPr>
        <w:spacing w:after="0"/>
        <w:contextualSpacing/>
        <w:rPr>
          <w:rFonts w:ascii="Poppins" w:eastAsia="Poppins" w:hAnsi="Poppins" w:cs="Poppins"/>
          <w:lang w:val="en-US"/>
        </w:rPr>
      </w:pPr>
      <w:proofErr w:type="gramStart"/>
      <w:r w:rsidRPr="00495CCA">
        <w:rPr>
          <w:rFonts w:ascii="Poppins" w:eastAsia="Poppins" w:hAnsi="Poppins" w:cs="Poppins"/>
          <w:lang w:val="en-US"/>
        </w:rPr>
        <w:t>40 year</w:t>
      </w:r>
      <w:proofErr w:type="gramEnd"/>
      <w:r w:rsidRPr="00495CCA">
        <w:rPr>
          <w:rFonts w:ascii="Poppins" w:eastAsia="Poppins" w:hAnsi="Poppins" w:cs="Poppins"/>
          <w:lang w:val="en-US"/>
        </w:rPr>
        <w:t xml:space="preserve"> anniversary of .au on 5 March 2026</w:t>
      </w:r>
    </w:p>
    <w:p w14:paraId="5DA3E64F" w14:textId="7C832619" w:rsidR="002402E4" w:rsidRPr="00495CCA" w:rsidRDefault="002402E4" w:rsidP="002402E4">
      <w:pPr>
        <w:numPr>
          <w:ilvl w:val="0"/>
          <w:numId w:val="67"/>
        </w:numPr>
        <w:spacing w:after="0"/>
        <w:contextualSpacing/>
        <w:rPr>
          <w:rFonts w:ascii="Poppins" w:eastAsia="Poppins" w:hAnsi="Poppins" w:cs="Poppins"/>
          <w:lang w:val="en-US"/>
        </w:rPr>
      </w:pPr>
      <w:r w:rsidRPr="00495CCA">
        <w:rPr>
          <w:rFonts w:ascii="Poppins" w:eastAsia="Poppins" w:hAnsi="Poppins" w:cs="Poppins"/>
          <w:lang w:val="en-US"/>
        </w:rPr>
        <w:t xml:space="preserve">Participated at </w:t>
      </w:r>
      <w:r w:rsidR="00CF22CA">
        <w:rPr>
          <w:rFonts w:ascii="Poppins" w:eastAsia="Poppins" w:hAnsi="Poppins" w:cs="Poppins"/>
          <w:lang w:val="en-US"/>
        </w:rPr>
        <w:t>the 85</w:t>
      </w:r>
      <w:r w:rsidR="00CF22CA" w:rsidRPr="00CF22CA">
        <w:rPr>
          <w:rFonts w:ascii="Poppins" w:eastAsia="Poppins" w:hAnsi="Poppins" w:cs="Poppins"/>
          <w:vertAlign w:val="superscript"/>
          <w:lang w:val="en-US"/>
        </w:rPr>
        <w:t>th</w:t>
      </w:r>
      <w:r w:rsidR="00CF22CA">
        <w:rPr>
          <w:rFonts w:ascii="Poppins" w:eastAsia="Poppins" w:hAnsi="Poppins" w:cs="Poppins"/>
          <w:lang w:val="en-US"/>
        </w:rPr>
        <w:t xml:space="preserve"> meeting of </w:t>
      </w:r>
      <w:r w:rsidR="00CF22CA" w:rsidRPr="00BE3831">
        <w:rPr>
          <w:rFonts w:ascii="Poppins" w:eastAsia="SimSun" w:hAnsi="Poppins" w:cs="Poppins"/>
          <w:szCs w:val="24"/>
        </w:rPr>
        <w:t>the Internet Corporation for Assigned Names and Numbers</w:t>
      </w:r>
    </w:p>
    <w:p w14:paraId="73C754B7" w14:textId="77777777" w:rsidR="002402E4" w:rsidRPr="00495CCA" w:rsidRDefault="002402E4" w:rsidP="002402E4">
      <w:pPr>
        <w:spacing w:after="0"/>
        <w:contextualSpacing/>
        <w:rPr>
          <w:rFonts w:ascii="Poppins" w:eastAsia="Poppins" w:hAnsi="Poppins" w:cs="Poppins"/>
          <w:lang w:val="en-US"/>
        </w:rPr>
      </w:pPr>
    </w:p>
    <w:p w14:paraId="4109DF86" w14:textId="77777777" w:rsidR="002402E4" w:rsidRPr="00495CCA" w:rsidRDefault="002402E4" w:rsidP="002402E4">
      <w:pPr>
        <w:spacing w:after="80"/>
        <w:contextualSpacing/>
        <w:rPr>
          <w:rFonts w:ascii="Poppins" w:eastAsia="Poppins" w:hAnsi="Poppins" w:cs="Poppins"/>
          <w:b/>
          <w:bCs/>
          <w:szCs w:val="24"/>
          <w:lang w:val="en-US"/>
        </w:rPr>
      </w:pPr>
      <w:r w:rsidRPr="00495CCA">
        <w:rPr>
          <w:rFonts w:ascii="Poppins" w:eastAsia="Poppins" w:hAnsi="Poppins" w:cs="Poppins"/>
          <w:b/>
          <w:bCs/>
          <w:szCs w:val="24"/>
          <w:lang w:val="en-US"/>
        </w:rPr>
        <w:t>Q4</w:t>
      </w:r>
    </w:p>
    <w:p w14:paraId="32D0F903" w14:textId="77777777" w:rsidR="002402E4" w:rsidRPr="00495CCA" w:rsidRDefault="002402E4" w:rsidP="002402E4">
      <w:pPr>
        <w:numPr>
          <w:ilvl w:val="0"/>
          <w:numId w:val="65"/>
        </w:numPr>
        <w:spacing w:after="80"/>
        <w:contextualSpacing/>
        <w:rPr>
          <w:rFonts w:ascii="Poppins" w:eastAsia="Poppins" w:hAnsi="Poppins" w:cs="Poppins"/>
          <w:lang w:val="en-US"/>
        </w:rPr>
      </w:pPr>
      <w:r w:rsidRPr="00495CCA">
        <w:rPr>
          <w:rFonts w:ascii="Poppins" w:eastAsia="Poppins" w:hAnsi="Poppins" w:cs="Poppins"/>
          <w:lang w:val="en-US"/>
        </w:rPr>
        <w:t>Participated at the Young Australians in International Affairs National Conference</w:t>
      </w:r>
    </w:p>
    <w:p w14:paraId="15EDC00F" w14:textId="77777777" w:rsidR="002402E4" w:rsidRPr="00495CCA" w:rsidRDefault="002402E4" w:rsidP="002402E4">
      <w:pPr>
        <w:numPr>
          <w:ilvl w:val="0"/>
          <w:numId w:val="65"/>
        </w:numPr>
        <w:spacing w:after="80"/>
        <w:contextualSpacing/>
        <w:rPr>
          <w:rFonts w:ascii="Poppins" w:eastAsia="Poppins" w:hAnsi="Poppins" w:cs="Poppins"/>
          <w:lang w:val="en-US"/>
        </w:rPr>
      </w:pPr>
      <w:r w:rsidRPr="00495CCA">
        <w:rPr>
          <w:rFonts w:ascii="Poppins" w:eastAsia="Poppins" w:hAnsi="Poppins" w:cs="Poppins"/>
          <w:lang w:val="en-US"/>
        </w:rPr>
        <w:t>Consulted on changes to edu.au rules and auDA’s purpose statement</w:t>
      </w:r>
    </w:p>
    <w:p w14:paraId="27602F7A" w14:textId="7F804B55" w:rsidR="002402E4" w:rsidRPr="008D6A33" w:rsidRDefault="002402E4" w:rsidP="008D6A33">
      <w:pPr>
        <w:numPr>
          <w:ilvl w:val="0"/>
          <w:numId w:val="65"/>
        </w:numPr>
        <w:spacing w:after="80"/>
        <w:contextualSpacing/>
        <w:rPr>
          <w:rFonts w:ascii="Poppins" w:eastAsia="Poppins" w:hAnsi="Poppins" w:cs="Poppins"/>
          <w:b/>
          <w:bCs/>
          <w:lang w:val="en-US"/>
        </w:rPr>
      </w:pPr>
      <w:r w:rsidRPr="00495CCA">
        <w:rPr>
          <w:rFonts w:ascii="Poppins" w:eastAsia="Poppins" w:hAnsi="Poppins" w:cs="Poppins"/>
          <w:lang w:val="en-US"/>
        </w:rPr>
        <w:t>Announced the inaugural auDA Internet Governance Fellows</w:t>
      </w:r>
    </w:p>
    <w:p w14:paraId="300A202E" w14:textId="77777777" w:rsidR="002402E4" w:rsidRPr="00495CCA" w:rsidRDefault="002402E4" w:rsidP="002402E4">
      <w:pPr>
        <w:numPr>
          <w:ilvl w:val="0"/>
          <w:numId w:val="66"/>
        </w:numPr>
        <w:spacing w:after="80"/>
        <w:contextualSpacing/>
        <w:rPr>
          <w:rFonts w:ascii="Poppins" w:eastAsia="Poppins" w:hAnsi="Poppins" w:cs="Poppins"/>
          <w:lang w:val="en-US"/>
        </w:rPr>
      </w:pPr>
      <w:r w:rsidRPr="00495CCA">
        <w:rPr>
          <w:rFonts w:ascii="Poppins" w:eastAsia="Poppins" w:hAnsi="Poppins" w:cs="Poppins"/>
          <w:lang w:val="en-US"/>
        </w:rPr>
        <w:t>Published 2026 Why .au? report</w:t>
      </w:r>
    </w:p>
    <w:p w14:paraId="0F815BC8" w14:textId="77777777" w:rsidR="002402E4" w:rsidRPr="00495CCA" w:rsidRDefault="002402E4" w:rsidP="002402E4">
      <w:pPr>
        <w:numPr>
          <w:ilvl w:val="0"/>
          <w:numId w:val="66"/>
        </w:numPr>
        <w:spacing w:after="80"/>
        <w:contextualSpacing/>
        <w:rPr>
          <w:rFonts w:ascii="Poppins" w:eastAsia="Poppins" w:hAnsi="Poppins" w:cs="Poppins"/>
          <w:lang w:val="en-US"/>
        </w:rPr>
      </w:pPr>
      <w:r w:rsidRPr="00495CCA">
        <w:rPr>
          <w:rFonts w:ascii="Poppins" w:eastAsia="Poppins" w:hAnsi="Poppins" w:cs="Poppins"/>
          <w:lang w:val="en-US"/>
        </w:rPr>
        <w:t>Sponsored Tech for Social Justice conference</w:t>
      </w:r>
    </w:p>
    <w:p w14:paraId="613B94A0" w14:textId="0392640C" w:rsidR="002402E4" w:rsidRPr="008D6A33" w:rsidRDefault="002402E4" w:rsidP="008D6A33">
      <w:pPr>
        <w:numPr>
          <w:ilvl w:val="0"/>
          <w:numId w:val="66"/>
        </w:numPr>
        <w:spacing w:after="80"/>
        <w:contextualSpacing/>
        <w:rPr>
          <w:rFonts w:ascii="Poppins" w:eastAsia="Poppins" w:hAnsi="Poppins" w:cs="Poppins"/>
          <w:b/>
          <w:bCs/>
          <w:lang w:val="en-US"/>
        </w:rPr>
      </w:pPr>
      <w:r w:rsidRPr="00495CCA">
        <w:rPr>
          <w:rFonts w:ascii="Poppins" w:eastAsia="Poppins" w:hAnsi="Poppins" w:cs="Poppins"/>
          <w:lang w:val="en-US"/>
        </w:rPr>
        <w:t>Launched the Build your own website guide</w:t>
      </w:r>
    </w:p>
    <w:p w14:paraId="45C1A4DA" w14:textId="77777777" w:rsidR="002402E4" w:rsidRPr="00495CCA" w:rsidRDefault="002402E4" w:rsidP="002402E4">
      <w:pPr>
        <w:numPr>
          <w:ilvl w:val="0"/>
          <w:numId w:val="62"/>
        </w:numPr>
        <w:spacing w:after="80"/>
        <w:contextualSpacing/>
        <w:rPr>
          <w:rFonts w:ascii="Poppins" w:eastAsia="Poppins" w:hAnsi="Poppins" w:cs="Poppins"/>
          <w:lang w:val="en-US"/>
        </w:rPr>
      </w:pPr>
      <w:r w:rsidRPr="00495CCA">
        <w:rPr>
          <w:rFonts w:ascii="Poppins" w:eastAsia="Poppins" w:hAnsi="Poppins" w:cs="Poppins"/>
          <w:lang w:val="en-US"/>
        </w:rPr>
        <w:t>Glenn Wightwick commenced as auDA Chief Innovation Officer</w:t>
      </w:r>
    </w:p>
    <w:p w14:paraId="30DE1A29" w14:textId="77777777" w:rsidR="002402E4" w:rsidRPr="00495CCA" w:rsidRDefault="002402E4" w:rsidP="002402E4">
      <w:pPr>
        <w:numPr>
          <w:ilvl w:val="0"/>
          <w:numId w:val="62"/>
        </w:numPr>
        <w:spacing w:after="80"/>
        <w:contextualSpacing/>
        <w:rPr>
          <w:rFonts w:ascii="Poppins" w:eastAsia="Poppins" w:hAnsi="Poppins" w:cs="Poppins"/>
          <w:lang w:val="en-US"/>
        </w:rPr>
      </w:pPr>
      <w:r w:rsidRPr="00495CCA">
        <w:rPr>
          <w:rFonts w:ascii="Poppins" w:eastAsia="Poppins" w:hAnsi="Poppins" w:cs="Poppins"/>
          <w:lang w:val="en-US"/>
        </w:rPr>
        <w:t>Published the Policy Advisory Panel’s Draft Report on the .au Licensing Rules Review and phase two consultation commenced</w:t>
      </w:r>
    </w:p>
    <w:p w14:paraId="539E5E00" w14:textId="620D9E5C" w:rsidR="002402E4" w:rsidRPr="00495CCA" w:rsidRDefault="002402E4" w:rsidP="002402E4">
      <w:pPr>
        <w:numPr>
          <w:ilvl w:val="0"/>
          <w:numId w:val="62"/>
        </w:numPr>
        <w:spacing w:after="80"/>
        <w:contextualSpacing/>
        <w:rPr>
          <w:rFonts w:ascii="Poppins" w:eastAsia="Poppins" w:hAnsi="Poppins" w:cs="Poppins"/>
          <w:lang w:val="en-US"/>
        </w:rPr>
      </w:pPr>
      <w:r w:rsidRPr="00495CCA">
        <w:rPr>
          <w:rFonts w:ascii="Poppins" w:eastAsia="Poppins" w:hAnsi="Poppins" w:cs="Poppins"/>
          <w:lang w:val="en-US"/>
        </w:rPr>
        <w:t xml:space="preserve">Participated at </w:t>
      </w:r>
      <w:r w:rsidR="00BF2707">
        <w:rPr>
          <w:rFonts w:ascii="Poppins" w:eastAsia="Poppins" w:hAnsi="Poppins" w:cs="Poppins"/>
          <w:lang w:val="en-US"/>
        </w:rPr>
        <w:t>86</w:t>
      </w:r>
      <w:r w:rsidR="00BF2707" w:rsidRPr="00BF2707">
        <w:rPr>
          <w:rFonts w:ascii="Poppins" w:eastAsia="Poppins" w:hAnsi="Poppins" w:cs="Poppins"/>
          <w:vertAlign w:val="superscript"/>
          <w:lang w:val="en-US"/>
        </w:rPr>
        <w:t>th</w:t>
      </w:r>
      <w:r w:rsidR="00BF2707">
        <w:rPr>
          <w:rFonts w:ascii="Poppins" w:eastAsia="Poppins" w:hAnsi="Poppins" w:cs="Poppins"/>
          <w:lang w:val="en-US"/>
        </w:rPr>
        <w:t xml:space="preserve"> meeting of the </w:t>
      </w:r>
      <w:r w:rsidR="00BF2707" w:rsidRPr="00DB18DB">
        <w:rPr>
          <w:rFonts w:asciiTheme="majorHAnsi" w:hAnsiTheme="majorHAnsi" w:cstheme="majorHAnsi"/>
        </w:rPr>
        <w:t>Internet Corporation for Assigned Names and Numbers</w:t>
      </w:r>
      <w:r w:rsidR="00A01546">
        <w:rPr>
          <w:rFonts w:asciiTheme="majorHAnsi" w:hAnsiTheme="majorHAnsi" w:cstheme="majorHAnsi"/>
        </w:rPr>
        <w:t>.</w:t>
      </w:r>
      <w:r w:rsidRPr="00495CCA">
        <w:rPr>
          <w:rFonts w:ascii="Poppins" w:eastAsia="DengXian Light" w:hAnsi="Poppins" w:cs="Poppins"/>
          <w:spacing w:val="-10"/>
          <w:kern w:val="28"/>
          <w:lang w:val="en-US"/>
        </w:rPr>
        <w:br w:type="page"/>
      </w:r>
    </w:p>
    <w:p w14:paraId="61391997" w14:textId="77777777" w:rsidR="002402E4" w:rsidRPr="00495CCA" w:rsidRDefault="002402E4" w:rsidP="003A377B">
      <w:pPr>
        <w:pStyle w:val="Heading1"/>
      </w:pPr>
      <w:bookmarkStart w:id="16" w:name="_Toc211966922"/>
      <w:bookmarkStart w:id="17" w:name="_Toc243397688"/>
      <w:bookmarkStart w:id="18" w:name="_Toc243496904"/>
      <w:r w:rsidRPr="00495CCA">
        <w:lastRenderedPageBreak/>
        <w:t>Year at-a-glance</w:t>
      </w:r>
      <w:bookmarkEnd w:id="16"/>
      <w:bookmarkEnd w:id="17"/>
      <w:bookmarkEnd w:id="18"/>
    </w:p>
    <w:p w14:paraId="669796D0" w14:textId="77777777" w:rsidR="002402E4" w:rsidRPr="00495CCA" w:rsidRDefault="002402E4" w:rsidP="002402E4">
      <w:pPr>
        <w:rPr>
          <w:rFonts w:ascii="Poppins" w:eastAsia="SimSun" w:hAnsi="Poppins" w:cs="Poppins"/>
        </w:rPr>
      </w:pPr>
      <w:r w:rsidRPr="00495CCA">
        <w:rPr>
          <w:rFonts w:ascii="Poppins" w:eastAsia="SimSun" w:hAnsi="Poppins" w:cs="Poppins"/>
        </w:rPr>
        <w:t>Variations are year-on-year</w:t>
      </w:r>
    </w:p>
    <w:p w14:paraId="42C5FCA8" w14:textId="77777777" w:rsidR="002402E4" w:rsidRPr="00495CCA" w:rsidRDefault="002402E4" w:rsidP="002402E4">
      <w:pPr>
        <w:spacing w:after="0"/>
        <w:rPr>
          <w:rFonts w:ascii="Poppins" w:eastAsia="SimSun" w:hAnsi="Poppins" w:cs="Poppins"/>
          <w:b/>
          <w:bCs/>
          <w:szCs w:val="24"/>
        </w:rPr>
      </w:pPr>
      <w:r w:rsidRPr="00495CCA">
        <w:rPr>
          <w:rFonts w:ascii="Poppins" w:eastAsia="SimSun" w:hAnsi="Poppins" w:cs="Poppins"/>
          <w:b/>
          <w:bCs/>
          <w:szCs w:val="24"/>
        </w:rPr>
        <w:t>Operations</w:t>
      </w:r>
    </w:p>
    <w:p w14:paraId="407A89CE" w14:textId="77777777" w:rsidR="002402E4" w:rsidRPr="00495CCA" w:rsidRDefault="002402E4" w:rsidP="002402E4">
      <w:pPr>
        <w:spacing w:after="0"/>
        <w:rPr>
          <w:rFonts w:ascii="Poppins" w:eastAsia="SimSun" w:hAnsi="Poppins" w:cs="Poppins"/>
        </w:rPr>
      </w:pPr>
      <w:r w:rsidRPr="00495CCA">
        <w:rPr>
          <w:rFonts w:ascii="Poppins" w:eastAsia="SimSun" w:hAnsi="Poppins" w:cs="Poppins"/>
          <w:b/>
          <w:bCs/>
        </w:rPr>
        <w:t>4,387,430</w:t>
      </w:r>
      <w:r w:rsidRPr="00495CCA">
        <w:rPr>
          <w:rFonts w:ascii="Poppins" w:eastAsia="SimSun" w:hAnsi="Poppins" w:cs="Poppins"/>
        </w:rPr>
        <w:t xml:space="preserve"> .au domain names, up 2.6%</w:t>
      </w:r>
    </w:p>
    <w:p w14:paraId="38057655" w14:textId="77777777" w:rsidR="002402E4" w:rsidRPr="00495CCA" w:rsidRDefault="002402E4" w:rsidP="002402E4">
      <w:pPr>
        <w:spacing w:after="0"/>
        <w:rPr>
          <w:rFonts w:ascii="Poppins" w:eastAsia="SimSun" w:hAnsi="Poppins" w:cs="Poppins"/>
          <w:color w:val="C00000"/>
        </w:rPr>
      </w:pPr>
    </w:p>
    <w:p w14:paraId="44997432" w14:textId="2D8FD428" w:rsidR="002402E4" w:rsidRPr="00495CCA" w:rsidRDefault="002402E4" w:rsidP="002402E4">
      <w:pPr>
        <w:spacing w:after="0"/>
        <w:rPr>
          <w:rFonts w:ascii="Poppins" w:eastAsia="SimSun" w:hAnsi="Poppins" w:cs="Poppins"/>
        </w:rPr>
      </w:pPr>
      <w:r w:rsidRPr="00495CCA">
        <w:rPr>
          <w:rFonts w:ascii="Poppins" w:eastAsia="SimSun" w:hAnsi="Poppins" w:cs="Poppins"/>
          <w:b/>
          <w:bCs/>
        </w:rPr>
        <w:t>100%</w:t>
      </w:r>
      <w:r w:rsidRPr="00495CCA">
        <w:rPr>
          <w:rFonts w:ascii="Poppins" w:eastAsia="SimSun" w:hAnsi="Poppins" w:cs="Poppins"/>
        </w:rPr>
        <w:t xml:space="preserve"> </w:t>
      </w:r>
      <w:r w:rsidR="00610525">
        <w:rPr>
          <w:rFonts w:ascii="Poppins" w:eastAsia="SimSun" w:hAnsi="Poppins" w:cs="Poppins"/>
        </w:rPr>
        <w:t>A</w:t>
      </w:r>
      <w:r w:rsidRPr="00495CCA">
        <w:rPr>
          <w:rFonts w:ascii="Poppins" w:eastAsia="SimSun" w:hAnsi="Poppins" w:cs="Poppins"/>
        </w:rPr>
        <w:t xml:space="preserve">vailability for </w:t>
      </w:r>
      <w:r w:rsidR="005F1CA2">
        <w:rPr>
          <w:rFonts w:ascii="Poppins" w:eastAsia="SimSun" w:hAnsi="Poppins" w:cs="Poppins"/>
        </w:rPr>
        <w:t xml:space="preserve">.au </w:t>
      </w:r>
      <w:r w:rsidR="0010796E" w:rsidRPr="0010796E">
        <w:rPr>
          <w:rFonts w:ascii="Poppins" w:eastAsia="SimSun" w:hAnsi="Poppins" w:cs="Poppins"/>
        </w:rPr>
        <w:t xml:space="preserve">domain name system </w:t>
      </w:r>
      <w:r w:rsidRPr="00495CCA">
        <w:rPr>
          <w:rFonts w:ascii="Poppins" w:eastAsia="SimSun" w:hAnsi="Poppins" w:cs="Poppins"/>
        </w:rPr>
        <w:t>service</w:t>
      </w:r>
    </w:p>
    <w:p w14:paraId="4E0B696C" w14:textId="77777777" w:rsidR="002402E4" w:rsidRPr="00495CCA" w:rsidRDefault="002402E4" w:rsidP="002402E4">
      <w:pPr>
        <w:spacing w:after="0"/>
        <w:rPr>
          <w:rFonts w:ascii="Poppins" w:eastAsia="SimSun" w:hAnsi="Poppins" w:cs="Poppins"/>
          <w:color w:val="C00000"/>
        </w:rPr>
      </w:pPr>
    </w:p>
    <w:p w14:paraId="26D8241C" w14:textId="20CA7B05" w:rsidR="002402E4" w:rsidRPr="00495CCA" w:rsidRDefault="002402E4" w:rsidP="002402E4">
      <w:pPr>
        <w:spacing w:after="0"/>
        <w:rPr>
          <w:rFonts w:ascii="Poppins" w:eastAsia="SimSun" w:hAnsi="Poppins" w:cs="Poppins"/>
          <w:color w:val="C00000"/>
        </w:rPr>
      </w:pPr>
      <w:r w:rsidRPr="00495CCA">
        <w:rPr>
          <w:rFonts w:ascii="Poppins" w:eastAsia="SimSun" w:hAnsi="Poppins" w:cs="Poppins"/>
          <w:b/>
          <w:bCs/>
        </w:rPr>
        <w:t>30,842</w:t>
      </w:r>
      <w:r w:rsidRPr="00495CCA">
        <w:rPr>
          <w:rFonts w:ascii="Poppins" w:eastAsia="SimSun" w:hAnsi="Poppins" w:cs="Poppins"/>
          <w:sz w:val="16"/>
          <w:szCs w:val="16"/>
        </w:rPr>
        <w:t xml:space="preserve"> </w:t>
      </w:r>
      <w:r w:rsidR="00610525">
        <w:rPr>
          <w:rFonts w:ascii="Poppins" w:eastAsia="SimSun" w:hAnsi="Poppins" w:cs="Poppins"/>
        </w:rPr>
        <w:t>C</w:t>
      </w:r>
      <w:r w:rsidRPr="00495CCA">
        <w:rPr>
          <w:rFonts w:ascii="Poppins" w:eastAsia="SimSun" w:hAnsi="Poppins" w:cs="Poppins"/>
        </w:rPr>
        <w:t>ompliance audits, up 37%</w:t>
      </w:r>
    </w:p>
    <w:p w14:paraId="4CEE11C6" w14:textId="77777777" w:rsidR="002402E4" w:rsidRPr="00495CCA" w:rsidRDefault="002402E4" w:rsidP="002402E4">
      <w:pPr>
        <w:spacing w:after="0"/>
        <w:rPr>
          <w:rFonts w:ascii="Poppins" w:eastAsia="SimSun" w:hAnsi="Poppins" w:cs="Poppins"/>
          <w:color w:val="C00000"/>
        </w:rPr>
      </w:pPr>
    </w:p>
    <w:p w14:paraId="642CBD55" w14:textId="77777777" w:rsidR="002402E4" w:rsidRPr="00495CCA" w:rsidRDefault="002402E4" w:rsidP="002402E4">
      <w:pPr>
        <w:spacing w:after="0"/>
        <w:contextualSpacing/>
        <w:rPr>
          <w:rFonts w:ascii="Poppins" w:eastAsia="SimSun" w:hAnsi="Poppins" w:cs="Poppins"/>
          <w:lang w:val="en-US"/>
        </w:rPr>
      </w:pPr>
      <w:r w:rsidRPr="00495CCA">
        <w:rPr>
          <w:rFonts w:ascii="Poppins" w:eastAsia="SimSun" w:hAnsi="Poppins" w:cs="Poppins"/>
          <w:b/>
          <w:bCs/>
          <w:lang w:val="en-US"/>
        </w:rPr>
        <w:t xml:space="preserve">.au Licensing Rules Review </w:t>
      </w:r>
      <w:r w:rsidRPr="00495CCA">
        <w:rPr>
          <w:rFonts w:ascii="Poppins" w:eastAsia="SimSun" w:hAnsi="Poppins" w:cs="Poppins"/>
          <w:lang w:val="en-US"/>
        </w:rPr>
        <w:t>Draft Report published</w:t>
      </w:r>
    </w:p>
    <w:p w14:paraId="23684F01" w14:textId="77777777" w:rsidR="002402E4" w:rsidRPr="00495CCA" w:rsidRDefault="002402E4" w:rsidP="002402E4">
      <w:pPr>
        <w:spacing w:after="0"/>
        <w:contextualSpacing/>
        <w:rPr>
          <w:rFonts w:ascii="Poppins" w:eastAsia="SimSun" w:hAnsi="Poppins" w:cs="Poppins"/>
          <w:lang w:val="en-US"/>
        </w:rPr>
      </w:pPr>
    </w:p>
    <w:p w14:paraId="73ABAD21" w14:textId="03B1B19E" w:rsidR="002402E4" w:rsidRPr="00495CCA" w:rsidRDefault="002402E4" w:rsidP="002402E4">
      <w:pPr>
        <w:spacing w:after="0"/>
        <w:contextualSpacing/>
        <w:rPr>
          <w:rFonts w:ascii="Poppins" w:eastAsia="SimSun" w:hAnsi="Poppins" w:cs="Poppins"/>
          <w:b/>
          <w:bCs/>
          <w:lang w:val="en-US"/>
        </w:rPr>
      </w:pPr>
      <w:r w:rsidRPr="00281149">
        <w:rPr>
          <w:rFonts w:ascii="Poppins" w:eastAsia="SimSun" w:hAnsi="Poppins" w:cs="Poppins"/>
          <w:b/>
          <w:bCs/>
          <w:lang w:val="en-US"/>
        </w:rPr>
        <w:t>Critical Infrastructure Risk Management Plan</w:t>
      </w:r>
      <w:r>
        <w:rPr>
          <w:rFonts w:ascii="Poppins" w:eastAsia="SimSun" w:hAnsi="Poppins" w:cs="Poppins"/>
          <w:lang w:val="en-US"/>
        </w:rPr>
        <w:t xml:space="preserve"> </w:t>
      </w:r>
      <w:r w:rsidR="006D78D8">
        <w:rPr>
          <w:rFonts w:ascii="Poppins" w:eastAsia="SimSun" w:hAnsi="Poppins" w:cs="Poppins"/>
          <w:lang w:val="en-US"/>
        </w:rPr>
        <w:t>a</w:t>
      </w:r>
      <w:r>
        <w:rPr>
          <w:rFonts w:ascii="Poppins" w:eastAsia="SimSun" w:hAnsi="Poppins" w:cs="Poppins"/>
          <w:lang w:val="en-US"/>
        </w:rPr>
        <w:t xml:space="preserve">nnual </w:t>
      </w:r>
      <w:r w:rsidRPr="00495CCA">
        <w:rPr>
          <w:rFonts w:ascii="Poppins" w:eastAsia="SimSun" w:hAnsi="Poppins" w:cs="Poppins"/>
          <w:lang w:val="en-US"/>
        </w:rPr>
        <w:t xml:space="preserve">report submitted to the </w:t>
      </w:r>
      <w:r>
        <w:rPr>
          <w:rFonts w:ascii="Poppins" w:eastAsia="SimSun" w:hAnsi="Poppins" w:cs="Poppins"/>
          <w:lang w:val="en-US"/>
        </w:rPr>
        <w:t>Department of Home Affairs</w:t>
      </w:r>
      <w:r w:rsidR="006D78D8">
        <w:rPr>
          <w:rFonts w:ascii="Poppins" w:eastAsia="SimSun" w:hAnsi="Poppins" w:cs="Poppins"/>
          <w:lang w:val="en-US"/>
        </w:rPr>
        <w:t xml:space="preserve"> </w:t>
      </w:r>
    </w:p>
    <w:p w14:paraId="1C1DCE0A" w14:textId="77777777" w:rsidR="002402E4" w:rsidRPr="00495CCA" w:rsidRDefault="002402E4" w:rsidP="002402E4">
      <w:pPr>
        <w:spacing w:after="0"/>
        <w:rPr>
          <w:rFonts w:ascii="Poppins" w:eastAsia="SimSun" w:hAnsi="Poppins" w:cs="Poppins"/>
          <w:b/>
          <w:bCs/>
          <w:color w:val="C00000"/>
          <w:szCs w:val="24"/>
          <w:lang w:val="en-US"/>
        </w:rPr>
      </w:pPr>
    </w:p>
    <w:p w14:paraId="3E7623A2" w14:textId="77777777" w:rsidR="002402E4" w:rsidRPr="00495CCA" w:rsidRDefault="002402E4" w:rsidP="002402E4">
      <w:pPr>
        <w:spacing w:after="0"/>
        <w:rPr>
          <w:rFonts w:ascii="Poppins" w:eastAsia="SimSun" w:hAnsi="Poppins" w:cs="Poppins"/>
          <w:b/>
          <w:bCs/>
        </w:rPr>
      </w:pPr>
    </w:p>
    <w:p w14:paraId="5541DB10" w14:textId="77777777" w:rsidR="002402E4" w:rsidRPr="00495CCA" w:rsidRDefault="002402E4" w:rsidP="002402E4">
      <w:pPr>
        <w:spacing w:after="0"/>
        <w:rPr>
          <w:rFonts w:ascii="Poppins" w:eastAsia="SimSun" w:hAnsi="Poppins" w:cs="Poppins"/>
          <w:b/>
          <w:bCs/>
          <w:szCs w:val="24"/>
        </w:rPr>
      </w:pPr>
      <w:r w:rsidRPr="00495CCA">
        <w:rPr>
          <w:rFonts w:ascii="Poppins" w:eastAsia="SimSun" w:hAnsi="Poppins" w:cs="Poppins"/>
          <w:b/>
          <w:bCs/>
          <w:szCs w:val="24"/>
        </w:rPr>
        <w:t>Engagement</w:t>
      </w:r>
    </w:p>
    <w:p w14:paraId="5A7DCD27" w14:textId="77777777" w:rsidR="002402E4" w:rsidRPr="00495CCA" w:rsidRDefault="002402E4" w:rsidP="002402E4">
      <w:pPr>
        <w:spacing w:after="0"/>
        <w:contextualSpacing/>
        <w:rPr>
          <w:rFonts w:ascii="Poppins" w:eastAsia="SimSun" w:hAnsi="Poppins" w:cs="Poppins"/>
          <w:b/>
          <w:bCs/>
        </w:rPr>
      </w:pPr>
    </w:p>
    <w:p w14:paraId="273430EE" w14:textId="77777777" w:rsidR="002402E4" w:rsidRPr="00495CCA" w:rsidRDefault="002402E4" w:rsidP="002402E4">
      <w:pPr>
        <w:spacing w:after="0"/>
        <w:rPr>
          <w:rFonts w:ascii="Poppins" w:eastAsia="SimSun" w:hAnsi="Poppins" w:cs="Poppins"/>
        </w:rPr>
      </w:pPr>
      <w:r w:rsidRPr="00495CCA">
        <w:rPr>
          <w:rFonts w:ascii="Poppins" w:eastAsia="SimSun" w:hAnsi="Poppins" w:cs="Poppins"/>
          <w:b/>
          <w:bCs/>
        </w:rPr>
        <w:t>6,587</w:t>
      </w:r>
      <w:r w:rsidRPr="00495CCA">
        <w:rPr>
          <w:rFonts w:ascii="Poppins" w:eastAsia="SimSun" w:hAnsi="Poppins" w:cs="Poppins"/>
        </w:rPr>
        <w:t xml:space="preserve"> .au members, up 13%</w:t>
      </w:r>
    </w:p>
    <w:p w14:paraId="1845D32F" w14:textId="77777777" w:rsidR="002402E4" w:rsidRPr="00495CCA" w:rsidRDefault="002402E4" w:rsidP="002402E4">
      <w:pPr>
        <w:spacing w:after="0"/>
        <w:rPr>
          <w:rFonts w:ascii="Poppins" w:eastAsia="SimSun" w:hAnsi="Poppins" w:cs="Poppins"/>
          <w:b/>
          <w:bCs/>
        </w:rPr>
      </w:pPr>
    </w:p>
    <w:p w14:paraId="49C378CE" w14:textId="701E1A2C" w:rsidR="002402E4" w:rsidRPr="00495CCA" w:rsidRDefault="002402E4" w:rsidP="002402E4">
      <w:pPr>
        <w:spacing w:after="0"/>
        <w:rPr>
          <w:rFonts w:ascii="Poppins" w:eastAsia="SimSun" w:hAnsi="Poppins" w:cs="Poppins"/>
        </w:rPr>
      </w:pPr>
      <w:r w:rsidRPr="00495CCA">
        <w:rPr>
          <w:rFonts w:ascii="Poppins" w:eastAsia="SimSun" w:hAnsi="Poppins" w:cs="Poppins"/>
          <w:b/>
          <w:bCs/>
        </w:rPr>
        <w:t>$750,000</w:t>
      </w:r>
      <w:r w:rsidRPr="00495CCA">
        <w:rPr>
          <w:rFonts w:ascii="Poppins" w:eastAsia="SimSun" w:hAnsi="Poppins" w:cs="Poppins"/>
        </w:rPr>
        <w:t xml:space="preserve"> </w:t>
      </w:r>
      <w:r w:rsidR="00610525">
        <w:rPr>
          <w:rFonts w:ascii="Poppins" w:eastAsia="SimSun" w:hAnsi="Poppins" w:cs="Poppins"/>
        </w:rPr>
        <w:t>A</w:t>
      </w:r>
      <w:r w:rsidRPr="00495CCA">
        <w:rPr>
          <w:rFonts w:ascii="Poppins" w:eastAsia="SimSun" w:hAnsi="Poppins" w:cs="Poppins"/>
        </w:rPr>
        <w:t>warded to 15 Community Grant Program projects</w:t>
      </w:r>
    </w:p>
    <w:p w14:paraId="6AFE62A8" w14:textId="77777777" w:rsidR="002402E4" w:rsidRPr="00495CCA" w:rsidRDefault="002402E4" w:rsidP="002402E4">
      <w:pPr>
        <w:spacing w:after="0"/>
        <w:rPr>
          <w:rFonts w:ascii="Poppins" w:eastAsia="SimSun" w:hAnsi="Poppins" w:cs="Poppins"/>
        </w:rPr>
      </w:pPr>
    </w:p>
    <w:p w14:paraId="3C1BAF7B" w14:textId="4DDF004C" w:rsidR="002402E4" w:rsidRPr="00495CCA" w:rsidRDefault="002402E4" w:rsidP="002402E4">
      <w:pPr>
        <w:spacing w:after="0"/>
        <w:rPr>
          <w:rFonts w:ascii="Poppins" w:eastAsia="SimSun" w:hAnsi="Poppins" w:cs="Poppins"/>
        </w:rPr>
      </w:pPr>
      <w:r w:rsidRPr="00495CCA">
        <w:rPr>
          <w:rFonts w:ascii="Poppins" w:eastAsia="SimSun" w:hAnsi="Poppins" w:cs="Poppins"/>
          <w:b/>
          <w:bCs/>
        </w:rPr>
        <w:t xml:space="preserve">$573,500 </w:t>
      </w:r>
      <w:r w:rsidR="00610525">
        <w:rPr>
          <w:rFonts w:ascii="Poppins" w:eastAsia="SimSun" w:hAnsi="Poppins" w:cs="Poppins"/>
        </w:rPr>
        <w:t>A</w:t>
      </w:r>
      <w:r w:rsidRPr="00495CCA">
        <w:rPr>
          <w:rFonts w:ascii="Poppins" w:eastAsia="SimSun" w:hAnsi="Poppins" w:cs="Poppins"/>
        </w:rPr>
        <w:t>warded to .au registrars under the auDA Co-Marketing Program</w:t>
      </w:r>
    </w:p>
    <w:p w14:paraId="0D27E39E" w14:textId="77777777" w:rsidR="002402E4" w:rsidRPr="00495CCA" w:rsidRDefault="002402E4" w:rsidP="002402E4">
      <w:pPr>
        <w:spacing w:after="0"/>
        <w:rPr>
          <w:rFonts w:ascii="Poppins" w:eastAsia="SimSun" w:hAnsi="Poppins" w:cs="Poppins"/>
        </w:rPr>
      </w:pPr>
    </w:p>
    <w:p w14:paraId="4E53E762" w14:textId="17057F64" w:rsidR="002402E4" w:rsidRPr="00495CCA" w:rsidRDefault="002402E4" w:rsidP="002402E4">
      <w:pPr>
        <w:spacing w:after="0"/>
        <w:rPr>
          <w:rFonts w:ascii="Poppins" w:eastAsia="SimSun" w:hAnsi="Poppins" w:cs="Poppins"/>
        </w:rPr>
      </w:pPr>
      <w:r w:rsidRPr="00495CCA">
        <w:rPr>
          <w:rFonts w:ascii="Poppins" w:eastAsia="SimSun" w:hAnsi="Poppins" w:cs="Poppins"/>
          <w:b/>
          <w:bCs/>
        </w:rPr>
        <w:t>39</w:t>
      </w:r>
      <w:r w:rsidRPr="00495CCA">
        <w:rPr>
          <w:rFonts w:ascii="Poppins" w:eastAsia="SimSun" w:hAnsi="Poppins" w:cs="Poppins"/>
        </w:rPr>
        <w:t xml:space="preserve"> </w:t>
      </w:r>
      <w:r w:rsidR="00610525">
        <w:rPr>
          <w:rFonts w:ascii="Poppins" w:eastAsia="SimSun" w:hAnsi="Poppins" w:cs="Poppins"/>
        </w:rPr>
        <w:t>G</w:t>
      </w:r>
      <w:r w:rsidRPr="00495CCA">
        <w:rPr>
          <w:rFonts w:ascii="Poppins" w:eastAsia="SimSun" w:hAnsi="Poppins" w:cs="Poppins"/>
        </w:rPr>
        <w:t xml:space="preserve">raduates from </w:t>
      </w:r>
      <w:r w:rsidR="00580A2B" w:rsidRPr="00580A2B">
        <w:rPr>
          <w:rFonts w:ascii="Poppins" w:eastAsia="SimSun" w:hAnsi="Poppins" w:cs="Poppins"/>
        </w:rPr>
        <w:t xml:space="preserve">Asia Pacific Internet Governance Academy </w:t>
      </w:r>
      <w:r w:rsidRPr="00495CCA">
        <w:rPr>
          <w:rFonts w:ascii="Poppins" w:eastAsia="SimSun" w:hAnsi="Poppins" w:cs="Poppins"/>
        </w:rPr>
        <w:t>Australia 2026</w:t>
      </w:r>
    </w:p>
    <w:p w14:paraId="03E08348" w14:textId="77777777" w:rsidR="002402E4" w:rsidRPr="00495CCA" w:rsidRDefault="002402E4" w:rsidP="002402E4">
      <w:pPr>
        <w:spacing w:after="0"/>
        <w:rPr>
          <w:rFonts w:ascii="Poppins" w:eastAsia="SimSun" w:hAnsi="Poppins" w:cs="Poppins"/>
        </w:rPr>
      </w:pPr>
    </w:p>
    <w:p w14:paraId="57190B1D" w14:textId="77777777" w:rsidR="002402E4" w:rsidRPr="00495CCA" w:rsidRDefault="002402E4" w:rsidP="002402E4">
      <w:pPr>
        <w:spacing w:after="0"/>
        <w:rPr>
          <w:rFonts w:ascii="Poppins" w:eastAsia="SimSun" w:hAnsi="Poppins" w:cs="Poppins"/>
          <w:b/>
          <w:bCs/>
          <w:color w:val="C00000"/>
        </w:rPr>
      </w:pPr>
    </w:p>
    <w:p w14:paraId="76CC4CF2" w14:textId="77777777" w:rsidR="002402E4" w:rsidRPr="00495CCA" w:rsidRDefault="002402E4" w:rsidP="002402E4">
      <w:pPr>
        <w:spacing w:after="0"/>
        <w:rPr>
          <w:rFonts w:ascii="Poppins" w:eastAsia="SimSun" w:hAnsi="Poppins" w:cs="Poppins"/>
          <w:b/>
          <w:bCs/>
        </w:rPr>
      </w:pPr>
      <w:r w:rsidRPr="00495CCA">
        <w:rPr>
          <w:rFonts w:ascii="Poppins" w:eastAsia="SimSun" w:hAnsi="Poppins" w:cs="Poppins"/>
          <w:b/>
          <w:bCs/>
        </w:rPr>
        <w:t>People</w:t>
      </w:r>
    </w:p>
    <w:p w14:paraId="16B0D1F5" w14:textId="77777777" w:rsidR="002402E4" w:rsidRPr="00495CCA" w:rsidRDefault="002402E4" w:rsidP="002402E4">
      <w:pPr>
        <w:spacing w:after="0"/>
        <w:rPr>
          <w:rFonts w:ascii="Poppins" w:hAnsi="Poppins" w:cs="Poppins"/>
          <w:b/>
          <w:bCs/>
        </w:rPr>
      </w:pPr>
      <w:r w:rsidRPr="00495CCA">
        <w:rPr>
          <w:rFonts w:ascii="Poppins" w:hAnsi="Poppins" w:cs="Poppins"/>
          <w:b/>
          <w:bCs/>
        </w:rPr>
        <w:t xml:space="preserve">69 staff - </w:t>
      </w:r>
      <w:r w:rsidRPr="00495CCA">
        <w:rPr>
          <w:rFonts w:ascii="Poppins" w:hAnsi="Poppins" w:cs="Poppins"/>
        </w:rPr>
        <w:t>51% men, 49% women</w:t>
      </w:r>
    </w:p>
    <w:p w14:paraId="1873692A" w14:textId="77777777" w:rsidR="002402E4" w:rsidRPr="00495CCA" w:rsidRDefault="002402E4" w:rsidP="002402E4">
      <w:pPr>
        <w:spacing w:after="0"/>
        <w:rPr>
          <w:rFonts w:ascii="Poppins" w:hAnsi="Poppins" w:cs="Poppins"/>
          <w:b/>
          <w:bCs/>
        </w:rPr>
      </w:pPr>
    </w:p>
    <w:p w14:paraId="1E963CD6" w14:textId="7BFAFDCF" w:rsidR="002402E4" w:rsidRPr="00495CCA" w:rsidRDefault="002402E4" w:rsidP="002402E4">
      <w:pPr>
        <w:spacing w:after="0"/>
        <w:rPr>
          <w:rFonts w:ascii="Poppins" w:hAnsi="Poppins" w:cs="Poppins"/>
        </w:rPr>
      </w:pPr>
      <w:r w:rsidRPr="00495CCA">
        <w:rPr>
          <w:rFonts w:ascii="Poppins" w:hAnsi="Poppins" w:cs="Poppins"/>
          <w:b/>
          <w:bCs/>
        </w:rPr>
        <w:t>94%</w:t>
      </w:r>
      <w:r w:rsidRPr="00495CCA">
        <w:rPr>
          <w:rFonts w:ascii="Poppins" w:hAnsi="Poppins" w:cs="Poppins"/>
        </w:rPr>
        <w:t xml:space="preserve"> </w:t>
      </w:r>
      <w:r w:rsidR="006D78D8">
        <w:rPr>
          <w:rFonts w:ascii="Poppins" w:hAnsi="Poppins" w:cs="Poppins"/>
        </w:rPr>
        <w:t>Staff</w:t>
      </w:r>
      <w:r w:rsidRPr="00495CCA">
        <w:rPr>
          <w:rFonts w:ascii="Poppins" w:hAnsi="Poppins" w:cs="Poppins"/>
        </w:rPr>
        <w:t xml:space="preserve"> using AI to support productivity</w:t>
      </w:r>
    </w:p>
    <w:p w14:paraId="04A8A9A6" w14:textId="77777777" w:rsidR="002402E4" w:rsidRPr="00495CCA" w:rsidRDefault="002402E4" w:rsidP="002402E4">
      <w:pPr>
        <w:spacing w:after="0"/>
        <w:rPr>
          <w:rFonts w:ascii="Poppins" w:hAnsi="Poppins" w:cs="Poppins"/>
        </w:rPr>
      </w:pPr>
    </w:p>
    <w:p w14:paraId="5580F8DB" w14:textId="6B66CF17" w:rsidR="002402E4" w:rsidRPr="00495CCA" w:rsidRDefault="002402E4" w:rsidP="002402E4">
      <w:pPr>
        <w:spacing w:after="0"/>
        <w:rPr>
          <w:rFonts w:ascii="Poppins" w:hAnsi="Poppins" w:cs="Poppins"/>
        </w:rPr>
      </w:pPr>
      <w:r w:rsidRPr="00495CCA">
        <w:rPr>
          <w:rFonts w:ascii="Poppins" w:hAnsi="Poppins" w:cs="Poppins"/>
          <w:b/>
          <w:bCs/>
        </w:rPr>
        <w:t>100%</w:t>
      </w:r>
      <w:r w:rsidRPr="00495CCA">
        <w:rPr>
          <w:rFonts w:ascii="Poppins" w:hAnsi="Poppins" w:cs="Poppins"/>
        </w:rPr>
        <w:t xml:space="preserve"> Leadership team completed leadership training</w:t>
      </w:r>
    </w:p>
    <w:p w14:paraId="4FD7C233" w14:textId="77777777" w:rsidR="002402E4" w:rsidRPr="00495CCA" w:rsidRDefault="002402E4" w:rsidP="002402E4">
      <w:pPr>
        <w:spacing w:after="0"/>
        <w:rPr>
          <w:rFonts w:ascii="Poppins" w:hAnsi="Poppins" w:cs="Poppins"/>
        </w:rPr>
      </w:pPr>
    </w:p>
    <w:p w14:paraId="2341F3CC" w14:textId="62239599" w:rsidR="002402E4" w:rsidRPr="00495CCA" w:rsidRDefault="002402E4" w:rsidP="002402E4">
      <w:pPr>
        <w:spacing w:after="0"/>
        <w:rPr>
          <w:rFonts w:ascii="Poppins" w:eastAsia="SimSun" w:hAnsi="Poppins" w:cs="Poppins"/>
        </w:rPr>
      </w:pPr>
      <w:r w:rsidRPr="00495CCA">
        <w:rPr>
          <w:rFonts w:ascii="Poppins" w:eastAsia="SimSun" w:hAnsi="Poppins" w:cs="Poppins"/>
          <w:b/>
          <w:bCs/>
        </w:rPr>
        <w:t>Chief Innovation Officer</w:t>
      </w:r>
      <w:r w:rsidRPr="00495CCA">
        <w:rPr>
          <w:rFonts w:ascii="Poppins" w:eastAsia="SimSun" w:hAnsi="Poppins" w:cs="Poppins"/>
        </w:rPr>
        <w:t xml:space="preserve"> </w:t>
      </w:r>
      <w:r w:rsidR="006D78D8">
        <w:rPr>
          <w:rFonts w:ascii="Poppins" w:eastAsia="SimSun" w:hAnsi="Poppins" w:cs="Poppins"/>
        </w:rPr>
        <w:t>a</w:t>
      </w:r>
      <w:r w:rsidRPr="00495CCA">
        <w:rPr>
          <w:rFonts w:ascii="Poppins" w:eastAsia="SimSun" w:hAnsi="Poppins" w:cs="Poppins"/>
        </w:rPr>
        <w:t>ppointed</w:t>
      </w:r>
    </w:p>
    <w:p w14:paraId="3432A7B6" w14:textId="77777777" w:rsidR="002402E4" w:rsidRPr="00495CCA" w:rsidRDefault="002402E4" w:rsidP="002402E4">
      <w:pPr>
        <w:spacing w:after="0"/>
        <w:rPr>
          <w:rFonts w:ascii="Poppins" w:eastAsia="SimSun" w:hAnsi="Poppins" w:cs="Poppins"/>
        </w:rPr>
      </w:pPr>
    </w:p>
    <w:p w14:paraId="1658B95A" w14:textId="77777777" w:rsidR="002402E4" w:rsidRPr="00495CCA" w:rsidRDefault="002402E4" w:rsidP="002402E4">
      <w:pPr>
        <w:spacing w:after="0"/>
        <w:rPr>
          <w:rFonts w:ascii="Poppins" w:eastAsia="SimSun" w:hAnsi="Poppins" w:cs="Poppins"/>
          <w:b/>
          <w:bCs/>
          <w:szCs w:val="24"/>
        </w:rPr>
      </w:pPr>
    </w:p>
    <w:p w14:paraId="64CB6911" w14:textId="77777777" w:rsidR="002402E4" w:rsidRPr="00495CCA" w:rsidRDefault="002402E4" w:rsidP="002402E4">
      <w:pPr>
        <w:spacing w:after="0"/>
        <w:rPr>
          <w:rFonts w:ascii="Poppins" w:eastAsia="SimSun" w:hAnsi="Poppins" w:cs="Poppins"/>
          <w:b/>
          <w:bCs/>
          <w:szCs w:val="24"/>
        </w:rPr>
      </w:pPr>
      <w:r w:rsidRPr="00495CCA">
        <w:rPr>
          <w:rFonts w:ascii="Poppins" w:eastAsia="SimSun" w:hAnsi="Poppins" w:cs="Poppins"/>
          <w:b/>
          <w:bCs/>
          <w:szCs w:val="24"/>
        </w:rPr>
        <w:t>Governance</w:t>
      </w:r>
    </w:p>
    <w:p w14:paraId="6A8A93EE" w14:textId="29CFBDEE" w:rsidR="002402E4" w:rsidRDefault="002402E4" w:rsidP="002402E4">
      <w:pPr>
        <w:spacing w:after="0"/>
        <w:rPr>
          <w:rFonts w:ascii="Poppins" w:eastAsia="SimSun" w:hAnsi="Poppins" w:cs="Poppins"/>
        </w:rPr>
      </w:pPr>
      <w:r w:rsidRPr="00495CCA">
        <w:rPr>
          <w:rFonts w:ascii="Poppins" w:eastAsia="SimSun" w:hAnsi="Poppins" w:cs="Poppins"/>
          <w:b/>
          <w:bCs/>
        </w:rPr>
        <w:t>45%</w:t>
      </w:r>
      <w:r w:rsidRPr="00495CCA">
        <w:rPr>
          <w:rFonts w:ascii="Poppins" w:eastAsia="SimSun" w:hAnsi="Poppins" w:cs="Poppins"/>
        </w:rPr>
        <w:t xml:space="preserve"> </w:t>
      </w:r>
      <w:r w:rsidR="00610525">
        <w:rPr>
          <w:rFonts w:ascii="Poppins" w:eastAsia="SimSun" w:hAnsi="Poppins" w:cs="Poppins"/>
        </w:rPr>
        <w:t>R</w:t>
      </w:r>
      <w:r w:rsidRPr="00495CCA">
        <w:rPr>
          <w:rFonts w:ascii="Poppins" w:eastAsia="SimSun" w:hAnsi="Poppins" w:cs="Poppins"/>
        </w:rPr>
        <w:t>eduction in</w:t>
      </w:r>
      <w:r w:rsidR="008D2CAE">
        <w:rPr>
          <w:rFonts w:ascii="Poppins" w:eastAsia="SimSun" w:hAnsi="Poppins" w:cs="Poppins"/>
        </w:rPr>
        <w:t xml:space="preserve"> net</w:t>
      </w:r>
      <w:r w:rsidRPr="00495CCA">
        <w:rPr>
          <w:rFonts w:ascii="Poppins" w:eastAsia="SimSun" w:hAnsi="Poppins" w:cs="Poppins"/>
        </w:rPr>
        <w:t xml:space="preserve"> carbon </w:t>
      </w:r>
      <w:r w:rsidR="008D2CAE">
        <w:rPr>
          <w:rFonts w:ascii="Poppins" w:eastAsia="SimSun" w:hAnsi="Poppins" w:cs="Poppins"/>
        </w:rPr>
        <w:t>emissions</w:t>
      </w:r>
    </w:p>
    <w:p w14:paraId="5367A44A" w14:textId="77777777" w:rsidR="00123CF6" w:rsidRPr="00BE3831" w:rsidRDefault="00123CF6" w:rsidP="00D76299">
      <w:pPr>
        <w:pStyle w:val="Heading1"/>
      </w:pPr>
      <w:bookmarkStart w:id="19" w:name="_Toc243496905"/>
      <w:r w:rsidRPr="00601F5D">
        <w:lastRenderedPageBreak/>
        <w:t>Our material themes</w:t>
      </w:r>
      <w:bookmarkEnd w:id="19"/>
    </w:p>
    <w:p w14:paraId="4A168D1D"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auDA’s material themes are areas our stakeholders consider most important – or material – to auDA’s work. They guide how we prioritise resources and deliver our core functions, core principles and Strategy, guide our corporate reporting, and support engagement with our community. </w:t>
      </w:r>
    </w:p>
    <w:p w14:paraId="5E307065"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The 2025-26 process is auDA’s fourth materiality process. It was conducted by an external provider from January to March 2026. The process included:</w:t>
      </w:r>
    </w:p>
    <w:p w14:paraId="0354AAE3" w14:textId="77777777" w:rsidR="00123CF6" w:rsidRPr="00BE3831" w:rsidRDefault="00123CF6" w:rsidP="00A04D1D">
      <w:pPr>
        <w:numPr>
          <w:ilvl w:val="0"/>
          <w:numId w:val="1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714" w:hanging="357"/>
        <w:rPr>
          <w:rFonts w:ascii="Poppins" w:eastAsia="SimSun" w:hAnsi="Poppins" w:cs="Poppins"/>
          <w:szCs w:val="24"/>
        </w:rPr>
      </w:pPr>
      <w:r w:rsidRPr="00BE3831">
        <w:rPr>
          <w:rFonts w:ascii="Poppins" w:eastAsia="SimSun" w:hAnsi="Poppins" w:cs="Poppins"/>
          <w:b/>
          <w:bCs/>
          <w:szCs w:val="24"/>
        </w:rPr>
        <w:t>Materiality survey:</w:t>
      </w:r>
      <w:r w:rsidRPr="00BE3831">
        <w:rPr>
          <w:rFonts w:ascii="Poppins" w:eastAsia="SimSun" w:hAnsi="Poppins" w:cs="Poppins"/>
          <w:szCs w:val="24"/>
        </w:rPr>
        <w:t xml:space="preserve"> .au members, key external stakeholders, and auDA’s staff and Board Directors were invited to participate in auDA’s materiality survey. Participants were provided a list of themes and asked to indicate which were most important to auDA’s work. Seventy-three external stakeholders and 40 internal stakeholders completed the survey.</w:t>
      </w:r>
    </w:p>
    <w:p w14:paraId="622C71EC" w14:textId="77777777" w:rsidR="00123CF6" w:rsidRPr="00BE3831" w:rsidRDefault="00123CF6" w:rsidP="00A04D1D">
      <w:pPr>
        <w:numPr>
          <w:ilvl w:val="0"/>
          <w:numId w:val="1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714" w:hanging="357"/>
        <w:rPr>
          <w:rFonts w:ascii="Poppins" w:eastAsia="SimSun" w:hAnsi="Poppins" w:cs="Poppins"/>
          <w:szCs w:val="24"/>
        </w:rPr>
      </w:pPr>
      <w:r w:rsidRPr="00BE3831">
        <w:rPr>
          <w:rFonts w:ascii="Poppins" w:eastAsia="SimSun" w:hAnsi="Poppins" w:cs="Poppins"/>
          <w:b/>
          <w:bCs/>
          <w:szCs w:val="24"/>
        </w:rPr>
        <w:t>Stakeholder interviews:</w:t>
      </w:r>
      <w:r w:rsidRPr="00BE3831">
        <w:rPr>
          <w:rFonts w:ascii="Poppins" w:eastAsia="SimSun" w:hAnsi="Poppins" w:cs="Poppins"/>
          <w:szCs w:val="24"/>
        </w:rPr>
        <w:t xml:space="preserve"> One-on-one interviews were conducted with 31 internal and external stakeholders. The interviews explored the participants’ top three priorities and provided context as to why certain themes were deemed most important for auDA.</w:t>
      </w:r>
    </w:p>
    <w:p w14:paraId="5E1B5210" w14:textId="12036C52" w:rsidR="00123CF6" w:rsidRPr="00BE3831" w:rsidRDefault="00123CF6" w:rsidP="00A04D1D">
      <w:pPr>
        <w:numPr>
          <w:ilvl w:val="0"/>
          <w:numId w:val="1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714" w:hanging="357"/>
        <w:rPr>
          <w:rFonts w:ascii="Poppins" w:eastAsia="SimSun" w:hAnsi="Poppins" w:cs="Poppins"/>
          <w:szCs w:val="24"/>
        </w:rPr>
      </w:pPr>
      <w:r w:rsidRPr="00BE3831">
        <w:rPr>
          <w:rFonts w:ascii="Poppins" w:eastAsia="SimSun" w:hAnsi="Poppins" w:cs="Poppins"/>
          <w:b/>
          <w:bCs/>
          <w:szCs w:val="24"/>
        </w:rPr>
        <w:t>Materiality results:</w:t>
      </w:r>
      <w:r w:rsidRPr="00BE3831">
        <w:rPr>
          <w:rFonts w:ascii="Poppins" w:eastAsia="SimSun" w:hAnsi="Poppins" w:cs="Poppins"/>
          <w:szCs w:val="24"/>
        </w:rPr>
        <w:t xml:space="preserve"> auDA’s top 10 material themes were identified from the survey and were relatively consistent with auDA’s last materiality process in 2023-24. There was some movement to the order of themes within the top 10, and “Consumer protection” moved to 10</w:t>
      </w:r>
      <w:r w:rsidRPr="00BE3831">
        <w:rPr>
          <w:rFonts w:ascii="Poppins" w:eastAsia="SimSun" w:hAnsi="Poppins" w:cs="Poppins"/>
          <w:szCs w:val="24"/>
          <w:vertAlign w:val="superscript"/>
        </w:rPr>
        <w:t>th</w:t>
      </w:r>
      <w:r w:rsidRPr="00BE3831">
        <w:rPr>
          <w:rFonts w:ascii="Poppins" w:eastAsia="SimSun" w:hAnsi="Poppins" w:cs="Poppins"/>
          <w:szCs w:val="24"/>
        </w:rPr>
        <w:t xml:space="preserve"> position, in place of “Community value from the internet”. </w:t>
      </w:r>
    </w:p>
    <w:p w14:paraId="59280CCC" w14:textId="399FD8B5" w:rsidR="00123CF6" w:rsidRPr="00BE3831" w:rsidRDefault="00123CF6" w:rsidP="00A04D1D">
      <w:pPr>
        <w:numPr>
          <w:ilvl w:val="0"/>
          <w:numId w:val="1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714" w:hanging="357"/>
        <w:rPr>
          <w:rFonts w:ascii="Poppins" w:eastAsia="SimSun" w:hAnsi="Poppins" w:cs="Poppins"/>
          <w:szCs w:val="24"/>
        </w:rPr>
      </w:pPr>
      <w:r w:rsidRPr="00BE3831">
        <w:rPr>
          <w:rFonts w:ascii="Poppins" w:eastAsia="SimSun" w:hAnsi="Poppins" w:cs="Poppins"/>
          <w:b/>
          <w:bCs/>
          <w:szCs w:val="24"/>
        </w:rPr>
        <w:t>Executive Team and Board briefings:</w:t>
      </w:r>
      <w:r w:rsidRPr="00BE3831">
        <w:rPr>
          <w:rFonts w:ascii="Poppins" w:eastAsia="SimSun" w:hAnsi="Poppins" w:cs="Poppins"/>
          <w:szCs w:val="24"/>
        </w:rPr>
        <w:t xml:space="preserve"> Results from the materiality process were presented to the Executive </w:t>
      </w:r>
      <w:r w:rsidRPr="0046735D">
        <w:rPr>
          <w:rFonts w:ascii="Poppins" w:eastAsia="SimSun" w:hAnsi="Poppins" w:cs="Poppins"/>
          <w:szCs w:val="24"/>
        </w:rPr>
        <w:t>Team and Board.</w:t>
      </w:r>
      <w:r w:rsidRPr="00BE3831">
        <w:rPr>
          <w:rFonts w:ascii="Poppins" w:eastAsia="SimSun" w:hAnsi="Poppins" w:cs="Poppins"/>
          <w:szCs w:val="24"/>
        </w:rPr>
        <w:t xml:space="preserve"> Insights from the survey and interviews will support auDA’s planning and strategic initiatives for 2026-27. </w:t>
      </w:r>
    </w:p>
    <w:p w14:paraId="707FD7E8" w14:textId="77777777" w:rsidR="00123CF6" w:rsidRPr="00BE3831" w:rsidRDefault="00123CF6" w:rsidP="00123CF6">
      <w:pPr>
        <w:rPr>
          <w:rFonts w:ascii="Poppins" w:eastAsia="SimSun" w:hAnsi="Poppins" w:cs="Poppins"/>
          <w:szCs w:val="24"/>
        </w:rPr>
      </w:pPr>
      <w:r w:rsidRPr="00BE3831">
        <w:rPr>
          <w:rFonts w:ascii="Poppins" w:eastAsia="SimSun" w:hAnsi="Poppins" w:cs="Angsana New"/>
          <w:noProof/>
          <w:szCs w:val="24"/>
        </w:rPr>
        <w:lastRenderedPageBreak/>
        <w:drawing>
          <wp:inline distT="0" distB="0" distL="0" distR="0" wp14:anchorId="0D8669F3" wp14:editId="3343A40C">
            <wp:extent cx="5731510" cy="3886274"/>
            <wp:effectExtent l="0" t="0" r="2540" b="0"/>
            <wp:docPr id="920486523" name="Chart 1" descr="A spiderchart with two lines, one showing how important the material are to external stakeholders and the other showing how important the material are to internal stakeholders. The two lines are very similar, indicating a high level of alignment between internal and external stakeholders. ">
              <a:extLst xmlns:a="http://schemas.openxmlformats.org/drawingml/2006/main">
                <a:ext uri="{FF2B5EF4-FFF2-40B4-BE49-F238E27FC236}">
                  <a16:creationId xmlns:a16="http://schemas.microsoft.com/office/drawing/2014/main" id="{00000000-0008-0000-09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738ACB66" w14:textId="77777777" w:rsidR="00123CF6" w:rsidRPr="00BE3831" w:rsidRDefault="00123CF6" w:rsidP="00123CF6">
      <w:pPr>
        <w:rPr>
          <w:rFonts w:ascii="Poppins" w:eastAsia="SimSun" w:hAnsi="Poppins" w:cs="Poppins"/>
          <w:i/>
          <w:iCs/>
          <w:szCs w:val="24"/>
        </w:rPr>
      </w:pPr>
      <w:r w:rsidRPr="00BE3831">
        <w:rPr>
          <w:rFonts w:ascii="Poppins" w:eastAsia="SimSun" w:hAnsi="Poppins" w:cs="Poppins"/>
          <w:i/>
          <w:iCs/>
          <w:szCs w:val="24"/>
        </w:rPr>
        <w:t xml:space="preserve">Materiality results show a high level of alignment between internal and external perspectives. </w:t>
      </w:r>
    </w:p>
    <w:p w14:paraId="2EAA0C74" w14:textId="77777777" w:rsidR="00123CF6" w:rsidRPr="00BE3831" w:rsidRDefault="00123CF6" w:rsidP="00123CF6">
      <w:pPr>
        <w:rPr>
          <w:rFonts w:ascii="Poppins" w:eastAsia="SimSun" w:hAnsi="Poppins" w:cs="Poppins"/>
          <w:szCs w:val="24"/>
        </w:rPr>
      </w:pPr>
    </w:p>
    <w:p w14:paraId="4CAC967B" w14:textId="77777777" w:rsidR="00123CF6" w:rsidRPr="00BE3831" w:rsidRDefault="00123CF6" w:rsidP="00123CF6">
      <w:pPr>
        <w:rPr>
          <w:rFonts w:ascii="Poppins" w:eastAsia="SimSun" w:hAnsi="Poppins" w:cs="Poppins"/>
          <w:b/>
          <w:bCs/>
          <w:szCs w:val="24"/>
        </w:rPr>
      </w:pPr>
      <w:r w:rsidRPr="00BE3831">
        <w:rPr>
          <w:rFonts w:ascii="Poppins" w:eastAsia="SimSun" w:hAnsi="Poppins" w:cs="Poppins"/>
          <w:b/>
          <w:bCs/>
          <w:szCs w:val="24"/>
        </w:rPr>
        <w:t>auDA’s top 10 material themes in priority order</w:t>
      </w:r>
    </w:p>
    <w:p w14:paraId="1415CC72"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Reliable infrastructure</w:t>
      </w:r>
    </w:p>
    <w:p w14:paraId="2350EA23" w14:textId="77777777" w:rsidR="00123CF6" w:rsidRPr="00BE3831" w:rsidRDefault="00123CF6" w:rsidP="00123CF6">
      <w:pPr>
        <w:ind w:left="720"/>
        <w:rPr>
          <w:rFonts w:ascii="Poppins" w:eastAsia="SimSun" w:hAnsi="Poppins" w:cs="Poppins"/>
          <w:szCs w:val="24"/>
        </w:rPr>
      </w:pPr>
      <w:r w:rsidRPr="00BE3831">
        <w:rPr>
          <w:rFonts w:ascii="Poppins" w:eastAsia="SimSun" w:hAnsi="Poppins" w:cs="Poppins"/>
          <w:szCs w:val="24"/>
        </w:rPr>
        <w:t>Maintain reliable .au infrastructure with 100% availability. Australians rely on .au to access applications and services that operate over the internet, including to connect with the community, do business and engage with government services.</w:t>
      </w:r>
    </w:p>
    <w:p w14:paraId="72330772" w14:textId="607CDA30"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 xml:space="preserve">Cyber security and </w:t>
      </w:r>
      <w:r w:rsidR="0010796E" w:rsidRPr="0010796E">
        <w:rPr>
          <w:rFonts w:ascii="Poppins" w:eastAsia="SimSun" w:hAnsi="Poppins" w:cs="Poppins"/>
          <w:b/>
          <w:bCs/>
          <w:szCs w:val="24"/>
        </w:rPr>
        <w:t xml:space="preserve">domain name system </w:t>
      </w:r>
      <w:r w:rsidRPr="00BE3831">
        <w:rPr>
          <w:rFonts w:ascii="Poppins" w:eastAsia="SimSun" w:hAnsi="Poppins" w:cs="Poppins"/>
          <w:b/>
          <w:bCs/>
          <w:szCs w:val="24"/>
        </w:rPr>
        <w:t>abuse</w:t>
      </w:r>
    </w:p>
    <w:p w14:paraId="2AB18C3D" w14:textId="6633C3FB" w:rsidR="00123CF6" w:rsidRDefault="00123CF6" w:rsidP="00123CF6">
      <w:pPr>
        <w:ind w:left="720"/>
        <w:rPr>
          <w:rFonts w:ascii="Poppins" w:eastAsia="SimSun" w:hAnsi="Poppins" w:cs="Poppins"/>
          <w:szCs w:val="24"/>
        </w:rPr>
      </w:pPr>
      <w:r w:rsidRPr="00BE3831">
        <w:rPr>
          <w:rFonts w:ascii="Poppins" w:eastAsia="SimSun" w:hAnsi="Poppins" w:cs="Poppins"/>
          <w:szCs w:val="24"/>
        </w:rPr>
        <w:t xml:space="preserve">Maintain international cyber security standards to support a secure .au domain free from cyber breaches and malicious activity. Take an active approach to drive down </w:t>
      </w:r>
      <w:r w:rsidR="0010796E" w:rsidRPr="0010796E">
        <w:rPr>
          <w:rFonts w:ascii="Poppins" w:eastAsia="SimSun" w:hAnsi="Poppins" w:cs="Poppins"/>
          <w:szCs w:val="24"/>
        </w:rPr>
        <w:t xml:space="preserve">domain name system </w:t>
      </w:r>
      <w:r w:rsidRPr="00BE3831">
        <w:rPr>
          <w:rFonts w:ascii="Poppins" w:eastAsia="SimSun" w:hAnsi="Poppins" w:cs="Poppins"/>
          <w:szCs w:val="24"/>
        </w:rPr>
        <w:t>abuse and uphold the integrity of .au domain names for internet users.</w:t>
      </w:r>
    </w:p>
    <w:p w14:paraId="785DC252"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Governance and transparency</w:t>
      </w:r>
    </w:p>
    <w:p w14:paraId="3FF4AC8A" w14:textId="77777777" w:rsidR="00123CF6" w:rsidRPr="00BE3831" w:rsidRDefault="00123CF6" w:rsidP="00123CF6">
      <w:pPr>
        <w:ind w:left="720"/>
        <w:rPr>
          <w:rFonts w:ascii="Poppins" w:eastAsia="SimSun" w:hAnsi="Poppins" w:cs="Poppins"/>
          <w:szCs w:val="24"/>
        </w:rPr>
      </w:pPr>
      <w:r w:rsidRPr="00BE3831">
        <w:rPr>
          <w:rFonts w:ascii="Poppins" w:eastAsia="SimSun" w:hAnsi="Poppins" w:cs="Poppins"/>
          <w:szCs w:val="24"/>
        </w:rPr>
        <w:t>Uphold transparent, accountable and responsible corporate governance to maintain the integrity of the .au domain and stakeholder trust in the effectiveness of auDA’s operations.</w:t>
      </w:r>
    </w:p>
    <w:p w14:paraId="288C0193"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lastRenderedPageBreak/>
        <w:t>Internet governance</w:t>
      </w:r>
    </w:p>
    <w:p w14:paraId="1E253D45" w14:textId="77777777" w:rsidR="00123CF6" w:rsidRPr="00BE3831" w:rsidRDefault="00123CF6" w:rsidP="00123CF6">
      <w:pPr>
        <w:ind w:left="720"/>
        <w:rPr>
          <w:rFonts w:ascii="Poppins" w:eastAsia="SimSun" w:hAnsi="Poppins" w:cs="Poppins"/>
          <w:szCs w:val="24"/>
        </w:rPr>
      </w:pPr>
      <w:r w:rsidRPr="00BE3831">
        <w:rPr>
          <w:rFonts w:ascii="Poppins" w:eastAsia="SimSun" w:hAnsi="Poppins" w:cs="Poppins"/>
          <w:szCs w:val="24"/>
        </w:rPr>
        <w:t>Participate in, advocate for and support multi-stakeholder internet governance locally, regionally and globally to ensure the internet remains secure, accessible and globally interoperable. Grow the cohort of Australians participating in internet governance.</w:t>
      </w:r>
    </w:p>
    <w:p w14:paraId="15AC43E1"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Licensing rules, compliance and dispute resolution</w:t>
      </w:r>
    </w:p>
    <w:p w14:paraId="0CB4D0FA" w14:textId="77777777" w:rsidR="00123CF6" w:rsidRPr="00BE3831" w:rsidRDefault="00123CF6" w:rsidP="00123CF6">
      <w:pPr>
        <w:ind w:left="720"/>
        <w:rPr>
          <w:rFonts w:ascii="Poppins" w:eastAsia="SimSun" w:hAnsi="Poppins" w:cs="Poppins"/>
          <w:szCs w:val="24"/>
        </w:rPr>
      </w:pPr>
      <w:r w:rsidRPr="00BE3831">
        <w:rPr>
          <w:rFonts w:ascii="Poppins" w:eastAsia="SimSun" w:hAnsi="Poppins" w:cs="Poppins"/>
          <w:szCs w:val="24"/>
        </w:rPr>
        <w:t>Uphold transparent, accessible .au Licensing Rules that are applied consistently, with best practice dispute and complaints resolution. Facilitate periodic multi-stakeholder reviews to ensure they reflect community expectations and remain effective over time.</w:t>
      </w:r>
    </w:p>
    <w:p w14:paraId="0FC1D02E"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Representing .au in the public interest</w:t>
      </w:r>
    </w:p>
    <w:p w14:paraId="195C2185" w14:textId="706EA46E" w:rsidR="00123CF6" w:rsidRPr="00BE3831" w:rsidRDefault="00123CF6" w:rsidP="00123CF6">
      <w:pPr>
        <w:ind w:left="720"/>
        <w:rPr>
          <w:rFonts w:ascii="Poppins" w:eastAsia="SimSun" w:hAnsi="Poppins" w:cs="Poppins"/>
          <w:szCs w:val="24"/>
        </w:rPr>
      </w:pPr>
      <w:r w:rsidRPr="00BE3831">
        <w:rPr>
          <w:rFonts w:ascii="Poppins" w:eastAsia="SimSun" w:hAnsi="Poppins" w:cs="Poppins"/>
          <w:szCs w:val="24"/>
        </w:rPr>
        <w:t xml:space="preserve">Represent .au in the public interest, independent of the government, in domestic, regional and international policy discussions on internet governance, regulatory developments and </w:t>
      </w:r>
      <w:r w:rsidR="0010796E" w:rsidRPr="0010796E">
        <w:rPr>
          <w:rFonts w:ascii="Poppins" w:eastAsia="SimSun" w:hAnsi="Poppins" w:cs="Poppins"/>
          <w:szCs w:val="24"/>
        </w:rPr>
        <w:t xml:space="preserve">domain name system </w:t>
      </w:r>
      <w:r w:rsidRPr="00BE3831">
        <w:rPr>
          <w:rFonts w:ascii="Poppins" w:eastAsia="SimSun" w:hAnsi="Poppins" w:cs="Poppins"/>
          <w:szCs w:val="24"/>
        </w:rPr>
        <w:t>abuse.</w:t>
      </w:r>
    </w:p>
    <w:p w14:paraId="7E7EB69E"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Financially sustainable not-for-profit</w:t>
      </w:r>
    </w:p>
    <w:p w14:paraId="5E30BA4A" w14:textId="77777777" w:rsidR="00123CF6" w:rsidRPr="00BE3831" w:rsidRDefault="00123CF6" w:rsidP="00123CF6">
      <w:pPr>
        <w:ind w:left="720"/>
        <w:rPr>
          <w:rFonts w:ascii="Poppins" w:eastAsia="SimSun" w:hAnsi="Poppins" w:cs="Poppins"/>
          <w:szCs w:val="24"/>
        </w:rPr>
      </w:pPr>
      <w:r w:rsidRPr="00BE3831">
        <w:rPr>
          <w:rFonts w:ascii="Poppins" w:eastAsia="SimSun" w:hAnsi="Poppins" w:cs="Poppins"/>
          <w:szCs w:val="24"/>
        </w:rPr>
        <w:t>Ensure auDA’s financial sustainability as a self-funding not-for-profit through innovation and productivity. Maintain funds for the efficient administration of .au, to invest in innovation and public benefit activity, and respond to unforeseen expenses.</w:t>
      </w:r>
    </w:p>
    <w:p w14:paraId="0E67A27F"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Stakeholder relationships</w:t>
      </w:r>
    </w:p>
    <w:p w14:paraId="38D18E0C" w14:textId="21B6274F" w:rsidR="00123CF6" w:rsidRPr="00BE3831" w:rsidRDefault="00123CF6" w:rsidP="00123CF6">
      <w:pPr>
        <w:ind w:left="720"/>
        <w:rPr>
          <w:rFonts w:ascii="Poppins" w:eastAsia="SimSun" w:hAnsi="Poppins" w:cs="Poppins"/>
          <w:szCs w:val="24"/>
        </w:rPr>
      </w:pPr>
      <w:r w:rsidRPr="00BE3831">
        <w:rPr>
          <w:rFonts w:ascii="Poppins" w:eastAsia="SimSun" w:hAnsi="Poppins" w:cs="Poppins"/>
          <w:szCs w:val="24"/>
        </w:rPr>
        <w:t>Maintain and build strong relationships and trust in auDA</w:t>
      </w:r>
      <w:r w:rsidR="00BB4001">
        <w:rPr>
          <w:rFonts w:ascii="Poppins" w:eastAsia="SimSun" w:hAnsi="Poppins" w:cs="Poppins"/>
          <w:szCs w:val="24"/>
        </w:rPr>
        <w:t xml:space="preserve">’s </w:t>
      </w:r>
      <w:r w:rsidRPr="00BE3831">
        <w:rPr>
          <w:rFonts w:ascii="Poppins" w:eastAsia="SimSun" w:hAnsi="Poppins" w:cs="Poppins"/>
          <w:szCs w:val="24"/>
        </w:rPr>
        <w:t>effectiveness through engagement with the multi-stakeholder community. Uphold transparent, accountable and responsive practices in its engagement with stakeholders.</w:t>
      </w:r>
    </w:p>
    <w:p w14:paraId="5A4326C5"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Technological innovation</w:t>
      </w:r>
    </w:p>
    <w:p w14:paraId="5D33272F" w14:textId="22EE1BDF" w:rsidR="00123CF6" w:rsidRPr="00BE3831" w:rsidRDefault="00123CF6" w:rsidP="00123CF6">
      <w:pPr>
        <w:ind w:left="720"/>
        <w:contextualSpacing/>
        <w:rPr>
          <w:rFonts w:ascii="Poppins" w:eastAsia="SimSun" w:hAnsi="Poppins" w:cs="Poppins"/>
          <w:szCs w:val="24"/>
        </w:rPr>
      </w:pPr>
      <w:r w:rsidRPr="00BE3831">
        <w:rPr>
          <w:rFonts w:ascii="Poppins" w:eastAsia="SimSun" w:hAnsi="Poppins" w:cs="Poppins"/>
          <w:szCs w:val="24"/>
        </w:rPr>
        <w:t xml:space="preserve">Explore the use of new technologies and approaches, including </w:t>
      </w:r>
      <w:r w:rsidRPr="004A6B35">
        <w:rPr>
          <w:rFonts w:ascii="Poppins" w:eastAsia="SimSun" w:hAnsi="Poppins" w:cs="Poppins"/>
          <w:szCs w:val="24"/>
        </w:rPr>
        <w:t>AI</w:t>
      </w:r>
      <w:r w:rsidRPr="00BE3831">
        <w:rPr>
          <w:rFonts w:ascii="Poppins" w:eastAsia="SimSun" w:hAnsi="Poppins" w:cs="Poppins"/>
          <w:szCs w:val="24"/>
        </w:rPr>
        <w:t xml:space="preserve">, to ensure auDA’s financial sustainability, improve the utility of .au, respond to competition and technology changes that impact the </w:t>
      </w:r>
      <w:r w:rsidR="009F2A5B">
        <w:rPr>
          <w:rFonts w:ascii="Poppins" w:eastAsia="SimSun" w:hAnsi="Poppins" w:cs="Poppins"/>
          <w:szCs w:val="24"/>
        </w:rPr>
        <w:t>domain name system</w:t>
      </w:r>
      <w:r w:rsidRPr="00BE3831">
        <w:rPr>
          <w:rFonts w:ascii="Poppins" w:eastAsia="SimSun" w:hAnsi="Poppins" w:cs="Poppins"/>
          <w:szCs w:val="24"/>
        </w:rPr>
        <w:t>, and continue to meet community expectations.</w:t>
      </w:r>
    </w:p>
    <w:p w14:paraId="0E732B31" w14:textId="77777777" w:rsidR="00123CF6" w:rsidRPr="00BE3831" w:rsidRDefault="00123CF6" w:rsidP="00123CF6">
      <w:pPr>
        <w:ind w:left="720"/>
        <w:contextualSpacing/>
        <w:rPr>
          <w:rFonts w:ascii="Poppins" w:eastAsia="SimSun" w:hAnsi="Poppins" w:cs="Poppins"/>
          <w:b/>
          <w:bCs/>
          <w:szCs w:val="24"/>
        </w:rPr>
      </w:pPr>
    </w:p>
    <w:p w14:paraId="734CA69A" w14:textId="77777777" w:rsidR="00123CF6" w:rsidRPr="00BE3831" w:rsidRDefault="00123CF6" w:rsidP="00D97055">
      <w:pPr>
        <w:numPr>
          <w:ilvl w:val="0"/>
          <w:numId w:val="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720"/>
        <w:contextualSpacing/>
        <w:rPr>
          <w:rFonts w:ascii="Poppins" w:eastAsia="SimSun" w:hAnsi="Poppins" w:cs="Poppins"/>
          <w:b/>
          <w:bCs/>
          <w:szCs w:val="24"/>
        </w:rPr>
      </w:pPr>
      <w:r w:rsidRPr="00BE3831">
        <w:rPr>
          <w:rFonts w:ascii="Poppins" w:eastAsia="SimSun" w:hAnsi="Poppins" w:cs="Poppins"/>
          <w:b/>
          <w:bCs/>
          <w:szCs w:val="24"/>
        </w:rPr>
        <w:t>Consumer protection</w:t>
      </w:r>
    </w:p>
    <w:p w14:paraId="5EA05DCD" w14:textId="77777777" w:rsidR="00123CF6" w:rsidRDefault="00123CF6" w:rsidP="00123CF6">
      <w:pPr>
        <w:ind w:left="720"/>
        <w:rPr>
          <w:rFonts w:ascii="Poppins" w:eastAsia="SimSun" w:hAnsi="Poppins" w:cs="Poppins"/>
        </w:rPr>
      </w:pPr>
      <w:r w:rsidRPr="00BE3831">
        <w:rPr>
          <w:rFonts w:ascii="Poppins" w:eastAsia="SimSun" w:hAnsi="Poppins" w:cs="Poppins"/>
        </w:rPr>
        <w:t>Enable a secure space for consumers to interact and transact online by promoting competition, fair trading and consumer protection within the .au domain.</w:t>
      </w:r>
    </w:p>
    <w:p w14:paraId="06A08CED" w14:textId="77777777" w:rsidR="00123CF6" w:rsidRPr="00BE3831" w:rsidRDefault="00123CF6" w:rsidP="003A377B">
      <w:pPr>
        <w:pStyle w:val="Heading2"/>
      </w:pPr>
      <w:bookmarkStart w:id="20" w:name="_Toc243397690"/>
      <w:bookmarkStart w:id="21" w:name="_Toc243496906"/>
      <w:r w:rsidRPr="00BE3831">
        <w:t>Sustainable Development Goals</w:t>
      </w:r>
      <w:bookmarkEnd w:id="20"/>
      <w:bookmarkEnd w:id="21"/>
    </w:p>
    <w:p w14:paraId="584B1479" w14:textId="2ADBCFFC"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The United Nations Sustainable Development Goals are a set of 17 goals to support the end of poverty, protect the planet and ensure peace and prosperity by 2030. </w:t>
      </w:r>
    </w:p>
    <w:p w14:paraId="535D3E85" w14:textId="0B21252D"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 considers the </w:t>
      </w:r>
      <w:r w:rsidR="00824555" w:rsidRPr="00824555">
        <w:rPr>
          <w:rFonts w:ascii="Poppins" w:eastAsia="SimSun" w:hAnsi="Poppins" w:cs="Poppins"/>
          <w:szCs w:val="24"/>
        </w:rPr>
        <w:t xml:space="preserve">Sustainable Development Goals </w:t>
      </w:r>
      <w:r w:rsidRPr="00BE3831">
        <w:rPr>
          <w:rFonts w:ascii="Poppins" w:eastAsia="SimSun" w:hAnsi="Poppins" w:cs="Poppins"/>
          <w:szCs w:val="24"/>
        </w:rPr>
        <w:t xml:space="preserve">in our strategic planning and we contribute to a range of </w:t>
      </w:r>
      <w:r w:rsidR="00824555" w:rsidRPr="00824555">
        <w:rPr>
          <w:rFonts w:ascii="Poppins" w:eastAsia="SimSun" w:hAnsi="Poppins" w:cs="Poppins"/>
          <w:szCs w:val="24"/>
        </w:rPr>
        <w:t xml:space="preserve">Sustainable Development Goals </w:t>
      </w:r>
      <w:r w:rsidRPr="00BE3831">
        <w:rPr>
          <w:rFonts w:ascii="Poppins" w:eastAsia="SimSun" w:hAnsi="Poppins" w:cs="Poppins"/>
          <w:szCs w:val="24"/>
        </w:rPr>
        <w:t xml:space="preserve">through our work. Each year we review the </w:t>
      </w:r>
      <w:r w:rsidR="00824555" w:rsidRPr="00824555">
        <w:rPr>
          <w:rFonts w:ascii="Poppins" w:eastAsia="SimSun" w:hAnsi="Poppins" w:cs="Poppins"/>
          <w:szCs w:val="24"/>
        </w:rPr>
        <w:t xml:space="preserve">Sustainable Development Goals </w:t>
      </w:r>
      <w:r w:rsidRPr="00BE3831">
        <w:rPr>
          <w:rFonts w:ascii="Poppins" w:eastAsia="SimSun" w:hAnsi="Poppins" w:cs="Poppins"/>
          <w:szCs w:val="24"/>
        </w:rPr>
        <w:t xml:space="preserve">to report on those that we contribute to most </w:t>
      </w:r>
      <w:r w:rsidRPr="00BE3831">
        <w:rPr>
          <w:rFonts w:ascii="Poppins" w:eastAsia="SimSun" w:hAnsi="Poppins" w:cs="Poppins"/>
          <w:szCs w:val="24"/>
        </w:rPr>
        <w:lastRenderedPageBreak/>
        <w:t xml:space="preserve">meaningfully. These </w:t>
      </w:r>
      <w:r w:rsidR="00824555" w:rsidRPr="00824555">
        <w:rPr>
          <w:rFonts w:ascii="Poppins" w:eastAsia="SimSun" w:hAnsi="Poppins" w:cs="Poppins"/>
          <w:szCs w:val="24"/>
        </w:rPr>
        <w:t xml:space="preserve">Sustainable Development Goals </w:t>
      </w:r>
      <w:r w:rsidRPr="00BE3831">
        <w:rPr>
          <w:rFonts w:ascii="Poppins" w:eastAsia="SimSun" w:hAnsi="Poppins" w:cs="Poppins"/>
          <w:szCs w:val="24"/>
        </w:rPr>
        <w:t xml:space="preserve">have been identified through input from our team and our first materiality process in 2022. </w:t>
      </w:r>
    </w:p>
    <w:p w14:paraId="64AC37E7" w14:textId="74731C7F" w:rsidR="00123CF6" w:rsidRPr="00BE3831" w:rsidRDefault="00824555" w:rsidP="00123CF6">
      <w:pPr>
        <w:rPr>
          <w:rFonts w:ascii="Poppins" w:eastAsia="SimSun" w:hAnsi="Poppins" w:cs="Poppins"/>
          <w:b/>
          <w:szCs w:val="24"/>
        </w:rPr>
      </w:pPr>
      <w:r w:rsidRPr="00824555">
        <w:rPr>
          <w:rFonts w:ascii="Poppins" w:eastAsia="SimSun" w:hAnsi="Poppins" w:cs="Poppins"/>
          <w:b/>
          <w:szCs w:val="24"/>
        </w:rPr>
        <w:t>Sustainable Development Goal</w:t>
      </w:r>
      <w:r>
        <w:rPr>
          <w:rFonts w:ascii="Poppins" w:eastAsia="SimSun" w:hAnsi="Poppins" w:cs="Poppins"/>
          <w:b/>
          <w:szCs w:val="24"/>
        </w:rPr>
        <w:t xml:space="preserve"> </w:t>
      </w:r>
      <w:r w:rsidR="00123CF6" w:rsidRPr="00BE3831">
        <w:rPr>
          <w:rFonts w:ascii="Poppins" w:eastAsia="SimSun" w:hAnsi="Poppins" w:cs="Poppins"/>
          <w:b/>
          <w:szCs w:val="24"/>
        </w:rPr>
        <w:t>8: Decent work and economic growth</w:t>
      </w:r>
    </w:p>
    <w:p w14:paraId="3DE98723"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 xml:space="preserve">Promote inclusive and sustainable economic growth, full and productive employment and decent work for all. </w:t>
      </w:r>
    </w:p>
    <w:p w14:paraId="42F22AF9"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The .au domain underpins Australia’s digital economy and supports Australians online. We contribute to positive economic outcomes for individuals and businesses through our effective management of .au, our research, Public Benefit Program, and public policy and internet governance advocacy.</w:t>
      </w:r>
    </w:p>
    <w:p w14:paraId="5F676374" w14:textId="225E6620" w:rsidR="00123CF6" w:rsidRPr="00BE3831" w:rsidRDefault="00824555" w:rsidP="00123CF6">
      <w:pPr>
        <w:rPr>
          <w:rFonts w:ascii="Poppins" w:eastAsia="SimSun" w:hAnsi="Poppins" w:cs="Poppins"/>
          <w:b/>
          <w:szCs w:val="24"/>
        </w:rPr>
      </w:pPr>
      <w:r w:rsidRPr="00824555">
        <w:rPr>
          <w:rFonts w:ascii="Poppins" w:eastAsia="SimSun" w:hAnsi="Poppins" w:cs="Poppins"/>
          <w:b/>
          <w:szCs w:val="24"/>
        </w:rPr>
        <w:t xml:space="preserve">Sustainable Development Goal </w:t>
      </w:r>
      <w:r w:rsidR="00123CF6" w:rsidRPr="00BE3831">
        <w:rPr>
          <w:rFonts w:ascii="Poppins" w:eastAsia="SimSun" w:hAnsi="Poppins" w:cs="Poppins"/>
          <w:b/>
          <w:szCs w:val="24"/>
        </w:rPr>
        <w:t>9: Industry, innovation and infrastructure</w:t>
      </w:r>
    </w:p>
    <w:p w14:paraId="1C5F408B"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 xml:space="preserve">Build resilient infrastructure, promote inclusive and sustainable industrialisation and foster innovation. </w:t>
      </w:r>
    </w:p>
    <w:p w14:paraId="0D3BE173" w14:textId="1407572E"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The .au </w:t>
      </w:r>
      <w:r w:rsidR="0010796E" w:rsidRPr="0010796E">
        <w:rPr>
          <w:rFonts w:ascii="Poppins" w:eastAsia="SimSun" w:hAnsi="Poppins" w:cs="Poppins"/>
          <w:szCs w:val="24"/>
        </w:rPr>
        <w:t xml:space="preserve">domain name system </w:t>
      </w:r>
      <w:r w:rsidRPr="00BE3831">
        <w:rPr>
          <w:rFonts w:ascii="Poppins" w:eastAsia="SimSun" w:hAnsi="Poppins" w:cs="Poppins"/>
          <w:szCs w:val="24"/>
        </w:rPr>
        <w:t>is part of Australia’s critical infrastructure and an essential enabler for today’s digital economy and society. Through our careful management, we ensure it remains stable, secure and reliable. In 2025-26, a new Chief Innovation Officer role was established to drive auDA’s innovation strategic pillar, which includes improving the utility of .au. We also support innovation through research and our Public Benefit Program to enhance the value of the internet in Australia, the Asia Pacific and globally.</w:t>
      </w:r>
    </w:p>
    <w:p w14:paraId="4D44C128" w14:textId="45DCA6FE" w:rsidR="00123CF6" w:rsidRPr="00BE3831" w:rsidRDefault="00824555" w:rsidP="00123CF6">
      <w:pPr>
        <w:rPr>
          <w:rFonts w:ascii="Poppins" w:eastAsia="SimSun" w:hAnsi="Poppins" w:cs="Poppins"/>
          <w:b/>
          <w:szCs w:val="24"/>
        </w:rPr>
      </w:pPr>
      <w:r w:rsidRPr="00824555">
        <w:rPr>
          <w:rFonts w:ascii="Poppins" w:eastAsia="SimSun" w:hAnsi="Poppins" w:cs="Poppins"/>
          <w:b/>
          <w:szCs w:val="24"/>
        </w:rPr>
        <w:t xml:space="preserve">Sustainable Development Goal </w:t>
      </w:r>
      <w:r w:rsidR="00123CF6" w:rsidRPr="00BE3831">
        <w:rPr>
          <w:rFonts w:ascii="Poppins" w:eastAsia="SimSun" w:hAnsi="Poppins" w:cs="Poppins"/>
          <w:b/>
          <w:szCs w:val="24"/>
        </w:rPr>
        <w:t>10: Reduced inequalities</w:t>
      </w:r>
    </w:p>
    <w:p w14:paraId="61B30734"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 xml:space="preserve">Reduce inequality within and among countries. </w:t>
      </w:r>
    </w:p>
    <w:p w14:paraId="74E7C8EE" w14:textId="2A2CE4D2" w:rsidR="00FB5EA3" w:rsidRPr="00BE3831" w:rsidRDefault="00123CF6" w:rsidP="00123CF6">
      <w:pPr>
        <w:rPr>
          <w:rFonts w:ascii="Poppins" w:eastAsia="SimSun" w:hAnsi="Poppins" w:cs="Poppins"/>
          <w:szCs w:val="24"/>
        </w:rPr>
      </w:pPr>
      <w:r w:rsidRPr="00BE3831">
        <w:rPr>
          <w:rFonts w:ascii="Poppins" w:eastAsia="SimSun" w:hAnsi="Poppins" w:cs="Poppins"/>
          <w:szCs w:val="24"/>
        </w:rPr>
        <w:t xml:space="preserve">We actively advocate for multi-stakeholder internet governance; an inclusive approach that enables all interested stakeholders to participate on an equal footing. We support under-represented groups to participate in internet governance processes, including support for young people in the Pacific to attend </w:t>
      </w:r>
      <w:r w:rsidR="00580A2B" w:rsidRPr="00580A2B">
        <w:rPr>
          <w:rFonts w:ascii="Poppins" w:eastAsia="SimSun" w:hAnsi="Poppins" w:cs="Poppins"/>
          <w:szCs w:val="24"/>
        </w:rPr>
        <w:t xml:space="preserve">Asia Pacific Internet Governance Academy </w:t>
      </w:r>
      <w:r w:rsidRPr="00BE3831">
        <w:rPr>
          <w:rFonts w:ascii="Poppins" w:eastAsia="SimSun" w:hAnsi="Poppins" w:cs="Poppins"/>
          <w:szCs w:val="24"/>
        </w:rPr>
        <w:t xml:space="preserve">Australia. In 2025-26, we also delivered initiatives under our first Reconciliation Action Plan, continued to encourage diversity in .au membership, provide technical support to Pacific </w:t>
      </w:r>
      <w:r w:rsidR="00A86B4E" w:rsidRPr="00A86B4E">
        <w:rPr>
          <w:rFonts w:ascii="Poppins" w:eastAsia="SimSun" w:hAnsi="Poppins" w:cs="Poppins"/>
          <w:szCs w:val="24"/>
        </w:rPr>
        <w:t>country code Top Level Domain</w:t>
      </w:r>
      <w:r w:rsidR="00A86B4E">
        <w:rPr>
          <w:rFonts w:ascii="Poppins" w:eastAsia="SimSun" w:hAnsi="Poppins" w:cs="Poppins"/>
          <w:szCs w:val="24"/>
        </w:rPr>
        <w:t>s</w:t>
      </w:r>
      <w:r w:rsidRPr="00BE3831">
        <w:rPr>
          <w:rFonts w:ascii="Poppins" w:eastAsia="SimSun" w:hAnsi="Poppins" w:cs="Poppins"/>
          <w:szCs w:val="24"/>
        </w:rPr>
        <w:t>, and promote digital inclusion through our Public Benefit Program.</w:t>
      </w:r>
    </w:p>
    <w:p w14:paraId="1CD5C972" w14:textId="614AFFF2" w:rsidR="00123CF6" w:rsidRPr="00BE3831" w:rsidRDefault="00824555" w:rsidP="00123CF6">
      <w:pPr>
        <w:rPr>
          <w:rFonts w:ascii="Poppins" w:eastAsia="SimSun" w:hAnsi="Poppins" w:cs="Poppins"/>
          <w:b/>
          <w:szCs w:val="24"/>
        </w:rPr>
      </w:pPr>
      <w:r w:rsidRPr="00824555">
        <w:rPr>
          <w:rFonts w:ascii="Poppins" w:eastAsia="SimSun" w:hAnsi="Poppins" w:cs="Poppins"/>
          <w:b/>
          <w:szCs w:val="24"/>
        </w:rPr>
        <w:t xml:space="preserve">Sustainable Development Goal </w:t>
      </w:r>
      <w:r w:rsidR="00123CF6" w:rsidRPr="00BE3831">
        <w:rPr>
          <w:rFonts w:ascii="Poppins" w:eastAsia="SimSun" w:hAnsi="Poppins" w:cs="Poppins"/>
          <w:b/>
          <w:szCs w:val="24"/>
        </w:rPr>
        <w:t>12: Responsible consumption and production</w:t>
      </w:r>
    </w:p>
    <w:p w14:paraId="509DCEB7"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Ensure sustainable consumption and production patterns</w:t>
      </w:r>
    </w:p>
    <w:p w14:paraId="51101414"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 aims to be a leading voice on sustainable practices in the domain sector. auDA’s Sustainability Framework sets targets to deliver an organisation that is environmentally and socially responsible and influence the domain name sector to become more sustainable. </w:t>
      </w:r>
      <w:r w:rsidRPr="00BE3831">
        <w:rPr>
          <w:rFonts w:ascii="Poppins" w:eastAsia="SimSun" w:hAnsi="Poppins" w:cs="Poppins"/>
          <w:szCs w:val="24"/>
        </w:rPr>
        <w:lastRenderedPageBreak/>
        <w:t xml:space="preserve">auDA’s 2026-30 Strategy sets an objective to achieve net zero carbon emissions in the operation of .au. In 2025-26 we conducted a baseline assessment of our carbon emissions to establish a starting point from which to work on reducing our scope one, two and three emissions. </w:t>
      </w:r>
    </w:p>
    <w:p w14:paraId="70DF15AF" w14:textId="61DEA7F6" w:rsidR="00123CF6" w:rsidRPr="00BE3831" w:rsidRDefault="00824555" w:rsidP="00123CF6">
      <w:pPr>
        <w:rPr>
          <w:rFonts w:ascii="Poppins" w:eastAsia="SimSun" w:hAnsi="Poppins" w:cs="Poppins"/>
          <w:b/>
          <w:szCs w:val="24"/>
        </w:rPr>
      </w:pPr>
      <w:r w:rsidRPr="00824555">
        <w:rPr>
          <w:rFonts w:ascii="Poppins" w:eastAsia="SimSun" w:hAnsi="Poppins" w:cs="Poppins"/>
          <w:b/>
          <w:szCs w:val="24"/>
        </w:rPr>
        <w:t xml:space="preserve">Sustainable Development Goal </w:t>
      </w:r>
      <w:r w:rsidR="00123CF6" w:rsidRPr="00BE3831">
        <w:rPr>
          <w:rFonts w:ascii="Poppins" w:eastAsia="SimSun" w:hAnsi="Poppins" w:cs="Poppins"/>
          <w:b/>
          <w:szCs w:val="24"/>
        </w:rPr>
        <w:t>17: Partnerships for the goals</w:t>
      </w:r>
    </w:p>
    <w:p w14:paraId="394FD349" w14:textId="77777777" w:rsidR="00123CF6" w:rsidRPr="00BE3831" w:rsidRDefault="00123CF6" w:rsidP="00123CF6">
      <w:pPr>
        <w:rPr>
          <w:rFonts w:ascii="Poppins" w:eastAsia="SimSun" w:hAnsi="Poppins" w:cs="Poppins"/>
          <w:b/>
          <w:szCs w:val="24"/>
        </w:rPr>
      </w:pPr>
      <w:r w:rsidRPr="00BE3831">
        <w:rPr>
          <w:rFonts w:ascii="Poppins" w:eastAsia="SimSun" w:hAnsi="Poppins" w:cs="Poppins"/>
          <w:b/>
          <w:szCs w:val="24"/>
        </w:rPr>
        <w:t>Strengthen the means of implementation and revitalise the Global Partnership for Sustainable Development.</w:t>
      </w:r>
    </w:p>
    <w:p w14:paraId="6D7EB121" w14:textId="511404FE" w:rsidR="004A6B35" w:rsidRDefault="00123CF6" w:rsidP="004A6B35">
      <w:pPr>
        <w:spacing w:after="0"/>
        <w:rPr>
          <w:rFonts w:ascii="Poppins" w:eastAsia="SimSun" w:hAnsi="Poppins" w:cs="Poppins"/>
          <w:szCs w:val="24"/>
        </w:rPr>
      </w:pPr>
      <w:r w:rsidRPr="004A6B35">
        <w:rPr>
          <w:rFonts w:ascii="Poppins" w:eastAsia="Times New Roman" w:hAnsi="Poppins" w:cs="Poppins"/>
          <w:szCs w:val="24"/>
          <w:lang w:eastAsia="en-AU"/>
        </w:rPr>
        <w:t xml:space="preserve">We take a leading role in the Australian internet community and partner with likeminded </w:t>
      </w:r>
      <w:r w:rsidR="00B1293C">
        <w:rPr>
          <w:rFonts w:ascii="Poppins" w:eastAsia="Times New Roman" w:hAnsi="Poppins" w:cs="Poppins"/>
          <w:szCs w:val="24"/>
          <w:lang w:eastAsia="en-AU"/>
        </w:rPr>
        <w:t>c</w:t>
      </w:r>
      <w:r w:rsidR="0011750B" w:rsidRPr="0011750B">
        <w:rPr>
          <w:rFonts w:ascii="Poppins" w:eastAsia="Times New Roman" w:hAnsi="Poppins" w:cs="Poppins"/>
          <w:szCs w:val="24"/>
          <w:lang w:eastAsia="en-AU"/>
        </w:rPr>
        <w:t xml:space="preserve">ountry code Top Level Domain </w:t>
      </w:r>
      <w:r w:rsidRPr="004A6B35">
        <w:rPr>
          <w:rFonts w:ascii="Poppins" w:eastAsia="Times New Roman" w:hAnsi="Poppins" w:cs="Poppins"/>
          <w:szCs w:val="24"/>
          <w:lang w:eastAsia="en-AU"/>
        </w:rPr>
        <w:t xml:space="preserve">managers from around the world to support ongoing, effective multi-stakeholder internet governance processes. We support and collaborate with organisations at the local, regional and global level to champion </w:t>
      </w:r>
      <w:r w:rsidRPr="004A6B35">
        <w:rPr>
          <w:rFonts w:ascii="Poppins" w:eastAsia="SimSun" w:hAnsi="Poppins" w:cs="Poppins"/>
          <w:szCs w:val="24"/>
        </w:rPr>
        <w:t>an open, free, secure and globally interoperable internet and to sustain the social and economic benefits of the</w:t>
      </w:r>
      <w:r w:rsidRPr="00BE3831">
        <w:rPr>
          <w:rFonts w:ascii="Poppins" w:eastAsia="SimSun" w:hAnsi="Poppins" w:cs="Poppins"/>
          <w:szCs w:val="24"/>
        </w:rPr>
        <w:t xml:space="preserve"> internet. </w:t>
      </w:r>
    </w:p>
    <w:p w14:paraId="4276A5D5" w14:textId="77777777" w:rsidR="00874EA4" w:rsidRDefault="00874EA4" w:rsidP="004A6B35">
      <w:pPr>
        <w:spacing w:after="0"/>
        <w:rPr>
          <w:rFonts w:ascii="Poppins" w:eastAsia="SimSun" w:hAnsi="Poppins" w:cs="Poppins"/>
          <w:szCs w:val="24"/>
        </w:rPr>
      </w:pPr>
    </w:p>
    <w:p w14:paraId="1610105A" w14:textId="77777777" w:rsidR="00AB2544" w:rsidRPr="00200441" w:rsidRDefault="00AB2544" w:rsidP="009D319F">
      <w:pPr>
        <w:pStyle w:val="Heading1"/>
      </w:pPr>
      <w:bookmarkStart w:id="22" w:name="_Toc243496907"/>
      <w:r w:rsidRPr="00200441">
        <w:lastRenderedPageBreak/>
        <w:t>How we create value</w:t>
      </w:r>
      <w:bookmarkStart w:id="23" w:name="_Toc147480802"/>
      <w:bookmarkEnd w:id="22"/>
    </w:p>
    <w:p w14:paraId="6BE47DF3" w14:textId="77777777" w:rsidR="00AB2544" w:rsidRPr="0045221D" w:rsidRDefault="00AB2544" w:rsidP="0045221D">
      <w:pPr>
        <w:pStyle w:val="Heading2"/>
        <w:rPr>
          <w:color w:val="008EA6" w:themeColor="text2"/>
        </w:rPr>
      </w:pPr>
      <w:bookmarkStart w:id="24" w:name="_Toc243496908"/>
      <w:r w:rsidRPr="0045221D">
        <w:rPr>
          <w:color w:val="008EA6" w:themeColor="text2"/>
        </w:rPr>
        <w:t>Our resources</w:t>
      </w:r>
      <w:bookmarkEnd w:id="24"/>
    </w:p>
    <w:p w14:paraId="37C0C133" w14:textId="77777777" w:rsidR="00AB2544" w:rsidRPr="00200441" w:rsidRDefault="00AB2544" w:rsidP="0045221D">
      <w:pPr>
        <w:pStyle w:val="Heading3"/>
      </w:pPr>
      <w:r w:rsidRPr="00200441">
        <w:t>Our people</w:t>
      </w:r>
    </w:p>
    <w:p w14:paraId="78C086FC" w14:textId="77777777" w:rsidR="00AB2544" w:rsidRPr="00200441" w:rsidRDefault="00AB2544" w:rsidP="00AB2544">
      <w:pPr>
        <w:numPr>
          <w:ilvl w:val="0"/>
          <w:numId w:val="49"/>
        </w:numPr>
        <w:spacing w:after="0"/>
        <w:contextualSpacing/>
        <w:rPr>
          <w:rFonts w:ascii="Poppins" w:eastAsia="SimSun" w:hAnsi="Poppins" w:cs="Poppins"/>
          <w:szCs w:val="24"/>
        </w:rPr>
      </w:pPr>
      <w:r w:rsidRPr="00200441">
        <w:rPr>
          <w:rFonts w:ascii="Poppins" w:eastAsia="SimSun" w:hAnsi="Poppins" w:cs="Poppins"/>
          <w:szCs w:val="24"/>
        </w:rPr>
        <w:t>69 staff</w:t>
      </w:r>
    </w:p>
    <w:p w14:paraId="0D075A00" w14:textId="77777777" w:rsidR="00AB2544" w:rsidRPr="00200441" w:rsidRDefault="00AB2544" w:rsidP="00AB2544">
      <w:pPr>
        <w:spacing w:after="0"/>
        <w:rPr>
          <w:rFonts w:ascii="Poppins" w:eastAsia="SimSun" w:hAnsi="Poppins" w:cs="Poppins"/>
          <w:szCs w:val="24"/>
        </w:rPr>
      </w:pPr>
    </w:p>
    <w:p w14:paraId="6E146D91" w14:textId="77777777" w:rsidR="00AB2544" w:rsidRPr="00200441" w:rsidRDefault="00AB2544" w:rsidP="0045221D">
      <w:pPr>
        <w:pStyle w:val="Heading3"/>
      </w:pPr>
      <w:r w:rsidRPr="00200441">
        <w:t>Our multi-stakeholder community</w:t>
      </w:r>
    </w:p>
    <w:p w14:paraId="20BC3D07" w14:textId="77777777" w:rsidR="00AB2544" w:rsidRPr="00200441" w:rsidRDefault="00AB2544" w:rsidP="00AB2544">
      <w:pPr>
        <w:numPr>
          <w:ilvl w:val="0"/>
          <w:numId w:val="48"/>
        </w:numPr>
        <w:spacing w:after="0"/>
        <w:contextualSpacing/>
        <w:rPr>
          <w:rFonts w:ascii="Poppins" w:eastAsia="SimSun" w:hAnsi="Poppins" w:cs="Poppins"/>
          <w:szCs w:val="24"/>
        </w:rPr>
      </w:pPr>
      <w:r w:rsidRPr="00200441">
        <w:rPr>
          <w:rFonts w:ascii="Poppins" w:eastAsia="SimSun" w:hAnsi="Poppins" w:cs="Poppins"/>
          <w:szCs w:val="24"/>
        </w:rPr>
        <w:t>Over 6,000 .au members</w:t>
      </w:r>
    </w:p>
    <w:p w14:paraId="707DF800" w14:textId="77777777" w:rsidR="00AB2544" w:rsidRPr="00200441" w:rsidRDefault="00AB2544" w:rsidP="00AB2544">
      <w:pPr>
        <w:numPr>
          <w:ilvl w:val="0"/>
          <w:numId w:val="48"/>
        </w:numPr>
        <w:spacing w:after="0"/>
        <w:contextualSpacing/>
        <w:rPr>
          <w:rFonts w:ascii="Poppins" w:eastAsia="SimSun" w:hAnsi="Poppins" w:cs="Poppins"/>
          <w:szCs w:val="24"/>
        </w:rPr>
      </w:pPr>
      <w:r w:rsidRPr="00200441">
        <w:rPr>
          <w:rFonts w:ascii="Poppins" w:eastAsia="SimSun" w:hAnsi="Poppins" w:cs="Poppins"/>
          <w:szCs w:val="24"/>
        </w:rPr>
        <w:t xml:space="preserve">Relationships with government, industry, civil society, academia, domain name </w:t>
      </w:r>
      <w:r>
        <w:rPr>
          <w:rFonts w:ascii="Poppins" w:eastAsia="SimSun" w:hAnsi="Poppins" w:cs="Poppins"/>
          <w:szCs w:val="24"/>
        </w:rPr>
        <w:t>registrars, resellers and registrants</w:t>
      </w:r>
      <w:r w:rsidRPr="00200441">
        <w:rPr>
          <w:rFonts w:ascii="Poppins" w:eastAsia="SimSun" w:hAnsi="Poppins" w:cs="Poppins"/>
          <w:szCs w:val="24"/>
        </w:rPr>
        <w:t>, technical community</w:t>
      </w:r>
    </w:p>
    <w:p w14:paraId="2BA01CA0" w14:textId="77777777" w:rsidR="00AB2544" w:rsidRPr="00200441" w:rsidRDefault="00AB2544" w:rsidP="00AB2544">
      <w:pPr>
        <w:spacing w:after="0"/>
        <w:rPr>
          <w:rFonts w:ascii="Poppins" w:eastAsia="SimSun" w:hAnsi="Poppins" w:cs="Poppins"/>
          <w:szCs w:val="24"/>
        </w:rPr>
      </w:pPr>
    </w:p>
    <w:p w14:paraId="3876ED15" w14:textId="77777777" w:rsidR="00AB2544" w:rsidRPr="00200441" w:rsidRDefault="00AB2544" w:rsidP="0045221D">
      <w:pPr>
        <w:pStyle w:val="Heading3"/>
      </w:pPr>
      <w:r w:rsidRPr="00200441">
        <w:t>Our infrastructure</w:t>
      </w:r>
    </w:p>
    <w:p w14:paraId="457218FE" w14:textId="60FEDF5D" w:rsidR="00AB2544" w:rsidRPr="00200441" w:rsidRDefault="00AB2544" w:rsidP="00AB2544">
      <w:pPr>
        <w:numPr>
          <w:ilvl w:val="0"/>
          <w:numId w:val="50"/>
        </w:numPr>
        <w:spacing w:after="0"/>
        <w:contextualSpacing/>
        <w:rPr>
          <w:rFonts w:ascii="Poppins" w:eastAsia="SimSun" w:hAnsi="Poppins" w:cs="Poppins"/>
          <w:szCs w:val="24"/>
        </w:rPr>
      </w:pPr>
      <w:r w:rsidRPr="00200441">
        <w:rPr>
          <w:rFonts w:ascii="Poppins" w:eastAsia="SimSun" w:hAnsi="Poppins" w:cs="Poppins"/>
          <w:szCs w:val="24"/>
        </w:rPr>
        <w:t xml:space="preserve">Globally distributed .au </w:t>
      </w:r>
      <w:r w:rsidR="0010796E" w:rsidRPr="0010796E">
        <w:rPr>
          <w:rFonts w:ascii="Poppins" w:eastAsia="SimSun" w:hAnsi="Poppins" w:cs="Poppins"/>
          <w:szCs w:val="24"/>
        </w:rPr>
        <w:t xml:space="preserve">domain name system </w:t>
      </w:r>
      <w:r w:rsidRPr="00200441">
        <w:rPr>
          <w:rFonts w:ascii="Poppins" w:eastAsia="SimSun" w:hAnsi="Poppins" w:cs="Poppins"/>
          <w:szCs w:val="24"/>
        </w:rPr>
        <w:t>infrastructure</w:t>
      </w:r>
    </w:p>
    <w:p w14:paraId="4535A45C" w14:textId="77777777" w:rsidR="00AB2544" w:rsidRPr="00200441" w:rsidRDefault="00AB2544" w:rsidP="00AB2544">
      <w:pPr>
        <w:spacing w:after="0"/>
        <w:rPr>
          <w:rFonts w:ascii="Poppins" w:eastAsia="SimSun" w:hAnsi="Poppins" w:cs="Poppins"/>
          <w:szCs w:val="24"/>
        </w:rPr>
      </w:pPr>
    </w:p>
    <w:p w14:paraId="35EF4054" w14:textId="77777777" w:rsidR="00AB2544" w:rsidRPr="00200441" w:rsidRDefault="00AB2544" w:rsidP="0045221D">
      <w:pPr>
        <w:pStyle w:val="Heading3"/>
      </w:pPr>
      <w:r w:rsidRPr="00200441">
        <w:t>Our expertise</w:t>
      </w:r>
    </w:p>
    <w:p w14:paraId="3683A75D" w14:textId="77777777" w:rsidR="00AB2544" w:rsidRPr="00200441" w:rsidRDefault="00AB2544" w:rsidP="00AB2544">
      <w:pPr>
        <w:numPr>
          <w:ilvl w:val="0"/>
          <w:numId w:val="50"/>
        </w:numPr>
        <w:spacing w:after="0"/>
        <w:contextualSpacing/>
        <w:rPr>
          <w:rFonts w:ascii="Poppins" w:eastAsia="SimSun" w:hAnsi="Poppins" w:cs="Poppins"/>
          <w:szCs w:val="24"/>
        </w:rPr>
      </w:pPr>
      <w:r w:rsidRPr="00200441">
        <w:rPr>
          <w:rFonts w:ascii="Poppins" w:eastAsia="SimSun" w:hAnsi="Poppins" w:cs="Poppins"/>
          <w:szCs w:val="24"/>
        </w:rPr>
        <w:t>Expert staff skilled to deliver core functions and strategic pillars</w:t>
      </w:r>
    </w:p>
    <w:p w14:paraId="73B8743F" w14:textId="77777777" w:rsidR="00AB2544" w:rsidRPr="00200441" w:rsidRDefault="00AB2544" w:rsidP="00AB2544">
      <w:pPr>
        <w:spacing w:after="0"/>
        <w:rPr>
          <w:rFonts w:ascii="Poppins" w:eastAsia="SimSun" w:hAnsi="Poppins" w:cs="Poppins"/>
          <w:szCs w:val="24"/>
        </w:rPr>
      </w:pPr>
    </w:p>
    <w:p w14:paraId="06509073" w14:textId="77777777" w:rsidR="00AB2544" w:rsidRPr="00200441" w:rsidRDefault="00AB2544" w:rsidP="0045221D">
      <w:pPr>
        <w:pStyle w:val="Heading3"/>
      </w:pPr>
      <w:r w:rsidRPr="00200441">
        <w:t>Our finances</w:t>
      </w:r>
    </w:p>
    <w:p w14:paraId="5BC22D1E" w14:textId="77777777" w:rsidR="00AB2544" w:rsidRPr="00200441" w:rsidRDefault="00AB2544" w:rsidP="00AB2544">
      <w:pPr>
        <w:numPr>
          <w:ilvl w:val="0"/>
          <w:numId w:val="50"/>
        </w:numPr>
        <w:spacing w:after="0"/>
        <w:contextualSpacing/>
        <w:rPr>
          <w:rFonts w:ascii="Poppins" w:eastAsia="SimSun" w:hAnsi="Poppins" w:cs="Poppins"/>
          <w:szCs w:val="24"/>
        </w:rPr>
      </w:pPr>
      <w:r w:rsidRPr="00200441">
        <w:rPr>
          <w:rFonts w:ascii="Poppins" w:eastAsia="SimSun" w:hAnsi="Poppins" w:cs="Poppins"/>
          <w:szCs w:val="24"/>
        </w:rPr>
        <w:t>Sustainable financial position</w:t>
      </w:r>
    </w:p>
    <w:p w14:paraId="4349D195" w14:textId="77777777" w:rsidR="00AB2544" w:rsidRPr="00200441" w:rsidRDefault="00AB2544" w:rsidP="00AB2544">
      <w:pPr>
        <w:numPr>
          <w:ilvl w:val="0"/>
          <w:numId w:val="50"/>
        </w:numPr>
        <w:spacing w:after="0"/>
        <w:contextualSpacing/>
        <w:rPr>
          <w:rFonts w:ascii="Poppins" w:eastAsia="SimSun" w:hAnsi="Poppins" w:cs="Poppins"/>
          <w:szCs w:val="24"/>
        </w:rPr>
      </w:pPr>
      <w:r w:rsidRPr="00200441">
        <w:rPr>
          <w:rFonts w:ascii="Poppins" w:eastAsia="SimSun" w:hAnsi="Poppins" w:cs="Poppins"/>
          <w:szCs w:val="24"/>
        </w:rPr>
        <w:t>Public Benefit Program supports digital innovation and inclusion for Australians</w:t>
      </w:r>
    </w:p>
    <w:p w14:paraId="01FA1A5F" w14:textId="77777777" w:rsidR="00AB2544" w:rsidRPr="00200441" w:rsidRDefault="00AB2544" w:rsidP="00AB2544">
      <w:pPr>
        <w:spacing w:after="0"/>
        <w:rPr>
          <w:rFonts w:ascii="Poppins" w:eastAsia="SimSun" w:hAnsi="Poppins" w:cs="Poppins"/>
          <w:szCs w:val="24"/>
        </w:rPr>
      </w:pPr>
    </w:p>
    <w:p w14:paraId="72D26ECC" w14:textId="77777777" w:rsidR="00AB2544" w:rsidRPr="00200441" w:rsidRDefault="00AB2544" w:rsidP="0045221D">
      <w:pPr>
        <w:pStyle w:val="Heading3"/>
      </w:pPr>
      <w:r w:rsidRPr="00200441">
        <w:t>Our environment</w:t>
      </w:r>
    </w:p>
    <w:p w14:paraId="0DF18279" w14:textId="77777777" w:rsidR="00AB2544" w:rsidRPr="00200441" w:rsidRDefault="00AB2544" w:rsidP="00AB2544">
      <w:pPr>
        <w:numPr>
          <w:ilvl w:val="0"/>
          <w:numId w:val="51"/>
        </w:numPr>
        <w:spacing w:after="0"/>
        <w:contextualSpacing/>
        <w:rPr>
          <w:rFonts w:ascii="Poppins" w:eastAsia="SimSun" w:hAnsi="Poppins" w:cs="Poppins"/>
          <w:szCs w:val="24"/>
        </w:rPr>
      </w:pPr>
      <w:r w:rsidRPr="00200441">
        <w:rPr>
          <w:rFonts w:ascii="Poppins" w:eastAsia="SimSun" w:hAnsi="Poppins" w:cs="Poppins"/>
          <w:szCs w:val="24"/>
        </w:rPr>
        <w:t>Sustainability Framework and carbon emission tracking</w:t>
      </w:r>
    </w:p>
    <w:p w14:paraId="052717D4" w14:textId="77777777" w:rsidR="00AB2544" w:rsidRPr="00200441" w:rsidRDefault="00AB2544" w:rsidP="00AB2544">
      <w:pPr>
        <w:spacing w:after="0"/>
        <w:rPr>
          <w:rFonts w:ascii="Poppins" w:eastAsia="SimSun" w:hAnsi="Poppins" w:cs="Poppins"/>
          <w:szCs w:val="24"/>
        </w:rPr>
      </w:pPr>
    </w:p>
    <w:p w14:paraId="47C9D883" w14:textId="77777777" w:rsidR="00AB2544" w:rsidRPr="0045221D" w:rsidRDefault="00AB2544" w:rsidP="0045221D">
      <w:pPr>
        <w:pStyle w:val="Heading2"/>
        <w:rPr>
          <w:color w:val="008EA6" w:themeColor="text2"/>
        </w:rPr>
      </w:pPr>
      <w:bookmarkStart w:id="25" w:name="_Toc243496909"/>
      <w:r w:rsidRPr="0045221D">
        <w:rPr>
          <w:color w:val="008EA6" w:themeColor="text2"/>
        </w:rPr>
        <w:t>Value creating activities</w:t>
      </w:r>
      <w:bookmarkEnd w:id="25"/>
    </w:p>
    <w:p w14:paraId="2583F1C8" w14:textId="77777777" w:rsidR="00AB2544" w:rsidRPr="00200441" w:rsidRDefault="00AB2544" w:rsidP="0045221D">
      <w:pPr>
        <w:pStyle w:val="Heading3"/>
      </w:pPr>
      <w:r w:rsidRPr="00200441">
        <w:t>Purpose</w:t>
      </w:r>
    </w:p>
    <w:p w14:paraId="51DF577A" w14:textId="77777777" w:rsidR="00AB2544" w:rsidRPr="00200441" w:rsidRDefault="00AB2544" w:rsidP="00AB2544">
      <w:pPr>
        <w:spacing w:after="0"/>
        <w:rPr>
          <w:rFonts w:ascii="Poppins" w:eastAsia="SimSun" w:hAnsi="Poppins" w:cs="Poppins"/>
          <w:szCs w:val="24"/>
        </w:rPr>
      </w:pPr>
      <w:r w:rsidRPr="00200441">
        <w:rPr>
          <w:rFonts w:ascii="Poppins" w:eastAsia="SimSun" w:hAnsi="Poppins" w:cs="Poppins"/>
          <w:szCs w:val="24"/>
        </w:rPr>
        <w:t>Connecting Australians to an open internet with trust and confidence.</w:t>
      </w:r>
    </w:p>
    <w:p w14:paraId="002BCAA7" w14:textId="77777777" w:rsidR="00AB2544" w:rsidRPr="00200441" w:rsidRDefault="00AB2544" w:rsidP="00AB2544">
      <w:pPr>
        <w:spacing w:after="0"/>
        <w:rPr>
          <w:rFonts w:ascii="Poppins" w:eastAsia="SimSun" w:hAnsi="Poppins" w:cs="Poppins"/>
          <w:szCs w:val="24"/>
        </w:rPr>
      </w:pPr>
    </w:p>
    <w:p w14:paraId="2B0A084A" w14:textId="77777777" w:rsidR="00AB2544" w:rsidRPr="00200441" w:rsidRDefault="00AB2544" w:rsidP="0045221D">
      <w:pPr>
        <w:pStyle w:val="Heading3"/>
      </w:pPr>
      <w:r w:rsidRPr="00200441">
        <w:t>Vision</w:t>
      </w:r>
    </w:p>
    <w:p w14:paraId="3AECCB63" w14:textId="77777777" w:rsidR="00AB2544" w:rsidRPr="00200441" w:rsidRDefault="00AB2544" w:rsidP="00AB2544">
      <w:pPr>
        <w:spacing w:after="0"/>
        <w:rPr>
          <w:rFonts w:ascii="Poppins" w:eastAsia="SimSun" w:hAnsi="Poppins" w:cs="Poppins"/>
          <w:szCs w:val="24"/>
        </w:rPr>
      </w:pPr>
      <w:r w:rsidRPr="00200441">
        <w:rPr>
          <w:rFonts w:ascii="Poppins" w:eastAsia="SimSun" w:hAnsi="Poppins" w:cs="Poppins"/>
          <w:szCs w:val="24"/>
        </w:rPr>
        <w:t>.au is the primary online identity for Australian individuals and organisations, supported by a nimble and resilient auDA.</w:t>
      </w:r>
    </w:p>
    <w:p w14:paraId="29436849" w14:textId="77777777" w:rsidR="00AB2544" w:rsidRPr="00200441" w:rsidRDefault="00AB2544" w:rsidP="00AB2544">
      <w:pPr>
        <w:spacing w:after="0"/>
        <w:rPr>
          <w:rFonts w:ascii="Poppins" w:eastAsia="SimSun" w:hAnsi="Poppins" w:cs="Poppins"/>
          <w:szCs w:val="24"/>
        </w:rPr>
      </w:pPr>
    </w:p>
    <w:p w14:paraId="1A0491C3" w14:textId="77777777" w:rsidR="00AB2544" w:rsidRPr="00200441" w:rsidRDefault="00AB2544" w:rsidP="0045221D">
      <w:pPr>
        <w:pStyle w:val="Heading3"/>
      </w:pPr>
      <w:r w:rsidRPr="00200441">
        <w:t>Key activities</w:t>
      </w:r>
    </w:p>
    <w:p w14:paraId="3C58A621" w14:textId="77777777" w:rsidR="00AB2544" w:rsidRPr="00200441" w:rsidRDefault="00AB2544" w:rsidP="00AB2544">
      <w:pPr>
        <w:numPr>
          <w:ilvl w:val="0"/>
          <w:numId w:val="47"/>
        </w:numPr>
        <w:spacing w:after="0"/>
        <w:contextualSpacing/>
        <w:rPr>
          <w:rFonts w:ascii="Poppins" w:eastAsia="SimSun" w:hAnsi="Poppins" w:cs="Poppins"/>
          <w:szCs w:val="24"/>
        </w:rPr>
      </w:pPr>
      <w:r w:rsidRPr="00200441">
        <w:rPr>
          <w:rFonts w:ascii="Poppins" w:eastAsia="SimSun" w:hAnsi="Poppins" w:cs="Poppins"/>
          <w:szCs w:val="24"/>
        </w:rPr>
        <w:t>Administer .au Licensing Framework</w:t>
      </w:r>
    </w:p>
    <w:p w14:paraId="2FEA13FC" w14:textId="6F57E22C" w:rsidR="00AB2544" w:rsidRPr="00200441" w:rsidRDefault="00AB2544" w:rsidP="00AB2544">
      <w:pPr>
        <w:numPr>
          <w:ilvl w:val="0"/>
          <w:numId w:val="47"/>
        </w:numPr>
        <w:spacing w:after="0"/>
        <w:contextualSpacing/>
        <w:rPr>
          <w:rFonts w:ascii="Poppins" w:eastAsia="SimSun" w:hAnsi="Poppins" w:cs="Poppins"/>
          <w:szCs w:val="24"/>
        </w:rPr>
      </w:pPr>
      <w:r w:rsidRPr="00200441">
        <w:rPr>
          <w:rFonts w:ascii="Poppins" w:eastAsia="SimSun" w:hAnsi="Poppins" w:cs="Poppins"/>
          <w:szCs w:val="24"/>
        </w:rPr>
        <w:t xml:space="preserve">Operate a secure, stable </w:t>
      </w:r>
      <w:r w:rsidR="009F2A5B" w:rsidRPr="009F2A5B">
        <w:rPr>
          <w:rFonts w:ascii="Poppins" w:eastAsia="SimSun" w:hAnsi="Poppins" w:cs="Poppins"/>
          <w:szCs w:val="24"/>
        </w:rPr>
        <w:t>domain name system</w:t>
      </w:r>
    </w:p>
    <w:p w14:paraId="420D75C6" w14:textId="77777777" w:rsidR="00AB2544" w:rsidRPr="00200441" w:rsidRDefault="00AB2544" w:rsidP="00AB2544">
      <w:pPr>
        <w:numPr>
          <w:ilvl w:val="0"/>
          <w:numId w:val="47"/>
        </w:numPr>
        <w:spacing w:after="0"/>
        <w:contextualSpacing/>
        <w:rPr>
          <w:rFonts w:ascii="Poppins" w:eastAsia="SimSun" w:hAnsi="Poppins" w:cs="Poppins"/>
          <w:szCs w:val="24"/>
        </w:rPr>
      </w:pPr>
      <w:r w:rsidRPr="00200441">
        <w:rPr>
          <w:rFonts w:ascii="Poppins" w:eastAsia="SimSun" w:hAnsi="Poppins" w:cs="Poppins"/>
          <w:szCs w:val="24"/>
        </w:rPr>
        <w:t>Advocate for multi-stakeholder internet governance and contribute to Australian public policy discussions</w:t>
      </w:r>
      <w:r>
        <w:rPr>
          <w:rFonts w:ascii="Poppins" w:eastAsia="SimSun" w:hAnsi="Poppins" w:cs="Poppins"/>
          <w:szCs w:val="24"/>
        </w:rPr>
        <w:t xml:space="preserve"> on regulations that affect internet software and services</w:t>
      </w:r>
    </w:p>
    <w:p w14:paraId="196C14DC" w14:textId="77777777" w:rsidR="00AB2544" w:rsidRPr="00200441" w:rsidRDefault="00AB2544" w:rsidP="00AB2544">
      <w:pPr>
        <w:numPr>
          <w:ilvl w:val="0"/>
          <w:numId w:val="47"/>
        </w:numPr>
        <w:spacing w:after="0"/>
        <w:contextualSpacing/>
        <w:rPr>
          <w:rFonts w:ascii="Poppins" w:eastAsia="SimSun" w:hAnsi="Poppins" w:cs="Poppins"/>
          <w:szCs w:val="24"/>
        </w:rPr>
      </w:pPr>
      <w:r w:rsidRPr="00200441">
        <w:rPr>
          <w:rFonts w:ascii="Poppins" w:eastAsia="SimSun" w:hAnsi="Poppins" w:cs="Poppins"/>
          <w:szCs w:val="24"/>
        </w:rPr>
        <w:t xml:space="preserve">Engage with the Australian community and maintain an engaged .au membership </w:t>
      </w:r>
    </w:p>
    <w:p w14:paraId="6268ECEC" w14:textId="121B5A1E" w:rsidR="00AB2544" w:rsidRPr="00200441" w:rsidRDefault="00AB2544" w:rsidP="00AB2544">
      <w:pPr>
        <w:numPr>
          <w:ilvl w:val="0"/>
          <w:numId w:val="47"/>
        </w:numPr>
        <w:spacing w:after="0"/>
        <w:contextualSpacing/>
        <w:rPr>
          <w:rFonts w:ascii="Poppins" w:eastAsia="SimSun" w:hAnsi="Poppins" w:cs="Poppins"/>
          <w:szCs w:val="24"/>
        </w:rPr>
      </w:pPr>
      <w:r w:rsidRPr="00200441">
        <w:rPr>
          <w:rFonts w:ascii="Poppins" w:eastAsia="SimSun" w:hAnsi="Poppins" w:cs="Poppins"/>
          <w:szCs w:val="24"/>
        </w:rPr>
        <w:t>Support digital inclusion and innovation</w:t>
      </w:r>
      <w:r w:rsidR="00861764">
        <w:rPr>
          <w:rFonts w:ascii="Poppins" w:eastAsia="SimSun" w:hAnsi="Poppins" w:cs="Poppins"/>
          <w:szCs w:val="24"/>
        </w:rPr>
        <w:t>.</w:t>
      </w:r>
    </w:p>
    <w:p w14:paraId="6E5611FE" w14:textId="77777777" w:rsidR="00AB2544" w:rsidRPr="00200441" w:rsidRDefault="00AB2544" w:rsidP="00AB2544">
      <w:pPr>
        <w:spacing w:after="0"/>
        <w:rPr>
          <w:rFonts w:ascii="Poppins" w:eastAsia="SimSun" w:hAnsi="Poppins" w:cs="Poppins"/>
          <w:b/>
          <w:bCs/>
          <w:szCs w:val="32"/>
        </w:rPr>
      </w:pPr>
    </w:p>
    <w:p w14:paraId="76FD2B91" w14:textId="77777777" w:rsidR="00AB2544" w:rsidRPr="0045221D" w:rsidRDefault="00AB2544" w:rsidP="0045221D">
      <w:pPr>
        <w:pStyle w:val="Heading2"/>
        <w:rPr>
          <w:color w:val="008EA6" w:themeColor="text2"/>
        </w:rPr>
      </w:pPr>
      <w:bookmarkStart w:id="26" w:name="_Toc243496910"/>
      <w:r w:rsidRPr="0045221D">
        <w:rPr>
          <w:color w:val="008EA6" w:themeColor="text2"/>
        </w:rPr>
        <w:t>Outputs</w:t>
      </w:r>
      <w:bookmarkEnd w:id="26"/>
    </w:p>
    <w:p w14:paraId="697D41E6" w14:textId="77777777" w:rsidR="00AB2544" w:rsidRPr="00200441" w:rsidRDefault="00AB2544" w:rsidP="0045221D">
      <w:pPr>
        <w:pStyle w:val="Heading3"/>
      </w:pPr>
      <w:r w:rsidRPr="00200441">
        <w:t>Our people</w:t>
      </w:r>
    </w:p>
    <w:p w14:paraId="055607E0" w14:textId="77777777" w:rsidR="00AB2544" w:rsidRPr="00200441" w:rsidRDefault="00AB2544" w:rsidP="00AB2544">
      <w:pPr>
        <w:numPr>
          <w:ilvl w:val="0"/>
          <w:numId w:val="58"/>
        </w:numPr>
        <w:spacing w:after="120"/>
        <w:ind w:left="714" w:hanging="357"/>
        <w:rPr>
          <w:rFonts w:ascii="Poppins" w:eastAsia="SimSun" w:hAnsi="Poppins" w:cs="Poppins"/>
          <w:szCs w:val="24"/>
        </w:rPr>
      </w:pPr>
      <w:r w:rsidRPr="00200441">
        <w:rPr>
          <w:rFonts w:ascii="Poppins" w:eastAsia="SimSun" w:hAnsi="Poppins" w:cs="Poppins"/>
          <w:szCs w:val="24"/>
        </w:rPr>
        <w:t>All leaders have completed leadership training</w:t>
      </w:r>
    </w:p>
    <w:p w14:paraId="5078BE64" w14:textId="77777777" w:rsidR="00AB2544" w:rsidRPr="00200441" w:rsidRDefault="00AB2544" w:rsidP="0045221D">
      <w:pPr>
        <w:pStyle w:val="Heading3"/>
      </w:pPr>
      <w:r w:rsidRPr="00200441">
        <w:t>Our multi-stakeholder community</w:t>
      </w:r>
    </w:p>
    <w:p w14:paraId="432CEE00" w14:textId="77777777" w:rsidR="00AB2544" w:rsidRPr="00200441" w:rsidRDefault="00AB2544" w:rsidP="00AB2544">
      <w:pPr>
        <w:numPr>
          <w:ilvl w:val="0"/>
          <w:numId w:val="58"/>
        </w:numPr>
        <w:spacing w:after="0"/>
        <w:contextualSpacing/>
        <w:rPr>
          <w:rFonts w:ascii="Poppins" w:eastAsia="SimSun" w:hAnsi="Poppins" w:cs="Poppins"/>
          <w:szCs w:val="24"/>
        </w:rPr>
      </w:pPr>
      <w:r w:rsidRPr="00200441">
        <w:rPr>
          <w:rFonts w:ascii="Poppins" w:eastAsia="SimSun" w:hAnsi="Poppins" w:cs="Poppins"/>
          <w:szCs w:val="24"/>
        </w:rPr>
        <w:t>775 new .au members in 2025-26</w:t>
      </w:r>
    </w:p>
    <w:p w14:paraId="2DB35084" w14:textId="77777777" w:rsidR="00AB2544" w:rsidRPr="00200441" w:rsidRDefault="00AB2544" w:rsidP="00AB2544">
      <w:pPr>
        <w:numPr>
          <w:ilvl w:val="0"/>
          <w:numId w:val="58"/>
        </w:numPr>
        <w:spacing w:after="0"/>
        <w:contextualSpacing/>
        <w:rPr>
          <w:rFonts w:ascii="Poppins" w:eastAsia="SimSun" w:hAnsi="Poppins" w:cs="Poppins"/>
          <w:szCs w:val="24"/>
        </w:rPr>
      </w:pPr>
      <w:r w:rsidRPr="00200441">
        <w:rPr>
          <w:rFonts w:ascii="Poppins" w:eastAsia="SimSun" w:hAnsi="Poppins" w:cs="Poppins"/>
          <w:szCs w:val="24"/>
        </w:rPr>
        <w:t>Members and stakeholders contributed to events and consultations including the .au Licensing Rules Review</w:t>
      </w:r>
    </w:p>
    <w:p w14:paraId="53249B9D" w14:textId="5D7530FA" w:rsidR="00AB2544" w:rsidRPr="00200441" w:rsidRDefault="00AB2544" w:rsidP="00AB2544">
      <w:pPr>
        <w:numPr>
          <w:ilvl w:val="0"/>
          <w:numId w:val="58"/>
        </w:numPr>
        <w:spacing w:after="0"/>
        <w:contextualSpacing/>
        <w:rPr>
          <w:rFonts w:ascii="Poppins" w:eastAsia="SimSun" w:hAnsi="Poppins" w:cs="Poppins"/>
          <w:szCs w:val="24"/>
        </w:rPr>
      </w:pPr>
      <w:r w:rsidRPr="00200441">
        <w:rPr>
          <w:rFonts w:ascii="Poppins" w:eastAsia="SimSun" w:hAnsi="Poppins" w:cs="Poppins"/>
          <w:szCs w:val="24"/>
        </w:rPr>
        <w:t xml:space="preserve">Hosted </w:t>
      </w:r>
      <w:r>
        <w:rPr>
          <w:rFonts w:ascii="Poppins" w:eastAsia="SimSun" w:hAnsi="Poppins" w:cs="Poppins"/>
          <w:szCs w:val="24"/>
        </w:rPr>
        <w:t xml:space="preserve">Asia Pacific Internet Governance Academy </w:t>
      </w:r>
      <w:r w:rsidRPr="00200441">
        <w:rPr>
          <w:rFonts w:ascii="Poppins" w:eastAsia="SimSun" w:hAnsi="Poppins" w:cs="Poppins"/>
          <w:szCs w:val="24"/>
        </w:rPr>
        <w:t>Australia in Feb 2026</w:t>
      </w:r>
    </w:p>
    <w:p w14:paraId="3E72B0B3" w14:textId="18E981CF" w:rsidR="00AB2544" w:rsidRPr="00200441" w:rsidRDefault="00AB2544" w:rsidP="00AB2544">
      <w:pPr>
        <w:numPr>
          <w:ilvl w:val="0"/>
          <w:numId w:val="58"/>
        </w:numPr>
        <w:spacing w:after="120"/>
        <w:ind w:left="714" w:hanging="357"/>
        <w:rPr>
          <w:rFonts w:ascii="Poppins" w:eastAsia="SimSun" w:hAnsi="Poppins" w:cs="Poppins"/>
          <w:szCs w:val="24"/>
        </w:rPr>
      </w:pPr>
      <w:r w:rsidRPr="00200441">
        <w:rPr>
          <w:rFonts w:ascii="Poppins" w:eastAsia="SimSun" w:hAnsi="Poppins" w:cs="Poppins"/>
          <w:szCs w:val="24"/>
        </w:rPr>
        <w:t xml:space="preserve">Continued participation in multi-stakeholder communities and events including </w:t>
      </w:r>
      <w:r>
        <w:rPr>
          <w:rFonts w:ascii="Poppins" w:eastAsia="SimSun" w:hAnsi="Poppins" w:cs="Poppins"/>
          <w:szCs w:val="24"/>
        </w:rPr>
        <w:t xml:space="preserve">Technical Community Coalition for </w:t>
      </w:r>
      <w:proofErr w:type="spellStart"/>
      <w:r>
        <w:rPr>
          <w:rFonts w:ascii="Poppins" w:eastAsia="SimSun" w:hAnsi="Poppins" w:cs="Poppins"/>
          <w:szCs w:val="24"/>
        </w:rPr>
        <w:t>Multistakeholderism</w:t>
      </w:r>
      <w:proofErr w:type="spellEnd"/>
      <w:r w:rsidRPr="00200441">
        <w:rPr>
          <w:rFonts w:ascii="Poppins" w:eastAsia="SimSun" w:hAnsi="Poppins" w:cs="Poppins"/>
          <w:szCs w:val="24"/>
        </w:rPr>
        <w:t xml:space="preserve">, </w:t>
      </w:r>
      <w:r w:rsidR="00A01546">
        <w:rPr>
          <w:rFonts w:ascii="Poppins" w:eastAsia="SimSun" w:hAnsi="Poppins" w:cs="Poppins"/>
          <w:szCs w:val="24"/>
        </w:rPr>
        <w:t xml:space="preserve">the </w:t>
      </w:r>
      <w:r w:rsidR="00A01546" w:rsidRPr="00A01546">
        <w:rPr>
          <w:rFonts w:ascii="Poppins" w:eastAsia="SimSun" w:hAnsi="Poppins" w:cs="Poppins"/>
          <w:szCs w:val="24"/>
        </w:rPr>
        <w:t xml:space="preserve">Internet Corporation for Assigned Names and Numbers </w:t>
      </w:r>
      <w:r w:rsidRPr="00200441">
        <w:rPr>
          <w:rFonts w:ascii="Poppins" w:eastAsia="SimSun" w:hAnsi="Poppins" w:cs="Poppins"/>
          <w:szCs w:val="24"/>
        </w:rPr>
        <w:t xml:space="preserve">and </w:t>
      </w:r>
      <w:r>
        <w:rPr>
          <w:rFonts w:ascii="Poppins" w:eastAsia="SimSun" w:hAnsi="Poppins" w:cs="Poppins"/>
          <w:szCs w:val="24"/>
        </w:rPr>
        <w:t>Internet Governance Forums</w:t>
      </w:r>
      <w:r w:rsidR="00A01546">
        <w:rPr>
          <w:rFonts w:ascii="Poppins" w:eastAsia="SimSun" w:hAnsi="Poppins" w:cs="Poppins"/>
          <w:szCs w:val="24"/>
        </w:rPr>
        <w:t>.</w:t>
      </w:r>
    </w:p>
    <w:p w14:paraId="50F194A0" w14:textId="77777777" w:rsidR="00AB2544" w:rsidRPr="00200441" w:rsidRDefault="00AB2544" w:rsidP="0045221D">
      <w:pPr>
        <w:pStyle w:val="Heading3"/>
      </w:pPr>
      <w:r w:rsidRPr="00200441">
        <w:t>Our infrastructure</w:t>
      </w:r>
    </w:p>
    <w:p w14:paraId="5EDF908B" w14:textId="5B4DC148" w:rsidR="00AB2544" w:rsidRPr="00200441" w:rsidRDefault="00AB2544" w:rsidP="00AB2544">
      <w:pPr>
        <w:numPr>
          <w:ilvl w:val="0"/>
          <w:numId w:val="59"/>
        </w:numPr>
        <w:spacing w:after="120"/>
        <w:ind w:left="714" w:hanging="357"/>
        <w:rPr>
          <w:rFonts w:ascii="Poppins" w:eastAsia="SimSun" w:hAnsi="Poppins" w:cs="Poppins"/>
          <w:szCs w:val="24"/>
        </w:rPr>
      </w:pPr>
      <w:r w:rsidRPr="00200441">
        <w:rPr>
          <w:rFonts w:ascii="Poppins" w:eastAsia="SimSun" w:hAnsi="Poppins" w:cs="Poppins"/>
          <w:szCs w:val="24"/>
        </w:rPr>
        <w:t xml:space="preserve">100% availability during 2025-26 for .au </w:t>
      </w:r>
      <w:r w:rsidR="009F2A5B" w:rsidRPr="009F2A5B">
        <w:rPr>
          <w:rFonts w:ascii="Poppins" w:eastAsia="SimSun" w:hAnsi="Poppins" w:cs="Poppins"/>
          <w:szCs w:val="24"/>
        </w:rPr>
        <w:t>domain name system</w:t>
      </w:r>
      <w:r w:rsidRPr="00200441">
        <w:rPr>
          <w:rFonts w:ascii="Poppins" w:eastAsia="SimSun" w:hAnsi="Poppins" w:cs="Poppins"/>
          <w:szCs w:val="24"/>
        </w:rPr>
        <w:t>, registry and WHOIS</w:t>
      </w:r>
    </w:p>
    <w:p w14:paraId="41B91D35" w14:textId="77777777" w:rsidR="00AB2544" w:rsidRPr="00200441" w:rsidRDefault="00AB2544" w:rsidP="0045221D">
      <w:pPr>
        <w:pStyle w:val="Heading3"/>
      </w:pPr>
      <w:r w:rsidRPr="00200441">
        <w:t>Our expertise</w:t>
      </w:r>
    </w:p>
    <w:p w14:paraId="75A245A1" w14:textId="77777777" w:rsidR="00AB2544" w:rsidRPr="00200441" w:rsidRDefault="00AB2544" w:rsidP="00AB2544">
      <w:pPr>
        <w:numPr>
          <w:ilvl w:val="0"/>
          <w:numId w:val="59"/>
        </w:numPr>
        <w:spacing w:after="0"/>
        <w:contextualSpacing/>
        <w:rPr>
          <w:rFonts w:ascii="Poppins" w:eastAsia="SimSun" w:hAnsi="Poppins" w:cs="Poppins"/>
          <w:szCs w:val="24"/>
        </w:rPr>
      </w:pPr>
      <w:r w:rsidRPr="00200441">
        <w:rPr>
          <w:rFonts w:ascii="Poppins" w:eastAsia="SimSun" w:hAnsi="Poppins" w:cs="Poppins"/>
          <w:szCs w:val="24"/>
        </w:rPr>
        <w:t>Staff trained in responsible use of AI to increase productivity</w:t>
      </w:r>
    </w:p>
    <w:p w14:paraId="6D562759" w14:textId="452CC22E" w:rsidR="00AB2544" w:rsidRPr="00200441" w:rsidRDefault="00AB2544" w:rsidP="00AB2544">
      <w:pPr>
        <w:numPr>
          <w:ilvl w:val="0"/>
          <w:numId w:val="59"/>
        </w:numPr>
        <w:spacing w:after="120"/>
        <w:ind w:left="714" w:hanging="357"/>
        <w:rPr>
          <w:rFonts w:ascii="Poppins" w:eastAsia="SimSun" w:hAnsi="Poppins" w:cs="Poppins"/>
          <w:szCs w:val="24"/>
        </w:rPr>
      </w:pPr>
      <w:r w:rsidRPr="00200441">
        <w:rPr>
          <w:rFonts w:ascii="Poppins" w:eastAsia="SimSun" w:hAnsi="Poppins" w:cs="Poppins"/>
          <w:szCs w:val="24"/>
        </w:rPr>
        <w:t>Innovation unit established to support delivery of our Innovation strategic pillar</w:t>
      </w:r>
    </w:p>
    <w:p w14:paraId="1D3076E6" w14:textId="77777777" w:rsidR="00AB2544" w:rsidRPr="00200441" w:rsidRDefault="00AB2544" w:rsidP="0045221D">
      <w:pPr>
        <w:pStyle w:val="Heading3"/>
      </w:pPr>
      <w:r w:rsidRPr="00200441">
        <w:t>Our finances</w:t>
      </w:r>
    </w:p>
    <w:p w14:paraId="387E7D0E" w14:textId="69958C64" w:rsidR="00B24850" w:rsidRPr="004542CC" w:rsidRDefault="00B24850" w:rsidP="00B24850">
      <w:pPr>
        <w:numPr>
          <w:ilvl w:val="0"/>
          <w:numId w:val="60"/>
        </w:numPr>
        <w:spacing w:after="0"/>
        <w:contextualSpacing/>
        <w:rPr>
          <w:rFonts w:ascii="Poppins" w:eastAsia="SimSun" w:hAnsi="Poppins" w:cs="Poppins"/>
          <w:szCs w:val="24"/>
        </w:rPr>
      </w:pPr>
      <w:r w:rsidRPr="004542CC">
        <w:rPr>
          <w:rFonts w:ascii="Poppins" w:eastAsia="SimSun" w:hAnsi="Poppins" w:cs="Poppins"/>
          <w:szCs w:val="24"/>
        </w:rPr>
        <w:t>$</w:t>
      </w:r>
      <w:r w:rsidR="00B43A9E">
        <w:rPr>
          <w:rFonts w:ascii="Poppins" w:eastAsia="SimSun" w:hAnsi="Poppins" w:cs="Poppins"/>
          <w:szCs w:val="24"/>
        </w:rPr>
        <w:t>1.7</w:t>
      </w:r>
      <w:r w:rsidRPr="004542CC">
        <w:rPr>
          <w:rFonts w:ascii="Poppins" w:eastAsia="SimSun" w:hAnsi="Poppins" w:cs="Poppins"/>
          <w:szCs w:val="24"/>
        </w:rPr>
        <w:t xml:space="preserve"> million operating surplus</w:t>
      </w:r>
    </w:p>
    <w:p w14:paraId="37B789D6" w14:textId="77777777" w:rsidR="00AB2544" w:rsidRPr="00200441" w:rsidRDefault="00AB2544" w:rsidP="00AB2544">
      <w:pPr>
        <w:numPr>
          <w:ilvl w:val="0"/>
          <w:numId w:val="60"/>
        </w:numPr>
        <w:spacing w:after="120"/>
        <w:ind w:left="714" w:hanging="357"/>
        <w:rPr>
          <w:rFonts w:ascii="Poppins" w:eastAsia="SimSun" w:hAnsi="Poppins" w:cs="Poppins"/>
          <w:szCs w:val="24"/>
        </w:rPr>
      </w:pPr>
      <w:r w:rsidRPr="00200441">
        <w:rPr>
          <w:rFonts w:ascii="Poppins" w:eastAsia="SimSun" w:hAnsi="Poppins" w:cs="Poppins"/>
          <w:szCs w:val="24"/>
        </w:rPr>
        <w:t>Delivered $1.78m in funding through our Public Benefit Program to support digital inclusion and innovation for Australians</w:t>
      </w:r>
    </w:p>
    <w:p w14:paraId="172FB860" w14:textId="77777777" w:rsidR="00AB2544" w:rsidRPr="00200441" w:rsidRDefault="00AB2544" w:rsidP="0045221D">
      <w:pPr>
        <w:pStyle w:val="Heading3"/>
      </w:pPr>
      <w:r w:rsidRPr="00200441">
        <w:t>Our environment</w:t>
      </w:r>
    </w:p>
    <w:p w14:paraId="1CC1085A" w14:textId="24C1E014" w:rsidR="00AB2544" w:rsidRPr="00200441" w:rsidRDefault="00AB2544" w:rsidP="00AB2544">
      <w:pPr>
        <w:numPr>
          <w:ilvl w:val="0"/>
          <w:numId w:val="61"/>
        </w:numPr>
        <w:spacing w:after="0"/>
        <w:contextualSpacing/>
        <w:rPr>
          <w:rFonts w:ascii="Poppins" w:eastAsia="SimSun" w:hAnsi="Poppins" w:cs="Poppins"/>
          <w:szCs w:val="24"/>
        </w:rPr>
      </w:pPr>
      <w:r w:rsidRPr="00200441">
        <w:rPr>
          <w:rFonts w:ascii="Poppins" w:eastAsia="SimSun" w:hAnsi="Poppins" w:cs="Poppins"/>
          <w:szCs w:val="24"/>
        </w:rPr>
        <w:t>Baseline carbon emissions established for 2024-25</w:t>
      </w:r>
      <w:r w:rsidR="009475E6">
        <w:rPr>
          <w:rFonts w:ascii="Poppins" w:eastAsia="SimSun" w:hAnsi="Poppins" w:cs="Poppins"/>
          <w:szCs w:val="24"/>
        </w:rPr>
        <w:t>. Emissions reduced 45% in</w:t>
      </w:r>
      <w:r w:rsidRPr="00200441">
        <w:rPr>
          <w:rFonts w:ascii="Poppins" w:eastAsia="SimSun" w:hAnsi="Poppins" w:cs="Poppins"/>
          <w:szCs w:val="24"/>
        </w:rPr>
        <w:t xml:space="preserve"> 2025-26</w:t>
      </w:r>
      <w:r w:rsidR="009475E6">
        <w:rPr>
          <w:rFonts w:ascii="Poppins" w:eastAsia="SimSun" w:hAnsi="Poppins" w:cs="Poppins"/>
          <w:szCs w:val="24"/>
        </w:rPr>
        <w:t xml:space="preserve"> </w:t>
      </w:r>
      <w:r w:rsidRPr="00200441">
        <w:rPr>
          <w:rFonts w:ascii="Poppins" w:eastAsia="SimSun" w:hAnsi="Poppins" w:cs="Poppins"/>
          <w:szCs w:val="24"/>
        </w:rPr>
        <w:t>from 2024-25</w:t>
      </w:r>
      <w:r w:rsidR="009475E6">
        <w:rPr>
          <w:rFonts w:ascii="Poppins" w:eastAsia="SimSun" w:hAnsi="Poppins" w:cs="Poppins"/>
          <w:szCs w:val="24"/>
        </w:rPr>
        <w:t xml:space="preserve"> baseline</w:t>
      </w:r>
      <w:r w:rsidR="00861764">
        <w:rPr>
          <w:rFonts w:ascii="Poppins" w:eastAsia="SimSun" w:hAnsi="Poppins" w:cs="Poppins"/>
          <w:szCs w:val="24"/>
        </w:rPr>
        <w:t>.</w:t>
      </w:r>
    </w:p>
    <w:p w14:paraId="346A377E" w14:textId="77777777" w:rsidR="00AB2544" w:rsidRPr="00200441" w:rsidRDefault="00AB2544" w:rsidP="00AB2544">
      <w:pPr>
        <w:spacing w:after="0"/>
        <w:rPr>
          <w:rFonts w:ascii="Poppins" w:eastAsia="SimSun" w:hAnsi="Poppins" w:cs="Poppins"/>
          <w:szCs w:val="24"/>
        </w:rPr>
      </w:pPr>
    </w:p>
    <w:p w14:paraId="69DFAB99" w14:textId="77777777" w:rsidR="00AB2544" w:rsidRPr="0045221D" w:rsidRDefault="00AB2544" w:rsidP="0045221D">
      <w:pPr>
        <w:pStyle w:val="Heading2"/>
        <w:rPr>
          <w:color w:val="008EA6" w:themeColor="text2"/>
        </w:rPr>
      </w:pPr>
      <w:bookmarkStart w:id="27" w:name="_Toc243496911"/>
      <w:r w:rsidRPr="0045221D">
        <w:rPr>
          <w:color w:val="008EA6" w:themeColor="text2"/>
        </w:rPr>
        <w:t>Outcomes</w:t>
      </w:r>
      <w:bookmarkEnd w:id="27"/>
    </w:p>
    <w:p w14:paraId="44C6E9B8" w14:textId="1FBEA8CA" w:rsidR="00AB2544" w:rsidRPr="00200441" w:rsidRDefault="00AB2544" w:rsidP="00AB2544">
      <w:pPr>
        <w:spacing w:after="0"/>
        <w:rPr>
          <w:rFonts w:ascii="Poppins" w:eastAsia="SimSun" w:hAnsi="Poppins" w:cs="Poppins"/>
          <w:szCs w:val="24"/>
        </w:rPr>
      </w:pPr>
      <w:r w:rsidRPr="00200441">
        <w:rPr>
          <w:rFonts w:ascii="Poppins" w:eastAsia="SimSun" w:hAnsi="Poppins" w:cs="Poppins"/>
          <w:szCs w:val="24"/>
        </w:rPr>
        <w:t xml:space="preserve">.au is trusted and resilient critical infrastructure that supports the Australian economy and global connectivity. –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8,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9, </w:t>
      </w:r>
    </w:p>
    <w:p w14:paraId="1E010938" w14:textId="77777777" w:rsidR="00AB2544" w:rsidRPr="00200441" w:rsidRDefault="00AB2544" w:rsidP="00AB2544">
      <w:pPr>
        <w:spacing w:after="0"/>
        <w:rPr>
          <w:rFonts w:ascii="Poppins" w:eastAsia="SimSun" w:hAnsi="Poppins" w:cs="Poppins"/>
          <w:szCs w:val="24"/>
        </w:rPr>
      </w:pPr>
    </w:p>
    <w:p w14:paraId="28CB66DD" w14:textId="14D2692F" w:rsidR="00AB2544" w:rsidRPr="00200441" w:rsidRDefault="00AB2544" w:rsidP="00AB2544">
      <w:pPr>
        <w:spacing w:after="0"/>
        <w:rPr>
          <w:rFonts w:ascii="Poppins" w:eastAsia="SimSun" w:hAnsi="Poppins" w:cs="Poppins"/>
          <w:szCs w:val="24"/>
        </w:rPr>
      </w:pPr>
      <w:proofErr w:type="gramStart"/>
      <w:r w:rsidRPr="00200441">
        <w:rPr>
          <w:rFonts w:ascii="Poppins" w:eastAsia="SimSun" w:hAnsi="Poppins" w:cs="Poppins"/>
          <w:szCs w:val="24"/>
        </w:rPr>
        <w:t>A robust</w:t>
      </w:r>
      <w:proofErr w:type="gramEnd"/>
      <w:r w:rsidRPr="00200441">
        <w:rPr>
          <w:rFonts w:ascii="Poppins" w:eastAsia="SimSun" w:hAnsi="Poppins" w:cs="Poppins"/>
          <w:szCs w:val="24"/>
        </w:rPr>
        <w:t xml:space="preserve"> .au Licensing Framework delivers </w:t>
      </w:r>
      <w:r>
        <w:rPr>
          <w:rFonts w:ascii="Poppins" w:eastAsia="SimSun" w:hAnsi="Poppins" w:cs="Poppins"/>
          <w:szCs w:val="24"/>
        </w:rPr>
        <w:t>trust and</w:t>
      </w:r>
      <w:r w:rsidRPr="00200441">
        <w:rPr>
          <w:rFonts w:ascii="Poppins" w:eastAsia="SimSun" w:hAnsi="Poppins" w:cs="Poppins"/>
          <w:szCs w:val="24"/>
        </w:rPr>
        <w:t xml:space="preserve"> confidence in .au websites and email addresses for Australians and internet users. –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8,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9</w:t>
      </w:r>
    </w:p>
    <w:p w14:paraId="1E35E4A2" w14:textId="77777777" w:rsidR="00AB2544" w:rsidRPr="00200441" w:rsidRDefault="00AB2544" w:rsidP="00AB2544">
      <w:pPr>
        <w:spacing w:after="0"/>
        <w:rPr>
          <w:rFonts w:ascii="Poppins" w:eastAsia="SimSun" w:hAnsi="Poppins" w:cs="Poppins"/>
          <w:szCs w:val="24"/>
        </w:rPr>
      </w:pPr>
    </w:p>
    <w:p w14:paraId="1490E51C" w14:textId="42E38534" w:rsidR="00AB2544" w:rsidRDefault="00AB2544" w:rsidP="00AB2544">
      <w:pPr>
        <w:spacing w:after="0"/>
        <w:rPr>
          <w:rFonts w:ascii="Poppins" w:eastAsia="SimSun" w:hAnsi="Poppins" w:cs="Poppins"/>
          <w:szCs w:val="24"/>
        </w:rPr>
      </w:pPr>
      <w:r w:rsidRPr="00200441">
        <w:rPr>
          <w:rFonts w:ascii="Poppins" w:eastAsia="SimSun" w:hAnsi="Poppins" w:cs="Poppins"/>
          <w:szCs w:val="24"/>
        </w:rPr>
        <w:t xml:space="preserve">.au members provide valuable input to how auDA and the .au operate. –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10,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17</w:t>
      </w:r>
    </w:p>
    <w:p w14:paraId="07E0C646" w14:textId="77777777" w:rsidR="000304D8" w:rsidRPr="00200441" w:rsidRDefault="000304D8" w:rsidP="00AB2544">
      <w:pPr>
        <w:spacing w:after="0"/>
        <w:rPr>
          <w:rFonts w:ascii="Poppins" w:eastAsia="SimSun" w:hAnsi="Poppins" w:cs="Poppins"/>
          <w:szCs w:val="24"/>
        </w:rPr>
      </w:pPr>
    </w:p>
    <w:p w14:paraId="15B216E0" w14:textId="17A7586C" w:rsidR="00AB2544" w:rsidRPr="00200441" w:rsidRDefault="00AB2544" w:rsidP="00AB2544">
      <w:pPr>
        <w:spacing w:after="0"/>
        <w:rPr>
          <w:rFonts w:ascii="Poppins" w:eastAsia="SimSun" w:hAnsi="Poppins" w:cs="Poppins"/>
          <w:szCs w:val="24"/>
        </w:rPr>
      </w:pPr>
      <w:r w:rsidRPr="00200441">
        <w:rPr>
          <w:rFonts w:ascii="Poppins" w:eastAsia="SimSun" w:hAnsi="Poppins" w:cs="Poppins"/>
          <w:szCs w:val="24"/>
        </w:rPr>
        <w:t xml:space="preserve">auDA’s Public Benefit Program positively impacts our ecosystem and advances digital inclusion and innovation for Australians. –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8,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9,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10</w:t>
      </w:r>
    </w:p>
    <w:p w14:paraId="6C244F96" w14:textId="77777777" w:rsidR="00AB2544" w:rsidRPr="00200441" w:rsidRDefault="00AB2544" w:rsidP="00AB2544">
      <w:pPr>
        <w:spacing w:after="0"/>
        <w:rPr>
          <w:rFonts w:ascii="Poppins" w:eastAsia="SimSun" w:hAnsi="Poppins" w:cs="Poppins"/>
          <w:szCs w:val="24"/>
        </w:rPr>
      </w:pPr>
    </w:p>
    <w:p w14:paraId="480E20E2" w14:textId="5DA7F866" w:rsidR="00AB2544" w:rsidRPr="00200441" w:rsidRDefault="00AB2544" w:rsidP="00AB2544">
      <w:pPr>
        <w:spacing w:after="0"/>
        <w:rPr>
          <w:rFonts w:ascii="Poppins" w:eastAsia="SimSun" w:hAnsi="Poppins" w:cs="Poppins"/>
          <w:szCs w:val="24"/>
        </w:rPr>
      </w:pPr>
      <w:r w:rsidRPr="00200441">
        <w:rPr>
          <w:rFonts w:ascii="Poppins" w:eastAsia="SimSun" w:hAnsi="Poppins" w:cs="Poppins"/>
          <w:szCs w:val="24"/>
        </w:rPr>
        <w:t xml:space="preserve">auDA’s contributions to internet governance increase support for, and engagement with, the multi-stakeholder model. –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9,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10,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17</w:t>
      </w:r>
    </w:p>
    <w:p w14:paraId="61104D73" w14:textId="77777777" w:rsidR="00AB2544" w:rsidRPr="00200441" w:rsidRDefault="00AB2544" w:rsidP="00AB2544">
      <w:pPr>
        <w:spacing w:after="0"/>
        <w:rPr>
          <w:rFonts w:ascii="Poppins" w:eastAsia="SimSun" w:hAnsi="Poppins" w:cs="Poppins"/>
          <w:szCs w:val="24"/>
        </w:rPr>
      </w:pPr>
    </w:p>
    <w:p w14:paraId="49781C54" w14:textId="2F1D21DA" w:rsidR="00AB2544" w:rsidRPr="00200441" w:rsidRDefault="00AB2544" w:rsidP="00AB2544">
      <w:pPr>
        <w:spacing w:after="0"/>
        <w:rPr>
          <w:rFonts w:ascii="Poppins" w:eastAsia="SimSun" w:hAnsi="Poppins" w:cs="Poppins"/>
          <w:szCs w:val="24"/>
        </w:rPr>
      </w:pPr>
      <w:r w:rsidRPr="00200441">
        <w:rPr>
          <w:rFonts w:ascii="Poppins" w:eastAsia="SimSun" w:hAnsi="Poppins" w:cs="Poppins"/>
          <w:szCs w:val="24"/>
        </w:rPr>
        <w:t xml:space="preserve">Input to Australian public policy discussions is valued and auDA provides a voice on the technical realities of internet infrastructure to support effective regulation. –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9,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 xml:space="preserve">10,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17</w:t>
      </w:r>
    </w:p>
    <w:p w14:paraId="1FE39D68" w14:textId="77777777" w:rsidR="00AB2544" w:rsidRPr="00200441" w:rsidRDefault="00AB2544" w:rsidP="00AB2544">
      <w:pPr>
        <w:spacing w:after="0"/>
        <w:rPr>
          <w:rFonts w:ascii="Poppins" w:eastAsia="SimSun" w:hAnsi="Poppins" w:cs="Poppins"/>
          <w:szCs w:val="24"/>
        </w:rPr>
      </w:pPr>
    </w:p>
    <w:p w14:paraId="7A1A5EEB" w14:textId="62BE8BBF" w:rsidR="00AB2544" w:rsidRPr="00200441" w:rsidRDefault="00AB2544" w:rsidP="00AB2544">
      <w:pPr>
        <w:spacing w:after="0"/>
        <w:rPr>
          <w:rFonts w:ascii="Poppins" w:eastAsia="SimSun" w:hAnsi="Poppins" w:cs="Poppins"/>
          <w:szCs w:val="24"/>
        </w:rPr>
      </w:pPr>
      <w:r w:rsidRPr="00200441">
        <w:rPr>
          <w:rFonts w:ascii="Poppins" w:eastAsia="SimSun" w:hAnsi="Poppins" w:cs="Poppins"/>
          <w:szCs w:val="24"/>
        </w:rPr>
        <w:t xml:space="preserve">Skilled auDA staff are equipped to deliver for all Australians. – </w:t>
      </w:r>
      <w:r w:rsidR="00824555" w:rsidRPr="00824555">
        <w:rPr>
          <w:rFonts w:ascii="Poppins" w:eastAsia="SimSun" w:hAnsi="Poppins" w:cs="Poppins"/>
          <w:szCs w:val="24"/>
        </w:rPr>
        <w:t xml:space="preserve">Sustainable Development Goal </w:t>
      </w:r>
      <w:r w:rsidRPr="00200441">
        <w:rPr>
          <w:rFonts w:ascii="Poppins" w:eastAsia="SimSun" w:hAnsi="Poppins" w:cs="Poppins"/>
          <w:szCs w:val="24"/>
        </w:rPr>
        <w:t>8</w:t>
      </w:r>
    </w:p>
    <w:p w14:paraId="60B849CA" w14:textId="77777777" w:rsidR="00AB2544" w:rsidRPr="00200441" w:rsidRDefault="00AB2544" w:rsidP="00AB2544">
      <w:pPr>
        <w:spacing w:after="0"/>
        <w:rPr>
          <w:rFonts w:ascii="Poppins" w:eastAsia="SimSun" w:hAnsi="Poppins" w:cs="Poppins"/>
          <w:szCs w:val="24"/>
        </w:rPr>
      </w:pPr>
    </w:p>
    <w:p w14:paraId="76323328" w14:textId="319A1DAC" w:rsidR="00E03DF3" w:rsidRDefault="00AB2544" w:rsidP="00E03DF3">
      <w:pPr>
        <w:spacing w:after="0"/>
        <w:rPr>
          <w:rFonts w:eastAsia="SimSun"/>
          <w:szCs w:val="24"/>
        </w:rPr>
      </w:pPr>
      <w:r w:rsidRPr="00200441">
        <w:rPr>
          <w:rFonts w:eastAsia="SimSun"/>
          <w:szCs w:val="24"/>
        </w:rPr>
        <w:t xml:space="preserve">Sustainability is built into auDA’s operations supporting environmental sustainability - </w:t>
      </w:r>
      <w:r w:rsidR="00824555" w:rsidRPr="00824555">
        <w:rPr>
          <w:rFonts w:eastAsia="SimSun"/>
          <w:szCs w:val="24"/>
        </w:rPr>
        <w:t xml:space="preserve">Sustainable Development Goal </w:t>
      </w:r>
      <w:r w:rsidRPr="00200441">
        <w:rPr>
          <w:rFonts w:eastAsia="SimSun"/>
          <w:szCs w:val="24"/>
        </w:rPr>
        <w:t>12</w:t>
      </w:r>
      <w:bookmarkEnd w:id="23"/>
      <w:r w:rsidR="005921D3">
        <w:rPr>
          <w:rFonts w:eastAsia="SimSun"/>
          <w:szCs w:val="24"/>
        </w:rPr>
        <w:t>.</w:t>
      </w:r>
    </w:p>
    <w:p w14:paraId="1B805B37" w14:textId="77777777" w:rsidR="003054C8" w:rsidRDefault="003054C8" w:rsidP="00E03DF3">
      <w:pPr>
        <w:spacing w:after="0"/>
        <w:rPr>
          <w:rFonts w:eastAsia="SimSun"/>
          <w:szCs w:val="24"/>
        </w:rPr>
      </w:pPr>
    </w:p>
    <w:p w14:paraId="5C6CA8D6" w14:textId="77777777" w:rsidR="003A377B" w:rsidRDefault="003A377B" w:rsidP="00E03DF3">
      <w:pPr>
        <w:spacing w:after="0"/>
        <w:rPr>
          <w:rFonts w:eastAsia="SimSun"/>
          <w:szCs w:val="24"/>
        </w:rPr>
      </w:pPr>
    </w:p>
    <w:p w14:paraId="6F61BBDE" w14:textId="4E0825ED" w:rsidR="003A377B" w:rsidRPr="00F13E72" w:rsidRDefault="003A377B" w:rsidP="00E03DF3">
      <w:pPr>
        <w:spacing w:after="0"/>
        <w:rPr>
          <w:rFonts w:ascii="Poppins" w:eastAsia="SimSun" w:hAnsi="Poppins" w:cs="Poppins"/>
          <w:szCs w:val="24"/>
          <w:lang w:val="en-AU"/>
        </w:rPr>
      </w:pPr>
    </w:p>
    <w:p w14:paraId="5C642B77" w14:textId="305E2065" w:rsidR="00123CF6" w:rsidRPr="00BE3831" w:rsidRDefault="00123CF6" w:rsidP="00D76299">
      <w:pPr>
        <w:pStyle w:val="Heading1"/>
      </w:pPr>
      <w:bookmarkStart w:id="28" w:name="_Toc147480811"/>
      <w:bookmarkStart w:id="29" w:name="_Toc243496912"/>
      <w:r w:rsidRPr="00601F5D">
        <w:lastRenderedPageBreak/>
        <w:t>auDA’s Strategy</w:t>
      </w:r>
      <w:bookmarkEnd w:id="28"/>
      <w:bookmarkEnd w:id="29"/>
    </w:p>
    <w:p w14:paraId="09E457F7" w14:textId="77777777" w:rsidR="00123CF6" w:rsidRPr="00BE3831" w:rsidRDefault="00123CF6" w:rsidP="0045221D">
      <w:pPr>
        <w:pStyle w:val="Heading2"/>
      </w:pPr>
      <w:bookmarkStart w:id="30" w:name="_Toc243496913"/>
      <w:r w:rsidRPr="00BE3831">
        <w:t>2026-30 Strategy</w:t>
      </w:r>
      <w:bookmarkEnd w:id="30"/>
      <w:r w:rsidRPr="00BE3831">
        <w:t xml:space="preserve"> </w:t>
      </w:r>
    </w:p>
    <w:p w14:paraId="180F4925"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auDA’s 2026-30 Strategy sets our strategic priorities through to 2030. </w:t>
      </w:r>
    </w:p>
    <w:p w14:paraId="1D75BC94" w14:textId="29A3DD1A"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The Strategy was approved in June 2025, allowing auDA to commence delivery of </w:t>
      </w:r>
      <w:r w:rsidR="00237EC0">
        <w:rPr>
          <w:rFonts w:ascii="Poppins" w:eastAsia="SimSun" w:hAnsi="Poppins" w:cs="Poppins"/>
          <w:szCs w:val="24"/>
        </w:rPr>
        <w:t>a</w:t>
      </w:r>
      <w:r w:rsidR="00237EC0" w:rsidRPr="00BE3831">
        <w:rPr>
          <w:rFonts w:ascii="Poppins" w:eastAsia="SimSun" w:hAnsi="Poppins" w:cs="Poppins"/>
          <w:szCs w:val="24"/>
        </w:rPr>
        <w:t xml:space="preserve"> </w:t>
      </w:r>
      <w:r w:rsidRPr="00BE3831">
        <w:rPr>
          <w:rFonts w:ascii="Poppins" w:eastAsia="SimSun" w:hAnsi="Poppins" w:cs="Poppins"/>
          <w:szCs w:val="24"/>
        </w:rPr>
        <w:t xml:space="preserve">new strategic program of work in financial year 2025-26. </w:t>
      </w:r>
    </w:p>
    <w:p w14:paraId="48D02CB7" w14:textId="4E395B0F"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The four pillars under our 2026-30 Strategy support auDA to navigate a rapidly evolving operating environment driven by technical and geopolitical change. The pillars complement auDA’s Terms of Endorsement from the Australian </w:t>
      </w:r>
      <w:proofErr w:type="gramStart"/>
      <w:r w:rsidRPr="00BE3831">
        <w:rPr>
          <w:rFonts w:ascii="Poppins" w:eastAsia="SimSun" w:hAnsi="Poppins" w:cs="Poppins"/>
          <w:szCs w:val="24"/>
        </w:rPr>
        <w:t>Government, and</w:t>
      </w:r>
      <w:proofErr w:type="gramEnd"/>
      <w:r w:rsidRPr="00BE3831">
        <w:rPr>
          <w:rFonts w:ascii="Poppins" w:eastAsia="SimSun" w:hAnsi="Poppins" w:cs="Poppins"/>
          <w:szCs w:val="24"/>
        </w:rPr>
        <w:t xml:space="preserve"> enable the continued stability and resilience of the .au </w:t>
      </w:r>
      <w:r w:rsidR="009F2A5B" w:rsidRPr="009F2A5B">
        <w:rPr>
          <w:rFonts w:ascii="Poppins" w:eastAsia="SimSun" w:hAnsi="Poppins" w:cs="Poppins"/>
          <w:szCs w:val="24"/>
        </w:rPr>
        <w:t>domain name system</w:t>
      </w:r>
      <w:r w:rsidRPr="00BE3831">
        <w:rPr>
          <w:rFonts w:ascii="Poppins" w:eastAsia="SimSun" w:hAnsi="Poppins" w:cs="Poppins"/>
          <w:szCs w:val="24"/>
        </w:rPr>
        <w:t>, ongoing innovation and capability building to keep pace with change, and continued impact to deliver positive outcomes in the internet ecosystem.</w:t>
      </w:r>
    </w:p>
    <w:p w14:paraId="75505619" w14:textId="5950E885" w:rsidR="00123CF6" w:rsidRPr="00BE3831" w:rsidRDefault="00123CF6" w:rsidP="00123CF6">
      <w:pPr>
        <w:rPr>
          <w:rFonts w:ascii="Poppins" w:eastAsia="SimSun" w:hAnsi="Poppins" w:cs="Poppins"/>
          <w:szCs w:val="24"/>
        </w:rPr>
      </w:pPr>
      <w:r w:rsidRPr="00BE3831">
        <w:rPr>
          <w:rFonts w:ascii="Poppins" w:eastAsia="SimSun" w:hAnsi="Poppins" w:cs="Poppins"/>
          <w:szCs w:val="24"/>
        </w:rPr>
        <w:t>To facilitate delivery on</w:t>
      </w:r>
      <w:r w:rsidR="00436504">
        <w:rPr>
          <w:rFonts w:ascii="Poppins" w:eastAsia="SimSun" w:hAnsi="Poppins" w:cs="Poppins"/>
          <w:szCs w:val="24"/>
        </w:rPr>
        <w:t xml:space="preserve"> the objectives under</w:t>
      </w:r>
      <w:r w:rsidRPr="00BE3831">
        <w:rPr>
          <w:rFonts w:ascii="Poppins" w:eastAsia="SimSun" w:hAnsi="Poppins" w:cs="Poppins"/>
          <w:szCs w:val="24"/>
        </w:rPr>
        <w:t xml:space="preserve"> our strategic </w:t>
      </w:r>
      <w:r w:rsidR="007B39D2">
        <w:rPr>
          <w:rFonts w:ascii="Poppins" w:eastAsia="SimSun" w:hAnsi="Poppins" w:cs="Poppins"/>
          <w:szCs w:val="24"/>
        </w:rPr>
        <w:t>pillars</w:t>
      </w:r>
      <w:r w:rsidRPr="00BE3831">
        <w:rPr>
          <w:rFonts w:ascii="Poppins" w:eastAsia="SimSun" w:hAnsi="Poppins" w:cs="Poppins"/>
          <w:szCs w:val="24"/>
        </w:rPr>
        <w:t xml:space="preserve">, we develop and track progress against an internal operating plan each financial year. </w:t>
      </w:r>
    </w:p>
    <w:p w14:paraId="2603F352" w14:textId="0FF518A0"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In </w:t>
      </w:r>
      <w:r w:rsidRPr="00B74EA4">
        <w:rPr>
          <w:rFonts w:ascii="Poppins" w:eastAsia="SimSun" w:hAnsi="Poppins" w:cs="Poppins"/>
          <w:szCs w:val="24"/>
        </w:rPr>
        <w:t>June</w:t>
      </w:r>
      <w:r w:rsidRPr="00BE3831">
        <w:rPr>
          <w:rFonts w:ascii="Poppins" w:eastAsia="SimSun" w:hAnsi="Poppins" w:cs="Poppins"/>
          <w:szCs w:val="24"/>
        </w:rPr>
        <w:t xml:space="preserve"> 2026, auDA updated </w:t>
      </w:r>
      <w:r w:rsidR="00AD127A">
        <w:rPr>
          <w:rFonts w:ascii="Poppins" w:eastAsia="SimSun" w:hAnsi="Poppins" w:cs="Poppins"/>
          <w:szCs w:val="24"/>
        </w:rPr>
        <w:t>our</w:t>
      </w:r>
      <w:r w:rsidR="00AD127A" w:rsidRPr="00BE3831">
        <w:rPr>
          <w:rFonts w:ascii="Poppins" w:eastAsia="SimSun" w:hAnsi="Poppins" w:cs="Poppins"/>
          <w:szCs w:val="24"/>
        </w:rPr>
        <w:t xml:space="preserve"> </w:t>
      </w:r>
      <w:r w:rsidRPr="00BE3831">
        <w:rPr>
          <w:rFonts w:ascii="Poppins" w:eastAsia="SimSun" w:hAnsi="Poppins" w:cs="Poppins"/>
          <w:szCs w:val="24"/>
        </w:rPr>
        <w:t xml:space="preserve">purpose statement, as published in the 2026-30 Strategy, to </w:t>
      </w:r>
      <w:r w:rsidRPr="007B39D2">
        <w:rPr>
          <w:rFonts w:ascii="Poppins" w:eastAsia="SimSun" w:hAnsi="Poppins" w:cs="Poppins"/>
          <w:b/>
          <w:bCs/>
          <w:szCs w:val="24"/>
        </w:rPr>
        <w:t>“</w:t>
      </w:r>
      <w:r w:rsidRPr="00433031">
        <w:rPr>
          <w:rFonts w:ascii="Poppins" w:eastAsia="SimSun" w:hAnsi="Poppins" w:cs="Poppins"/>
          <w:b/>
          <w:bCs/>
          <w:szCs w:val="24"/>
        </w:rPr>
        <w:t>Connecting Australians to an open internet with trust and confidence”.</w:t>
      </w:r>
      <w:r w:rsidRPr="003E04FE">
        <w:rPr>
          <w:rFonts w:ascii="Poppins" w:eastAsia="SimSun" w:hAnsi="Poppins" w:cs="Poppins"/>
          <w:b/>
          <w:bCs/>
          <w:szCs w:val="24"/>
        </w:rPr>
        <w:t xml:space="preserve"> </w:t>
      </w:r>
      <w:r w:rsidRPr="00BE3831">
        <w:rPr>
          <w:rFonts w:ascii="Poppins" w:eastAsia="SimSun" w:hAnsi="Poppins" w:cs="Poppins"/>
          <w:szCs w:val="24"/>
        </w:rPr>
        <w:t xml:space="preserve">This followed public consultation and Board approval. The change simplifies auDA’s purpose statement to ensure it is accessible, memorable and better expresses auDA’s role. </w:t>
      </w:r>
    </w:p>
    <w:p w14:paraId="009A5C8C"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To learn more about auDA’s strategic planning process, analysis of our strategic environment and our Objectives and Key Results, </w:t>
      </w:r>
      <w:hyperlink r:id="rId16" w:history="1">
        <w:r w:rsidRPr="00BE3831">
          <w:rPr>
            <w:rFonts w:ascii="Poppins" w:eastAsia="SimSun" w:hAnsi="Poppins" w:cs="Poppins"/>
            <w:szCs w:val="24"/>
            <w:u w:val="single"/>
          </w:rPr>
          <w:t>read auDA’s 2026-30 Strategy</w:t>
        </w:r>
      </w:hyperlink>
      <w:r w:rsidRPr="00BE3831">
        <w:rPr>
          <w:rFonts w:ascii="Poppins" w:eastAsia="SimSun" w:hAnsi="Poppins" w:cs="Poppins"/>
          <w:szCs w:val="24"/>
        </w:rPr>
        <w:t xml:space="preserve">. </w:t>
      </w:r>
    </w:p>
    <w:p w14:paraId="07345ED8" w14:textId="6AC09DFB" w:rsidR="00123CF6" w:rsidRPr="00BE3831" w:rsidRDefault="00123CF6" w:rsidP="00D661A9">
      <w:pPr>
        <w:pStyle w:val="Heading3"/>
      </w:pPr>
      <w:r w:rsidRPr="00BE3831">
        <w:t>auDA’s Strategy over time</w:t>
      </w:r>
    </w:p>
    <w:p w14:paraId="7F273E16" w14:textId="77777777" w:rsidR="00123CF6" w:rsidRPr="00BE3831" w:rsidRDefault="00123CF6" w:rsidP="00123CF6">
      <w:pPr>
        <w:rPr>
          <w:rFonts w:ascii="Poppins" w:eastAsia="Times New Roman" w:hAnsi="Poppins" w:cs="Poppins"/>
          <w:i/>
          <w:iCs/>
          <w:szCs w:val="24"/>
        </w:rPr>
      </w:pPr>
      <w:r w:rsidRPr="00BE3831">
        <w:rPr>
          <w:rFonts w:ascii="Poppins" w:eastAsia="Times New Roman" w:hAnsi="Poppins" w:cs="Poppins"/>
          <w:i/>
          <w:iCs/>
          <w:szCs w:val="24"/>
        </w:rPr>
        <w:t xml:space="preserve">In our strategic planning, we consider the short, medium and long term. </w:t>
      </w:r>
    </w:p>
    <w:p w14:paraId="1F85C5FC" w14:textId="77777777" w:rsidR="00123CF6" w:rsidRPr="00BE3831" w:rsidRDefault="00123CF6" w:rsidP="00A04D1D">
      <w:pPr>
        <w:pStyle w:val="ListParagraph"/>
        <w:numPr>
          <w:ilvl w:val="0"/>
          <w:numId w:val="25"/>
        </w:numPr>
        <w:tabs>
          <w:tab w:val="num" w:pos="360"/>
        </w:tabs>
        <w:spacing w:after="120"/>
        <w:ind w:left="714" w:hanging="357"/>
        <w:contextualSpacing w:val="0"/>
        <w:rPr>
          <w:rFonts w:ascii="Poppins" w:eastAsia="SimSun" w:hAnsi="Poppins" w:cs="Poppins"/>
          <w:i/>
          <w:iCs/>
          <w:szCs w:val="24"/>
        </w:rPr>
      </w:pPr>
      <w:r w:rsidRPr="00BE3831">
        <w:rPr>
          <w:rFonts w:ascii="Poppins" w:eastAsia="SimSun" w:hAnsi="Poppins" w:cs="Poppins"/>
          <w:i/>
          <w:iCs/>
          <w:szCs w:val="24"/>
        </w:rPr>
        <w:t xml:space="preserve">Short term: deliver our 2026-27 internal operating plan and strategic objectives </w:t>
      </w:r>
    </w:p>
    <w:p w14:paraId="6A090EEA" w14:textId="77777777" w:rsidR="00123CF6" w:rsidRPr="00BE3831" w:rsidRDefault="00123CF6" w:rsidP="00A04D1D">
      <w:pPr>
        <w:pStyle w:val="ListParagraph"/>
        <w:numPr>
          <w:ilvl w:val="0"/>
          <w:numId w:val="25"/>
        </w:numPr>
        <w:tabs>
          <w:tab w:val="num" w:pos="360"/>
        </w:tabs>
        <w:spacing w:after="120"/>
        <w:ind w:left="714" w:hanging="357"/>
        <w:contextualSpacing w:val="0"/>
        <w:rPr>
          <w:rFonts w:ascii="Poppins" w:eastAsia="SimSun" w:hAnsi="Poppins" w:cs="Poppins"/>
          <w:i/>
          <w:iCs/>
          <w:szCs w:val="24"/>
        </w:rPr>
      </w:pPr>
      <w:r w:rsidRPr="00BE3831">
        <w:rPr>
          <w:rFonts w:ascii="Poppins" w:eastAsia="SimSun" w:hAnsi="Poppins" w:cs="Poppins"/>
          <w:i/>
          <w:iCs/>
          <w:szCs w:val="24"/>
        </w:rPr>
        <w:t>Medium term: deliver our 2026-30 Strategy; continue to assess and respond to our evolving operating environment through annual internal operating plans that consider emerging risks and opportunities</w:t>
      </w:r>
    </w:p>
    <w:p w14:paraId="6840C8BB" w14:textId="73841352" w:rsidR="002D7226" w:rsidRPr="00F13E72" w:rsidRDefault="00123CF6" w:rsidP="009D319F">
      <w:pPr>
        <w:pStyle w:val="ListParagraph"/>
        <w:numPr>
          <w:ilvl w:val="0"/>
          <w:numId w:val="25"/>
        </w:numPr>
        <w:tabs>
          <w:tab w:val="num" w:pos="360"/>
        </w:tabs>
        <w:spacing w:after="120"/>
        <w:ind w:left="714" w:hanging="357"/>
        <w:contextualSpacing w:val="0"/>
        <w:rPr>
          <w:rFonts w:ascii="Poppins" w:eastAsia="SimSun" w:hAnsi="Poppins" w:cs="Poppins"/>
          <w:b/>
          <w:szCs w:val="32"/>
        </w:rPr>
      </w:pPr>
      <w:r w:rsidRPr="00BE3831">
        <w:rPr>
          <w:rFonts w:ascii="Poppins" w:eastAsia="SimSun" w:hAnsi="Poppins" w:cs="Poppins"/>
          <w:i/>
          <w:iCs/>
          <w:szCs w:val="24"/>
        </w:rPr>
        <w:t xml:space="preserve">Long term: consider potential future risks and opportunities for 2031-44 with reference to </w:t>
      </w:r>
      <w:r w:rsidRPr="00BE3831">
        <w:rPr>
          <w:rFonts w:ascii="Poppins" w:eastAsia="Times New Roman" w:hAnsi="Poppins" w:cs="Poppins"/>
          <w:i/>
          <w:iCs/>
          <w:szCs w:val="24"/>
        </w:rPr>
        <w:t xml:space="preserve">our Future Scenarios Project Report and ongoing analysis of our operating environment and technological innovations. </w:t>
      </w:r>
      <w:r w:rsidRPr="00BE3831">
        <w:rPr>
          <w:rFonts w:ascii="Poppins" w:eastAsia="SimSun" w:hAnsi="Poppins" w:cs="Poppins"/>
          <w:i/>
          <w:iCs/>
          <w:szCs w:val="24"/>
        </w:rPr>
        <w:t xml:space="preserve"> </w:t>
      </w:r>
    </w:p>
    <w:p w14:paraId="0AFDE673" w14:textId="26B426CA" w:rsidR="00123CF6" w:rsidRPr="00BE3831" w:rsidRDefault="00123CF6" w:rsidP="00F13E72">
      <w:pPr>
        <w:pStyle w:val="Heading2"/>
      </w:pPr>
      <w:bookmarkStart w:id="31" w:name="_Toc243397693"/>
      <w:bookmarkStart w:id="32" w:name="_Toc243496914"/>
      <w:r w:rsidRPr="00BE3831">
        <w:rPr>
          <w:noProof/>
        </w:rPr>
        <w:lastRenderedPageBreak/>
        <w:drawing>
          <wp:anchor distT="0" distB="0" distL="0" distR="0" simplePos="0" relativeHeight="251658240" behindDoc="0" locked="0" layoutInCell="1" allowOverlap="1" wp14:anchorId="7A0BB8DF" wp14:editId="2EC04F5B">
            <wp:simplePos x="0" y="0"/>
            <wp:positionH relativeFrom="page">
              <wp:posOffset>509043</wp:posOffset>
            </wp:positionH>
            <wp:positionV relativeFrom="paragraph">
              <wp:posOffset>1239287</wp:posOffset>
            </wp:positionV>
            <wp:extent cx="101498" cy="102552"/>
            <wp:effectExtent l="0" t="0" r="0" b="0"/>
            <wp:wrapNone/>
            <wp:docPr id="542" name="Picture 54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42" name="Image 542"/>
                    <pic:cNvPicPr/>
                  </pic:nvPicPr>
                  <pic:blipFill>
                    <a:blip r:embed="rId17" cstate="print"/>
                    <a:stretch>
                      <a:fillRect/>
                    </a:stretch>
                  </pic:blipFill>
                  <pic:spPr>
                    <a:xfrm>
                      <a:off x="0" y="0"/>
                      <a:ext cx="101498" cy="102552"/>
                    </a:xfrm>
                    <a:prstGeom prst="rect">
                      <a:avLst/>
                    </a:prstGeom>
                  </pic:spPr>
                </pic:pic>
              </a:graphicData>
            </a:graphic>
          </wp:anchor>
        </w:drawing>
      </w:r>
      <w:r w:rsidRPr="00BE3831">
        <w:rPr>
          <w:noProof/>
        </w:rPr>
        <w:drawing>
          <wp:anchor distT="0" distB="0" distL="0" distR="0" simplePos="0" relativeHeight="251658241" behindDoc="0" locked="0" layoutInCell="1" allowOverlap="1" wp14:anchorId="22B111C7" wp14:editId="7E03D036">
            <wp:simplePos x="0" y="0"/>
            <wp:positionH relativeFrom="page">
              <wp:posOffset>10081413</wp:posOffset>
            </wp:positionH>
            <wp:positionV relativeFrom="paragraph">
              <wp:posOffset>1239273</wp:posOffset>
            </wp:positionV>
            <wp:extent cx="102552" cy="101498"/>
            <wp:effectExtent l="0" t="0" r="0" b="0"/>
            <wp:wrapNone/>
            <wp:docPr id="543" name="Picture 54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43" name="Image 543"/>
                    <pic:cNvPicPr/>
                  </pic:nvPicPr>
                  <pic:blipFill>
                    <a:blip r:embed="rId18" cstate="print"/>
                    <a:stretch>
                      <a:fillRect/>
                    </a:stretch>
                  </pic:blipFill>
                  <pic:spPr>
                    <a:xfrm>
                      <a:off x="0" y="0"/>
                      <a:ext cx="102552" cy="101498"/>
                    </a:xfrm>
                    <a:prstGeom prst="rect">
                      <a:avLst/>
                    </a:prstGeom>
                  </pic:spPr>
                </pic:pic>
              </a:graphicData>
            </a:graphic>
          </wp:anchor>
        </w:drawing>
      </w:r>
      <w:r w:rsidRPr="00BE3831">
        <w:t>Delivering our Strategy</w:t>
      </w:r>
      <w:bookmarkEnd w:id="31"/>
      <w:bookmarkEnd w:id="32"/>
    </w:p>
    <w:p w14:paraId="497E8B7D" w14:textId="4D1881ED"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 aims to strengthen the value </w:t>
      </w:r>
      <w:r w:rsidR="00AD127A">
        <w:rPr>
          <w:rFonts w:ascii="Poppins" w:eastAsia="SimSun" w:hAnsi="Poppins" w:cs="Poppins"/>
          <w:szCs w:val="24"/>
        </w:rPr>
        <w:t>we</w:t>
      </w:r>
      <w:r w:rsidR="00AD127A" w:rsidRPr="00BE3831">
        <w:rPr>
          <w:rFonts w:ascii="Poppins" w:eastAsia="SimSun" w:hAnsi="Poppins" w:cs="Poppins"/>
          <w:szCs w:val="24"/>
        </w:rPr>
        <w:t xml:space="preserve"> </w:t>
      </w:r>
      <w:proofErr w:type="gramStart"/>
      <w:r w:rsidRPr="00BE3831">
        <w:rPr>
          <w:rFonts w:ascii="Poppins" w:eastAsia="SimSun" w:hAnsi="Poppins" w:cs="Poppins"/>
          <w:szCs w:val="24"/>
        </w:rPr>
        <w:t>delivers</w:t>
      </w:r>
      <w:proofErr w:type="gramEnd"/>
      <w:r w:rsidRPr="00BE3831">
        <w:rPr>
          <w:rFonts w:ascii="Poppins" w:eastAsia="SimSun" w:hAnsi="Poppins" w:cs="Poppins"/>
          <w:szCs w:val="24"/>
        </w:rPr>
        <w:t xml:space="preserve"> to </w:t>
      </w:r>
      <w:r w:rsidR="00AD127A">
        <w:rPr>
          <w:rFonts w:ascii="Poppins" w:eastAsia="SimSun" w:hAnsi="Poppins" w:cs="Poppins"/>
          <w:szCs w:val="24"/>
        </w:rPr>
        <w:t>our</w:t>
      </w:r>
      <w:r w:rsidR="00AD127A" w:rsidRPr="00BE3831">
        <w:rPr>
          <w:rFonts w:ascii="Poppins" w:eastAsia="SimSun" w:hAnsi="Poppins" w:cs="Poppins"/>
          <w:szCs w:val="24"/>
        </w:rPr>
        <w:t xml:space="preserve"> </w:t>
      </w:r>
      <w:r w:rsidRPr="00BE3831">
        <w:rPr>
          <w:rFonts w:ascii="Poppins" w:eastAsia="SimSun" w:hAnsi="Poppins" w:cs="Poppins"/>
          <w:szCs w:val="24"/>
        </w:rPr>
        <w:t xml:space="preserve">stakeholders through the considered, strategic deployment of our resources - our people, multi-stakeholder community, infrastructure, expertise, finances and environment. We invest in our </w:t>
      </w:r>
      <w:proofErr w:type="gramStart"/>
      <w:r w:rsidRPr="00BE3831">
        <w:rPr>
          <w:rFonts w:ascii="Poppins" w:eastAsia="SimSun" w:hAnsi="Poppins" w:cs="Poppins"/>
          <w:szCs w:val="24"/>
        </w:rPr>
        <w:t>resources</w:t>
      </w:r>
      <w:proofErr w:type="gramEnd"/>
      <w:r w:rsidRPr="00BE3831">
        <w:rPr>
          <w:rFonts w:ascii="Poppins" w:eastAsia="SimSun" w:hAnsi="Poppins" w:cs="Poppins"/>
          <w:szCs w:val="24"/>
        </w:rPr>
        <w:t xml:space="preserve"> so they function optimally and help us generate positive outcomes for Australians over the short, medium and long term.</w:t>
      </w:r>
    </w:p>
    <w:p w14:paraId="16BA1FB7"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In the 2025-26 financial year changes to our resources included: </w:t>
      </w:r>
    </w:p>
    <w:p w14:paraId="7D5F7922" w14:textId="77777777" w:rsidR="00123CF6" w:rsidRPr="00777FB4" w:rsidRDefault="00123CF6" w:rsidP="00F13E72">
      <w:pPr>
        <w:pStyle w:val="Heading3"/>
      </w:pPr>
      <w:r w:rsidRPr="00777FB4">
        <w:t>Our people</w:t>
      </w:r>
    </w:p>
    <w:p w14:paraId="52B6FC65" w14:textId="337E0908" w:rsidR="00123CF6" w:rsidRPr="00BE3831" w:rsidRDefault="00123CF6" w:rsidP="00123CF6">
      <w:pPr>
        <w:rPr>
          <w:rFonts w:ascii="Poppins" w:eastAsia="SimSun" w:hAnsi="Poppins" w:cs="Poppins"/>
          <w:szCs w:val="24"/>
        </w:rPr>
      </w:pPr>
      <w:r w:rsidRPr="00777FB4">
        <w:rPr>
          <w:rFonts w:ascii="Poppins" w:eastAsia="SimSun" w:hAnsi="Poppins" w:cs="Poppins"/>
          <w:szCs w:val="24"/>
        </w:rPr>
        <w:t xml:space="preserve">Staff retention fell to 80% in 2025-26 compared to 86% in 2024-25 and our staff engagement survey found engagement of </w:t>
      </w:r>
      <w:r w:rsidR="00476AFC" w:rsidRPr="00777FB4">
        <w:rPr>
          <w:rFonts w:ascii="Poppins" w:eastAsia="SimSun" w:hAnsi="Poppins" w:cs="Poppins"/>
          <w:szCs w:val="24"/>
        </w:rPr>
        <w:t>78</w:t>
      </w:r>
      <w:r w:rsidRPr="00777FB4">
        <w:rPr>
          <w:rFonts w:ascii="Poppins" w:eastAsia="SimSun" w:hAnsi="Poppins" w:cs="Poppins"/>
          <w:szCs w:val="24"/>
        </w:rPr>
        <w:t>% for 2025-26</w:t>
      </w:r>
      <w:r w:rsidR="006F5D5E" w:rsidRPr="00777FB4">
        <w:rPr>
          <w:rFonts w:ascii="Poppins" w:eastAsia="SimSun" w:hAnsi="Poppins" w:cs="Poppins"/>
          <w:szCs w:val="24"/>
        </w:rPr>
        <w:t xml:space="preserve"> compared to 77% in </w:t>
      </w:r>
      <w:r w:rsidR="00BC62AF" w:rsidRPr="00777FB4">
        <w:rPr>
          <w:rFonts w:ascii="Poppins" w:eastAsia="SimSun" w:hAnsi="Poppins" w:cs="Poppins"/>
          <w:szCs w:val="24"/>
        </w:rPr>
        <w:t>2024-2</w:t>
      </w:r>
      <w:r w:rsidR="00A62EAE" w:rsidRPr="00777FB4">
        <w:rPr>
          <w:rFonts w:ascii="Poppins" w:eastAsia="SimSun" w:hAnsi="Poppins" w:cs="Poppins"/>
          <w:szCs w:val="24"/>
        </w:rPr>
        <w:t>5</w:t>
      </w:r>
      <w:r w:rsidR="00BC62AF" w:rsidRPr="00777FB4">
        <w:rPr>
          <w:rFonts w:ascii="Poppins" w:eastAsia="SimSun" w:hAnsi="Poppins" w:cs="Poppins"/>
          <w:szCs w:val="24"/>
        </w:rPr>
        <w:t xml:space="preserve">. </w:t>
      </w:r>
      <w:r w:rsidR="00F45144" w:rsidRPr="00777FB4">
        <w:rPr>
          <w:rFonts w:ascii="Poppins" w:hAnsi="Poppins" w:cs="Poppins"/>
        </w:rPr>
        <w:t>As part of the 2026 survey, auDA also introduced a broader eight-question engagement measure to better understand staff experiences. This</w:t>
      </w:r>
      <w:r w:rsidR="00F45144" w:rsidRPr="00777FB4" w:rsidDel="00484F37">
        <w:rPr>
          <w:rFonts w:ascii="Poppins" w:hAnsi="Poppins" w:cs="Poppins"/>
        </w:rPr>
        <w:t xml:space="preserve"> </w:t>
      </w:r>
      <w:r w:rsidR="00F45144" w:rsidRPr="00777FB4">
        <w:rPr>
          <w:rFonts w:ascii="Poppins" w:hAnsi="Poppins" w:cs="Poppins"/>
        </w:rPr>
        <w:t xml:space="preserve">established a new baseline of 66% engagement for future measurement, which </w:t>
      </w:r>
      <w:r w:rsidRPr="00777FB4">
        <w:rPr>
          <w:rFonts w:ascii="Poppins" w:eastAsia="SimSun" w:hAnsi="Poppins" w:cs="Poppins"/>
          <w:szCs w:val="24"/>
        </w:rPr>
        <w:t>is not comparable to previous engagement survey results</w:t>
      </w:r>
      <w:r w:rsidR="00F45144" w:rsidRPr="00777FB4">
        <w:rPr>
          <w:rFonts w:ascii="Poppins" w:eastAsia="SimSun" w:hAnsi="Poppins" w:cs="Poppins"/>
          <w:szCs w:val="24"/>
        </w:rPr>
        <w:t xml:space="preserve">. </w:t>
      </w:r>
      <w:r w:rsidRPr="00777FB4">
        <w:rPr>
          <w:rFonts w:ascii="Poppins" w:eastAsia="SimSun" w:hAnsi="Poppins" w:cs="Poppins"/>
          <w:szCs w:val="24"/>
        </w:rPr>
        <w:t>The insights from th</w:t>
      </w:r>
      <w:r w:rsidR="004A5147" w:rsidRPr="00777FB4">
        <w:rPr>
          <w:rFonts w:ascii="Poppins" w:eastAsia="SimSun" w:hAnsi="Poppins" w:cs="Poppins"/>
          <w:szCs w:val="24"/>
        </w:rPr>
        <w:t>is</w:t>
      </w:r>
      <w:r w:rsidRPr="00777FB4">
        <w:rPr>
          <w:rFonts w:ascii="Poppins" w:eastAsia="SimSun" w:hAnsi="Poppins" w:cs="Poppins"/>
          <w:szCs w:val="24"/>
        </w:rPr>
        <w:t xml:space="preserve"> expanded survey have informed new initiatives to increase staff engagement and retention in 2026-27.</w:t>
      </w:r>
      <w:r w:rsidRPr="00BE3831">
        <w:rPr>
          <w:rFonts w:ascii="Poppins" w:eastAsia="SimSun" w:hAnsi="Poppins" w:cs="Poppins"/>
          <w:szCs w:val="24"/>
        </w:rPr>
        <w:t xml:space="preserve"> </w:t>
      </w:r>
    </w:p>
    <w:p w14:paraId="50FD9006" w14:textId="77777777" w:rsidR="00123CF6" w:rsidRPr="00BE3831" w:rsidRDefault="00123CF6" w:rsidP="0045221D">
      <w:pPr>
        <w:pStyle w:val="Heading4"/>
      </w:pPr>
      <w:r w:rsidRPr="00BE3831">
        <w:t>How our people support our Strategy:</w:t>
      </w:r>
    </w:p>
    <w:p w14:paraId="2A8B0E26" w14:textId="77777777" w:rsidR="00123CF6" w:rsidRPr="00BE3831" w:rsidRDefault="00123CF6" w:rsidP="00A04D1D">
      <w:pPr>
        <w:numPr>
          <w:ilvl w:val="1"/>
          <w:numId w:val="16"/>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left="1077" w:hanging="357"/>
        <w:rPr>
          <w:rFonts w:ascii="Poppins" w:eastAsia="SimSun" w:hAnsi="Poppins" w:cs="Poppins"/>
          <w:szCs w:val="24"/>
        </w:rPr>
      </w:pPr>
      <w:r w:rsidRPr="00BE3831">
        <w:rPr>
          <w:rFonts w:ascii="Poppins" w:eastAsia="SimSun" w:hAnsi="Poppins" w:cs="Poppins"/>
          <w:szCs w:val="24"/>
        </w:rPr>
        <w:t xml:space="preserve">Staff and Board expertise contribute to stakeholder trust and confidence in .au and auDA </w:t>
      </w:r>
    </w:p>
    <w:p w14:paraId="33AA84B9" w14:textId="0CEA0398" w:rsidR="00123CF6" w:rsidRPr="00BE3831" w:rsidRDefault="00123CF6" w:rsidP="00A04D1D">
      <w:pPr>
        <w:numPr>
          <w:ilvl w:val="1"/>
          <w:numId w:val="16"/>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1077" w:hanging="357"/>
        <w:rPr>
          <w:rFonts w:ascii="Poppins" w:eastAsia="SimSun" w:hAnsi="Poppins" w:cs="Poppins"/>
          <w:szCs w:val="24"/>
        </w:rPr>
      </w:pPr>
      <w:r w:rsidRPr="00BE3831">
        <w:rPr>
          <w:rFonts w:ascii="Poppins" w:eastAsia="SimSun" w:hAnsi="Poppins" w:cs="Poppins"/>
          <w:szCs w:val="24"/>
        </w:rPr>
        <w:t>Values and corporate policies guide how we work and support a positive culture</w:t>
      </w:r>
      <w:r w:rsidR="00DC51EF">
        <w:rPr>
          <w:rFonts w:ascii="Poppins" w:eastAsia="SimSun" w:hAnsi="Poppins" w:cs="Poppins"/>
          <w:szCs w:val="24"/>
        </w:rPr>
        <w:t>.</w:t>
      </w:r>
    </w:p>
    <w:p w14:paraId="2FB27A89" w14:textId="284DA4C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Read more on </w:t>
      </w:r>
      <w:r w:rsidRPr="00C168E8">
        <w:rPr>
          <w:rFonts w:ascii="Poppins" w:eastAsia="SimSun" w:hAnsi="Poppins" w:cs="Poppins"/>
          <w:szCs w:val="24"/>
        </w:rPr>
        <w:t xml:space="preserve">page </w:t>
      </w:r>
      <w:r w:rsidR="00C5115A">
        <w:rPr>
          <w:rFonts w:ascii="Poppins" w:eastAsia="SimSun" w:hAnsi="Poppins" w:cs="Poppins"/>
          <w:szCs w:val="24"/>
        </w:rPr>
        <w:t>7</w:t>
      </w:r>
      <w:r w:rsidR="00AC6A9E">
        <w:rPr>
          <w:rFonts w:ascii="Poppins" w:eastAsia="SimSun" w:hAnsi="Poppins" w:cs="Poppins"/>
          <w:szCs w:val="24"/>
        </w:rPr>
        <w:t>0</w:t>
      </w:r>
      <w:r w:rsidRPr="00BE3831">
        <w:rPr>
          <w:rFonts w:ascii="Poppins" w:eastAsia="SimSun" w:hAnsi="Poppins" w:cs="Poppins"/>
          <w:szCs w:val="24"/>
        </w:rPr>
        <w:t>.</w:t>
      </w:r>
    </w:p>
    <w:p w14:paraId="6D139EA0" w14:textId="77777777" w:rsidR="00123CF6" w:rsidRPr="00BE3831" w:rsidRDefault="00123CF6" w:rsidP="00F13E72">
      <w:pPr>
        <w:pStyle w:val="Heading3"/>
      </w:pPr>
      <w:r w:rsidRPr="00BE3831">
        <w:t>Our multi-stakeholder community</w:t>
      </w:r>
    </w:p>
    <w:p w14:paraId="24B95D8F" w14:textId="7BEFBD42" w:rsidR="00123CF6" w:rsidRPr="00BE3831" w:rsidRDefault="00123CF6" w:rsidP="00123CF6">
      <w:pPr>
        <w:rPr>
          <w:rFonts w:ascii="Poppins" w:eastAsia="SimSun" w:hAnsi="Poppins" w:cs="Poppins"/>
          <w:szCs w:val="24"/>
        </w:rPr>
      </w:pPr>
      <w:r w:rsidRPr="00BE3831">
        <w:rPr>
          <w:rFonts w:ascii="Poppins" w:eastAsia="SimSun" w:hAnsi="Poppins" w:cs="Poppins"/>
          <w:szCs w:val="24"/>
        </w:rPr>
        <w:t>auDA engaged with our multi-stakeholder community on the periodic review of the .au Licensing Rules, our latest materiality survey, .au member survey and at events and other consultations throughout the year. Our community provides important feedback and insight</w:t>
      </w:r>
      <w:r w:rsidR="00DC51EF">
        <w:rPr>
          <w:rFonts w:ascii="Poppins" w:eastAsia="SimSun" w:hAnsi="Poppins" w:cs="Poppins"/>
          <w:szCs w:val="24"/>
        </w:rPr>
        <w:t>s</w:t>
      </w:r>
      <w:r w:rsidRPr="00BE3831">
        <w:rPr>
          <w:rFonts w:ascii="Poppins" w:eastAsia="SimSun" w:hAnsi="Poppins" w:cs="Poppins"/>
          <w:szCs w:val="24"/>
        </w:rPr>
        <w:t xml:space="preserve"> that enable auDA to deliver on our core functions and support an open, trusted internet for Australians. </w:t>
      </w:r>
    </w:p>
    <w:p w14:paraId="7646ED1F" w14:textId="77777777" w:rsidR="00123CF6" w:rsidRPr="00BE3831" w:rsidRDefault="00123CF6" w:rsidP="00F11A63">
      <w:pPr>
        <w:pStyle w:val="Heading4"/>
      </w:pPr>
      <w:r w:rsidRPr="00BE3831">
        <w:t>How our multi-stakeholder community supports our Strategy:</w:t>
      </w:r>
    </w:p>
    <w:p w14:paraId="1A03A49E"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.au members help us understand and meet Australians’ evolving online needs</w:t>
      </w:r>
    </w:p>
    <w:p w14:paraId="18CEF9AC"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We work with the .au domain sector to deliver trusted .au services</w:t>
      </w:r>
    </w:p>
    <w:p w14:paraId="574CFEC5"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 xml:space="preserve">Strong relationships within domestic, regional and global internet policy and governance communities help us support an open, free, secure and interoperable internet </w:t>
      </w:r>
    </w:p>
    <w:p w14:paraId="3FD6A9C0" w14:textId="3018423F"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lastRenderedPageBreak/>
        <w:t xml:space="preserve">Endorsement from the Federal Government and our agreement with </w:t>
      </w:r>
      <w:r w:rsidR="00A01546" w:rsidRPr="00A01546">
        <w:rPr>
          <w:rFonts w:ascii="Poppins" w:eastAsia="SimSun" w:hAnsi="Poppins" w:cs="Poppins"/>
          <w:szCs w:val="24"/>
        </w:rPr>
        <w:t xml:space="preserve">the Internet Corporation for Assigned Names and Numbers </w:t>
      </w:r>
      <w:r w:rsidRPr="00BE3831">
        <w:rPr>
          <w:rFonts w:ascii="Poppins" w:eastAsia="SimSun" w:hAnsi="Poppins" w:cs="Poppins"/>
          <w:szCs w:val="24"/>
        </w:rPr>
        <w:t>enables us to administer .au on behalf of all Australians</w:t>
      </w:r>
    </w:p>
    <w:p w14:paraId="293B10F4" w14:textId="403D334B"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357"/>
        <w:rPr>
          <w:rFonts w:ascii="Poppins" w:eastAsia="SimSun" w:hAnsi="Poppins" w:cs="Poppins"/>
          <w:szCs w:val="24"/>
        </w:rPr>
      </w:pPr>
      <w:r w:rsidRPr="00BE3831">
        <w:rPr>
          <w:rFonts w:ascii="Poppins" w:eastAsia="SimSun" w:hAnsi="Poppins" w:cs="Poppins"/>
          <w:szCs w:val="24"/>
        </w:rPr>
        <w:t>External panels, public consultations and our edu.au Advisory Committee provide independent advice to the auDA Board</w:t>
      </w:r>
      <w:r w:rsidR="00DC51EF">
        <w:rPr>
          <w:rFonts w:ascii="Poppins" w:eastAsia="SimSun" w:hAnsi="Poppins" w:cs="Poppins"/>
          <w:szCs w:val="24"/>
        </w:rPr>
        <w:t>.</w:t>
      </w:r>
    </w:p>
    <w:p w14:paraId="5A063130" w14:textId="2CA36686"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Read more </w:t>
      </w:r>
      <w:r w:rsidRPr="00FA782A">
        <w:rPr>
          <w:rFonts w:ascii="Poppins" w:eastAsia="SimSun" w:hAnsi="Poppins" w:cs="Poppins"/>
          <w:szCs w:val="24"/>
        </w:rPr>
        <w:t xml:space="preserve">on page </w:t>
      </w:r>
      <w:r w:rsidR="00FA782A" w:rsidRPr="00FA782A">
        <w:rPr>
          <w:rFonts w:ascii="Poppins" w:eastAsia="SimSun" w:hAnsi="Poppins" w:cs="Poppins"/>
          <w:szCs w:val="24"/>
        </w:rPr>
        <w:t>56</w:t>
      </w:r>
      <w:r w:rsidRPr="00FA782A">
        <w:rPr>
          <w:rFonts w:ascii="Poppins" w:eastAsia="SimSun" w:hAnsi="Poppins" w:cs="Poppins"/>
          <w:szCs w:val="24"/>
        </w:rPr>
        <w:t>.</w:t>
      </w:r>
    </w:p>
    <w:p w14:paraId="3A99E264" w14:textId="77777777" w:rsidR="00123CF6" w:rsidRPr="00BE3831" w:rsidRDefault="00123CF6" w:rsidP="00F13E72">
      <w:pPr>
        <w:pStyle w:val="Heading3"/>
      </w:pPr>
      <w:r w:rsidRPr="00BE3831">
        <w:t>Our infrastructure</w:t>
      </w:r>
    </w:p>
    <w:p w14:paraId="3C8EFC02" w14:textId="43DC041E" w:rsidR="00123CF6" w:rsidRPr="00BE3831" w:rsidRDefault="00123CF6" w:rsidP="00123CF6">
      <w:pPr>
        <w:rPr>
          <w:rFonts w:ascii="Poppins" w:eastAsia="SimSun" w:hAnsi="Poppins" w:cs="Poppins"/>
          <w:szCs w:val="24"/>
        </w:rPr>
      </w:pPr>
      <w:r w:rsidRPr="00BE3831">
        <w:rPr>
          <w:rFonts w:ascii="Poppins" w:eastAsia="SimSun" w:hAnsi="Poppins" w:cs="Poppins"/>
          <w:szCs w:val="24"/>
        </w:rPr>
        <w:t>auDA continued to strengthen the security and resilience of .au infrastructure and delivered 100</w:t>
      </w:r>
      <w:r w:rsidR="00DC51EF">
        <w:rPr>
          <w:rFonts w:ascii="Poppins" w:eastAsia="SimSun" w:hAnsi="Poppins" w:cs="Poppins"/>
          <w:szCs w:val="24"/>
        </w:rPr>
        <w:t>%</w:t>
      </w:r>
      <w:r w:rsidRPr="00BE3831">
        <w:rPr>
          <w:rFonts w:ascii="Poppins" w:eastAsia="SimSun" w:hAnsi="Poppins" w:cs="Poppins"/>
          <w:szCs w:val="24"/>
        </w:rPr>
        <w:t xml:space="preserve"> availability of the .au </w:t>
      </w:r>
      <w:r w:rsidR="009F2A5B" w:rsidRPr="009F2A5B">
        <w:rPr>
          <w:rFonts w:ascii="Poppins" w:eastAsia="SimSun" w:hAnsi="Poppins" w:cs="Poppins"/>
          <w:szCs w:val="24"/>
        </w:rPr>
        <w:t>domain name system</w:t>
      </w:r>
      <w:r w:rsidRPr="00BE3831">
        <w:rPr>
          <w:rFonts w:ascii="Poppins" w:eastAsia="SimSun" w:hAnsi="Poppins" w:cs="Poppins"/>
          <w:szCs w:val="24"/>
        </w:rPr>
        <w:t xml:space="preserve">, WHOIS and registry database. In 2026, auDA worked with .au registrars to resolve data incidents related to .au registrations, which you can read about on </w:t>
      </w:r>
      <w:r w:rsidRPr="003C2D8E">
        <w:rPr>
          <w:rFonts w:ascii="Poppins" w:eastAsia="SimSun" w:hAnsi="Poppins" w:cs="Poppins"/>
          <w:szCs w:val="24"/>
        </w:rPr>
        <w:t xml:space="preserve">page </w:t>
      </w:r>
      <w:r w:rsidR="003C2D8E" w:rsidRPr="003C2D8E">
        <w:rPr>
          <w:rFonts w:ascii="Poppins" w:eastAsia="SimSun" w:hAnsi="Poppins" w:cs="Poppins"/>
          <w:szCs w:val="24"/>
        </w:rPr>
        <w:t>5</w:t>
      </w:r>
      <w:r w:rsidR="00AC6A9E">
        <w:rPr>
          <w:rFonts w:ascii="Poppins" w:eastAsia="SimSun" w:hAnsi="Poppins" w:cs="Poppins"/>
          <w:szCs w:val="24"/>
        </w:rPr>
        <w:t>4</w:t>
      </w:r>
      <w:r w:rsidRPr="00BE3831">
        <w:rPr>
          <w:rFonts w:ascii="Poppins" w:eastAsia="SimSun" w:hAnsi="Poppins" w:cs="Poppins"/>
          <w:szCs w:val="24"/>
        </w:rPr>
        <w:t>. auDA took steps to immediately respond to the issues and implement additional measures to protect the data of .au registrants.</w:t>
      </w:r>
    </w:p>
    <w:p w14:paraId="54669EDC" w14:textId="77777777" w:rsidR="00123CF6" w:rsidRPr="00BE3831" w:rsidRDefault="00123CF6" w:rsidP="00F11A63">
      <w:pPr>
        <w:pStyle w:val="Heading4"/>
      </w:pPr>
      <w:r w:rsidRPr="00BE3831">
        <w:t>How our infrastructure supports our strategy</w:t>
      </w:r>
    </w:p>
    <w:p w14:paraId="7FE9385B" w14:textId="469AA5E4"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 xml:space="preserve">A reliable, secure </w:t>
      </w:r>
      <w:r w:rsidRPr="00A72410">
        <w:rPr>
          <w:rFonts w:ascii="Poppins" w:eastAsia="SimSun" w:hAnsi="Poppins" w:cs="Poppins"/>
          <w:szCs w:val="24"/>
        </w:rPr>
        <w:t xml:space="preserve">.au </w:t>
      </w:r>
      <w:r w:rsidR="0010796E" w:rsidRPr="0010796E">
        <w:rPr>
          <w:rFonts w:ascii="Poppins" w:eastAsia="SimSun" w:hAnsi="Poppins" w:cs="Poppins"/>
          <w:szCs w:val="24"/>
        </w:rPr>
        <w:t xml:space="preserve">domain name system </w:t>
      </w:r>
      <w:r w:rsidRPr="00A72410">
        <w:rPr>
          <w:rFonts w:ascii="Poppins" w:eastAsia="SimSun" w:hAnsi="Poppins" w:cs="Poppins"/>
          <w:szCs w:val="24"/>
        </w:rPr>
        <w:t>and</w:t>
      </w:r>
      <w:r w:rsidRPr="00BE3831">
        <w:rPr>
          <w:rFonts w:ascii="Poppins" w:eastAsia="SimSun" w:hAnsi="Poppins" w:cs="Poppins"/>
          <w:szCs w:val="24"/>
        </w:rPr>
        <w:t xml:space="preserve"> registry enables Australians to navigate to .au websites and email addresses so they can engage and do business online </w:t>
      </w:r>
    </w:p>
    <w:p w14:paraId="3124047A"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The .au WHOIS service supports accountability of the .au licensing system</w:t>
      </w:r>
    </w:p>
    <w:p w14:paraId="4DCC9B41" w14:textId="27A13005"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357"/>
        <w:rPr>
          <w:rFonts w:ascii="Poppins" w:eastAsia="SimSun" w:hAnsi="Poppins" w:cs="Poppins"/>
          <w:szCs w:val="24"/>
        </w:rPr>
      </w:pPr>
      <w:r w:rsidRPr="00BE3831">
        <w:rPr>
          <w:rFonts w:ascii="Poppins" w:eastAsia="SimSun" w:hAnsi="Poppins" w:cs="Poppins"/>
          <w:szCs w:val="24"/>
        </w:rPr>
        <w:t xml:space="preserve">The auDA Board and Security and </w:t>
      </w:r>
      <w:r w:rsidR="00180811">
        <w:rPr>
          <w:rFonts w:ascii="Poppins" w:eastAsia="SimSun" w:hAnsi="Poppins" w:cs="Poppins"/>
          <w:szCs w:val="24"/>
        </w:rPr>
        <w:t>Technology</w:t>
      </w:r>
      <w:r w:rsidRPr="00BE3831">
        <w:rPr>
          <w:rFonts w:ascii="Poppins" w:eastAsia="SimSun" w:hAnsi="Poppins" w:cs="Poppins"/>
          <w:szCs w:val="24"/>
        </w:rPr>
        <w:t xml:space="preserve"> Committee provide expert oversight of the stability, security and reliability of auDA’s infrastructure</w:t>
      </w:r>
      <w:r w:rsidR="00DC51EF">
        <w:rPr>
          <w:rFonts w:ascii="Poppins" w:eastAsia="SimSun" w:hAnsi="Poppins" w:cs="Poppins"/>
          <w:szCs w:val="24"/>
        </w:rPr>
        <w:t>.</w:t>
      </w:r>
    </w:p>
    <w:p w14:paraId="3D6CEBC6" w14:textId="1FEB03A2"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Read more </w:t>
      </w:r>
      <w:r w:rsidRPr="003C2D8E">
        <w:rPr>
          <w:rFonts w:ascii="Poppins" w:eastAsia="SimSun" w:hAnsi="Poppins" w:cs="Poppins"/>
          <w:szCs w:val="24"/>
        </w:rPr>
        <w:t xml:space="preserve">on page </w:t>
      </w:r>
      <w:r w:rsidR="003C2D8E" w:rsidRPr="003C2D8E">
        <w:rPr>
          <w:rFonts w:ascii="Poppins" w:eastAsia="SimSun" w:hAnsi="Poppins" w:cs="Poppins"/>
          <w:szCs w:val="24"/>
        </w:rPr>
        <w:t>4</w:t>
      </w:r>
      <w:r w:rsidR="00AC6A9E">
        <w:rPr>
          <w:rFonts w:ascii="Poppins" w:eastAsia="SimSun" w:hAnsi="Poppins" w:cs="Poppins"/>
          <w:szCs w:val="24"/>
        </w:rPr>
        <w:t>2</w:t>
      </w:r>
      <w:r w:rsidRPr="003C2D8E">
        <w:rPr>
          <w:rFonts w:ascii="Poppins" w:eastAsia="SimSun" w:hAnsi="Poppins" w:cs="Poppins"/>
          <w:szCs w:val="24"/>
        </w:rPr>
        <w:t>.</w:t>
      </w:r>
    </w:p>
    <w:p w14:paraId="169DD8A2" w14:textId="77777777" w:rsidR="00123CF6" w:rsidRPr="00BE3831" w:rsidRDefault="00123CF6" w:rsidP="00F13E72">
      <w:pPr>
        <w:pStyle w:val="Heading3"/>
      </w:pPr>
      <w:r w:rsidRPr="00BE3831">
        <w:t>Our expertise</w:t>
      </w:r>
    </w:p>
    <w:p w14:paraId="408C8030"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Guided by our Innovation and Capability strategic pillars, we sought to increase our expertise in key areas during the financial year. We introduced a new Chief Innovation Officer role to support our innovation objectives, delivered leadership training to people managers and emerging leaders, and provided tailored learning and development opportunities for staff.</w:t>
      </w:r>
    </w:p>
    <w:p w14:paraId="691E9A43" w14:textId="77777777" w:rsidR="00123CF6" w:rsidRPr="00BE3831" w:rsidRDefault="00123CF6" w:rsidP="00F11A63">
      <w:pPr>
        <w:pStyle w:val="Heading4"/>
      </w:pPr>
      <w:r w:rsidRPr="00BE3831">
        <w:t>How our expertise supports our strategy</w:t>
      </w:r>
    </w:p>
    <w:p w14:paraId="5610DA99" w14:textId="429DC305" w:rsidR="00123CF6" w:rsidRPr="00A4170A"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 xml:space="preserve">Compliance activity supports trust and delivers low levels of </w:t>
      </w:r>
      <w:r w:rsidR="0010796E" w:rsidRPr="0010796E">
        <w:rPr>
          <w:rFonts w:ascii="Poppins" w:eastAsia="SimSun" w:hAnsi="Poppins" w:cs="Poppins"/>
          <w:szCs w:val="24"/>
        </w:rPr>
        <w:t xml:space="preserve">domain name system </w:t>
      </w:r>
      <w:r w:rsidRPr="00A4170A">
        <w:rPr>
          <w:rFonts w:ascii="Poppins" w:eastAsia="SimSun" w:hAnsi="Poppins" w:cs="Poppins"/>
          <w:szCs w:val="24"/>
        </w:rPr>
        <w:t>abuse in .au</w:t>
      </w:r>
    </w:p>
    <w:p w14:paraId="5F9F0CC0" w14:textId="009F5A66" w:rsidR="00123CF6" w:rsidRPr="00A4170A" w:rsidRDefault="00765CE5"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A4170A">
        <w:rPr>
          <w:rFonts w:ascii="Poppins" w:eastAsia="SimSun" w:hAnsi="Poppins" w:cs="Poppins"/>
          <w:szCs w:val="24"/>
        </w:rPr>
        <w:t xml:space="preserve">Advocacy </w:t>
      </w:r>
      <w:r w:rsidR="005A3DBE" w:rsidRPr="00A4170A">
        <w:rPr>
          <w:rFonts w:ascii="Poppins" w:eastAsia="SimSun" w:hAnsi="Poppins" w:cs="Poppins"/>
          <w:szCs w:val="24"/>
        </w:rPr>
        <w:t xml:space="preserve">and active participation </w:t>
      </w:r>
      <w:proofErr w:type="gramStart"/>
      <w:r w:rsidRPr="00A4170A">
        <w:rPr>
          <w:rFonts w:ascii="Poppins" w:eastAsia="SimSun" w:hAnsi="Poppins" w:cs="Poppins"/>
          <w:szCs w:val="24"/>
        </w:rPr>
        <w:t>encourages</w:t>
      </w:r>
      <w:proofErr w:type="gramEnd"/>
      <w:r w:rsidR="00123CF6" w:rsidRPr="00A4170A">
        <w:rPr>
          <w:rFonts w:ascii="Poppins" w:eastAsia="SimSun" w:hAnsi="Poppins" w:cs="Poppins"/>
          <w:szCs w:val="24"/>
        </w:rPr>
        <w:t xml:space="preserve"> improvements in the multi-stakeholder </w:t>
      </w:r>
      <w:r w:rsidR="001F7C99" w:rsidRPr="00A4170A">
        <w:rPr>
          <w:rFonts w:ascii="Poppins" w:eastAsia="SimSun" w:hAnsi="Poppins" w:cs="Poppins"/>
          <w:szCs w:val="24"/>
        </w:rPr>
        <w:t xml:space="preserve">model of </w:t>
      </w:r>
      <w:r w:rsidR="00123CF6" w:rsidRPr="00A4170A">
        <w:rPr>
          <w:rFonts w:ascii="Poppins" w:eastAsia="SimSun" w:hAnsi="Poppins" w:cs="Poppins"/>
          <w:szCs w:val="24"/>
        </w:rPr>
        <w:t>internet governance</w:t>
      </w:r>
      <w:r w:rsidR="001F7C99" w:rsidRPr="00A4170A">
        <w:rPr>
          <w:rFonts w:ascii="Poppins" w:eastAsia="SimSun" w:hAnsi="Poppins" w:cs="Poppins"/>
          <w:szCs w:val="24"/>
        </w:rPr>
        <w:t xml:space="preserve"> and Australian internet ecosystem </w:t>
      </w:r>
    </w:p>
    <w:p w14:paraId="73B9148A"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Robust governance supports transparency and accountability</w:t>
      </w:r>
    </w:p>
    <w:p w14:paraId="1E55D677" w14:textId="1D650EA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357"/>
        <w:rPr>
          <w:rFonts w:ascii="Poppins" w:eastAsia="SimSun" w:hAnsi="Poppins" w:cs="Poppins"/>
          <w:szCs w:val="24"/>
        </w:rPr>
      </w:pPr>
      <w:r w:rsidRPr="00BE3831">
        <w:rPr>
          <w:rFonts w:ascii="Poppins" w:eastAsia="SimSun" w:hAnsi="Poppins" w:cs="Poppins"/>
          <w:szCs w:val="24"/>
        </w:rPr>
        <w:lastRenderedPageBreak/>
        <w:t>auDA’s Board and Board Committees provide expert oversight and guidance for delivery of auDA’s operations and strategy</w:t>
      </w:r>
      <w:r w:rsidR="00DC51EF">
        <w:rPr>
          <w:rFonts w:ascii="Poppins" w:eastAsia="SimSun" w:hAnsi="Poppins" w:cs="Poppins"/>
          <w:szCs w:val="24"/>
        </w:rPr>
        <w:t>.</w:t>
      </w:r>
    </w:p>
    <w:p w14:paraId="5E114F19" w14:textId="348F5E1E"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Read more on </w:t>
      </w:r>
      <w:r w:rsidRPr="00E45CA5">
        <w:rPr>
          <w:rFonts w:ascii="Poppins" w:eastAsia="SimSun" w:hAnsi="Poppins" w:cs="Poppins"/>
          <w:szCs w:val="24"/>
        </w:rPr>
        <w:t xml:space="preserve">page </w:t>
      </w:r>
      <w:r w:rsidR="00E45CA5">
        <w:rPr>
          <w:rFonts w:ascii="Poppins" w:eastAsia="SimSun" w:hAnsi="Poppins" w:cs="Poppins"/>
          <w:szCs w:val="24"/>
        </w:rPr>
        <w:t>7</w:t>
      </w:r>
      <w:r w:rsidR="004B0EF0">
        <w:rPr>
          <w:rFonts w:ascii="Poppins" w:eastAsia="SimSun" w:hAnsi="Poppins" w:cs="Poppins"/>
          <w:szCs w:val="24"/>
        </w:rPr>
        <w:t>0</w:t>
      </w:r>
      <w:r w:rsidRPr="00BE3831">
        <w:rPr>
          <w:rFonts w:ascii="Poppins" w:eastAsia="SimSun" w:hAnsi="Poppins" w:cs="Poppins"/>
          <w:szCs w:val="24"/>
        </w:rPr>
        <w:t>.</w:t>
      </w:r>
    </w:p>
    <w:p w14:paraId="591450F1" w14:textId="77777777" w:rsidR="00123CF6" w:rsidRPr="00BE3831" w:rsidRDefault="00123CF6" w:rsidP="00F13E72">
      <w:pPr>
        <w:pStyle w:val="Heading3"/>
      </w:pPr>
      <w:r w:rsidRPr="00BE3831">
        <w:t>Our finances</w:t>
      </w:r>
    </w:p>
    <w:p w14:paraId="16B2EA7F" w14:textId="5658D841" w:rsidR="00E6396D" w:rsidRPr="0071342B" w:rsidRDefault="00E6396D" w:rsidP="00E6396D">
      <w:pPr>
        <w:rPr>
          <w:rFonts w:ascii="Poppins" w:eastAsia="SimSun" w:hAnsi="Poppins" w:cs="Poppins"/>
          <w:szCs w:val="24"/>
        </w:rPr>
      </w:pPr>
      <w:r w:rsidRPr="0071342B">
        <w:rPr>
          <w:rFonts w:ascii="Poppins" w:eastAsia="SimSun" w:hAnsi="Poppins" w:cs="Poppins"/>
          <w:szCs w:val="24"/>
        </w:rPr>
        <w:t>In the financial year, we experienced stronger than forecast growth in .au domain names and investment returns. Coupled with ongoing effective cost management we ended the financial year in a positive financial position. A focus for 2026-27 will be increased investment in Innovation and Impact initiatives to deliver value for Australians.</w:t>
      </w:r>
    </w:p>
    <w:p w14:paraId="60531BD8" w14:textId="77777777" w:rsidR="00123CF6" w:rsidRPr="00BE3831" w:rsidRDefault="00123CF6" w:rsidP="00F11A63">
      <w:pPr>
        <w:pStyle w:val="Heading4"/>
      </w:pPr>
      <w:r w:rsidRPr="00BE3831">
        <w:t>How our finances support our strategy</w:t>
      </w:r>
    </w:p>
    <w:p w14:paraId="6F6014CB"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 xml:space="preserve">Financially sustainable not-for-profit, for-purpose organisation </w:t>
      </w:r>
    </w:p>
    <w:p w14:paraId="540A9C17"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 xml:space="preserve">Efficient financial management supports the administration of .au and investment in Innovation and Impact initiatives </w:t>
      </w:r>
    </w:p>
    <w:p w14:paraId="3613115F"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hanging="357"/>
        <w:rPr>
          <w:rFonts w:ascii="Poppins" w:eastAsia="SimSun" w:hAnsi="Poppins" w:cs="Poppins"/>
          <w:szCs w:val="24"/>
        </w:rPr>
      </w:pPr>
      <w:r w:rsidRPr="00BE3831">
        <w:rPr>
          <w:rFonts w:ascii="Poppins" w:eastAsia="SimSun" w:hAnsi="Poppins" w:cs="Poppins"/>
          <w:szCs w:val="24"/>
        </w:rPr>
        <w:t>auDA’s Co-Marketing Program supports a dynamic registrar environment and promotes competition in the .au market</w:t>
      </w:r>
    </w:p>
    <w:p w14:paraId="148E3C63" w14:textId="73B44398"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hanging="357"/>
        <w:rPr>
          <w:rFonts w:ascii="Poppins" w:eastAsia="SimSun" w:hAnsi="Poppins" w:cs="Poppins"/>
          <w:color w:val="EE0000"/>
          <w:szCs w:val="24"/>
        </w:rPr>
      </w:pPr>
      <w:r w:rsidRPr="00BE3831">
        <w:rPr>
          <w:rFonts w:ascii="Poppins" w:eastAsia="SimSun" w:hAnsi="Poppins" w:cs="Poppins"/>
          <w:szCs w:val="24"/>
        </w:rPr>
        <w:t>The auDA Board and the Finance and Audit Committee oversee the prudent management of auDA’s finances</w:t>
      </w:r>
      <w:r w:rsidR="00DC51EF">
        <w:rPr>
          <w:rFonts w:ascii="Poppins" w:eastAsia="SimSun" w:hAnsi="Poppins" w:cs="Poppins"/>
          <w:szCs w:val="24"/>
        </w:rPr>
        <w:t>.</w:t>
      </w:r>
    </w:p>
    <w:p w14:paraId="2FAF5165" w14:textId="06DBB0F6" w:rsidR="00123CF6" w:rsidRPr="00BE3831" w:rsidRDefault="00123CF6" w:rsidP="00123CF6">
      <w:pPr>
        <w:rPr>
          <w:rFonts w:ascii="Poppins" w:eastAsia="SimSun" w:hAnsi="Poppins" w:cs="Poppins"/>
          <w:szCs w:val="24"/>
        </w:rPr>
      </w:pPr>
      <w:r w:rsidRPr="00BE3831">
        <w:rPr>
          <w:rFonts w:ascii="Poppins" w:eastAsia="SimSun" w:hAnsi="Poppins" w:cs="Poppins"/>
          <w:szCs w:val="24"/>
        </w:rPr>
        <w:t>R</w:t>
      </w:r>
      <w:r w:rsidRPr="00E45CA5">
        <w:rPr>
          <w:rFonts w:ascii="Poppins" w:eastAsia="SimSun" w:hAnsi="Poppins" w:cs="Poppins"/>
          <w:szCs w:val="24"/>
        </w:rPr>
        <w:t xml:space="preserve">ead more on page </w:t>
      </w:r>
      <w:r w:rsidR="00E45CA5" w:rsidRPr="00E45CA5">
        <w:rPr>
          <w:rFonts w:ascii="Poppins" w:eastAsia="SimSun" w:hAnsi="Poppins" w:cs="Poppins"/>
          <w:szCs w:val="24"/>
        </w:rPr>
        <w:t>81</w:t>
      </w:r>
      <w:r w:rsidRPr="00E45CA5">
        <w:rPr>
          <w:rFonts w:ascii="Poppins" w:eastAsia="SimSun" w:hAnsi="Poppins" w:cs="Poppins"/>
          <w:szCs w:val="24"/>
        </w:rPr>
        <w:t>.</w:t>
      </w:r>
    </w:p>
    <w:p w14:paraId="73D268B4" w14:textId="77777777" w:rsidR="00123CF6" w:rsidRPr="00BE3831" w:rsidRDefault="00123CF6" w:rsidP="00F13E72">
      <w:pPr>
        <w:pStyle w:val="Heading3"/>
      </w:pPr>
      <w:r w:rsidRPr="00BE3831">
        <w:t>Our environment</w:t>
      </w:r>
    </w:p>
    <w:p w14:paraId="6A07B980"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In the financial year, auDA began work under our 2025-30 Sustainability Framework, including benchmarking our carbon emissions, introducing sustainability components to our Community Grant Program and improving our waste management practices. We continued to maintain strong governance processes and commenced development of a reporting process for our Sustainability Framework.</w:t>
      </w:r>
    </w:p>
    <w:p w14:paraId="456443EF" w14:textId="77777777" w:rsidR="00123CF6" w:rsidRPr="00BE3831" w:rsidRDefault="00123CF6" w:rsidP="00F11A63">
      <w:pPr>
        <w:pStyle w:val="Heading4"/>
      </w:pPr>
      <w:r w:rsidRPr="00BE3831">
        <w:t>How our environment supports our strategy</w:t>
      </w:r>
    </w:p>
    <w:p w14:paraId="328EF8E6" w14:textId="77777777"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 xml:space="preserve">Focus on sustainability efforts to support our work delivering public benefit and contributing locally, regionally and globally </w:t>
      </w:r>
    </w:p>
    <w:p w14:paraId="31EF5790" w14:textId="70D2ED9A" w:rsidR="00123CF6" w:rsidRPr="00BE3831" w:rsidRDefault="00123CF6" w:rsidP="00A04D1D">
      <w:pPr>
        <w:numPr>
          <w:ilvl w:val="1"/>
          <w:numId w:val="1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The auDA Board and Finance and Audit Committee provide oversight of sustainability activity, guided by our Sustainability Framework</w:t>
      </w:r>
      <w:r w:rsidR="00DC51EF">
        <w:rPr>
          <w:rFonts w:ascii="Poppins" w:eastAsia="SimSun" w:hAnsi="Poppins" w:cs="Poppins"/>
          <w:szCs w:val="24"/>
        </w:rPr>
        <w:t>.</w:t>
      </w:r>
    </w:p>
    <w:p w14:paraId="1FB258C6" w14:textId="3F49AF31" w:rsidR="00707C84" w:rsidRDefault="00123CF6" w:rsidP="00F13E72">
      <w:pPr>
        <w:spacing w:after="120"/>
        <w:rPr>
          <w:rFonts w:ascii="Poppins" w:eastAsia="SimSun" w:hAnsi="Poppins" w:cs="Poppins"/>
          <w:szCs w:val="24"/>
        </w:rPr>
      </w:pPr>
      <w:r w:rsidRPr="00BE3831">
        <w:rPr>
          <w:rFonts w:ascii="Poppins" w:eastAsia="SimSun" w:hAnsi="Poppins" w:cs="Poppins"/>
          <w:szCs w:val="24"/>
        </w:rPr>
        <w:t>Read more o</w:t>
      </w:r>
      <w:r w:rsidRPr="00E45CA5">
        <w:rPr>
          <w:rFonts w:ascii="Poppins" w:eastAsia="SimSun" w:hAnsi="Poppins" w:cs="Poppins"/>
          <w:szCs w:val="24"/>
        </w:rPr>
        <w:t xml:space="preserve">n page </w:t>
      </w:r>
      <w:r w:rsidR="00E45CA5" w:rsidRPr="00E45CA5">
        <w:rPr>
          <w:rFonts w:ascii="Poppins" w:eastAsia="SimSun" w:hAnsi="Poppins" w:cs="Poppins"/>
          <w:szCs w:val="24"/>
        </w:rPr>
        <w:t>7</w:t>
      </w:r>
      <w:r w:rsidR="004B0EF0">
        <w:rPr>
          <w:rFonts w:ascii="Poppins" w:eastAsia="SimSun" w:hAnsi="Poppins" w:cs="Poppins"/>
          <w:szCs w:val="24"/>
        </w:rPr>
        <w:t>8</w:t>
      </w:r>
      <w:r w:rsidRPr="00E45CA5">
        <w:rPr>
          <w:rFonts w:ascii="Poppins" w:eastAsia="SimSun" w:hAnsi="Poppins" w:cs="Poppins"/>
          <w:szCs w:val="24"/>
        </w:rPr>
        <w:t>.</w:t>
      </w:r>
    </w:p>
    <w:p w14:paraId="66A855B5" w14:textId="77777777" w:rsidR="002C1C5D" w:rsidRPr="00495CCA" w:rsidRDefault="002C1C5D" w:rsidP="00F13E72">
      <w:pPr>
        <w:pStyle w:val="Heading1"/>
        <w:rPr>
          <w:color w:val="9DA61D" w:themeColor="accent1" w:themeShade="BF"/>
        </w:rPr>
      </w:pPr>
      <w:bookmarkStart w:id="33" w:name="_Toc243496915"/>
      <w:r w:rsidRPr="00495CCA">
        <w:lastRenderedPageBreak/>
        <w:t>Our performance</w:t>
      </w:r>
      <w:bookmarkEnd w:id="33"/>
    </w:p>
    <w:p w14:paraId="62ECF797" w14:textId="77777777" w:rsidR="002C1C5D" w:rsidRPr="00495CCA" w:rsidRDefault="002C1C5D" w:rsidP="002C1C5D">
      <w:pPr>
        <w:spacing w:line="279" w:lineRule="auto"/>
        <w:rPr>
          <w:rFonts w:ascii="Poppins" w:hAnsi="Poppins" w:cs="Poppins"/>
          <w:b/>
          <w:bCs/>
          <w:lang w:val="en-GB" w:eastAsia="ja-JP"/>
        </w:rPr>
      </w:pPr>
      <w:r w:rsidRPr="00495CCA">
        <w:rPr>
          <w:rFonts w:ascii="Poppins" w:hAnsi="Poppins" w:cs="Poppins"/>
          <w:b/>
          <w:bCs/>
          <w:lang w:val="en-GB" w:eastAsia="ja-JP"/>
        </w:rPr>
        <w:t>In the first year of the 2026–30 Strategy, auDA delivered our core functions while progressing key strategic initiatives. Our targets for the financial year were achieved or managed within tolerance.</w:t>
      </w:r>
    </w:p>
    <w:p w14:paraId="37E338D8" w14:textId="77777777" w:rsidR="002C1C5D" w:rsidRPr="00495CCA" w:rsidRDefault="002C1C5D" w:rsidP="002C1C5D">
      <w:pPr>
        <w:spacing w:line="279" w:lineRule="auto"/>
        <w:rPr>
          <w:rFonts w:ascii="Poppins" w:hAnsi="Poppins" w:cs="Poppins"/>
          <w:lang w:val="en-GB" w:eastAsia="ja-JP"/>
        </w:rPr>
      </w:pPr>
      <w:r w:rsidRPr="00495CCA">
        <w:rPr>
          <w:rFonts w:ascii="Poppins" w:hAnsi="Poppins" w:cs="Poppins"/>
          <w:lang w:val="en-GB" w:eastAsia="ja-JP"/>
        </w:rPr>
        <w:t>Our performance scorecard provides an overview of progress against key objectives aligned to our core functions and strategic pillars. Measures and targets are approved and monitored by the auDA Board.</w:t>
      </w:r>
    </w:p>
    <w:p w14:paraId="230879E8" w14:textId="73B51CCF" w:rsidR="002C1C5D" w:rsidRPr="00495CCA" w:rsidRDefault="002C1C5D" w:rsidP="002C1C5D">
      <w:pPr>
        <w:spacing w:line="279" w:lineRule="auto"/>
        <w:rPr>
          <w:rFonts w:ascii="Poppins" w:hAnsi="Poppins" w:cs="Poppins"/>
          <w:lang w:val="en-GB" w:eastAsia="ja-JP"/>
        </w:rPr>
      </w:pPr>
      <w:r w:rsidRPr="00495CCA">
        <w:rPr>
          <w:rFonts w:ascii="Poppins" w:hAnsi="Poppins" w:cs="Poppins"/>
          <w:lang w:val="en-GB" w:eastAsia="ja-JP"/>
        </w:rPr>
        <w:t xml:space="preserve">In 2025-26, auDA achieved </w:t>
      </w:r>
      <w:proofErr w:type="gramStart"/>
      <w:r w:rsidRPr="00495CCA">
        <w:rPr>
          <w:rFonts w:ascii="Poppins" w:hAnsi="Poppins" w:cs="Poppins"/>
          <w:lang w:val="en-GB" w:eastAsia="ja-JP"/>
        </w:rPr>
        <w:t>the majority of</w:t>
      </w:r>
      <w:proofErr w:type="gramEnd"/>
      <w:r w:rsidRPr="00495CCA">
        <w:rPr>
          <w:rFonts w:ascii="Poppins" w:hAnsi="Poppins" w:cs="Poppins"/>
          <w:lang w:val="en-GB" w:eastAsia="ja-JP"/>
        </w:rPr>
        <w:t xml:space="preserve"> </w:t>
      </w:r>
      <w:r w:rsidR="001F71D4">
        <w:rPr>
          <w:rFonts w:ascii="Poppins" w:hAnsi="Poppins" w:cs="Poppins"/>
          <w:lang w:val="en-GB" w:eastAsia="ja-JP"/>
        </w:rPr>
        <w:t>our</w:t>
      </w:r>
      <w:r w:rsidR="001F71D4" w:rsidRPr="00495CCA">
        <w:rPr>
          <w:rFonts w:ascii="Poppins" w:hAnsi="Poppins" w:cs="Poppins"/>
          <w:lang w:val="en-GB" w:eastAsia="ja-JP"/>
        </w:rPr>
        <w:t xml:space="preserve"> </w:t>
      </w:r>
      <w:r w:rsidRPr="00495CCA">
        <w:rPr>
          <w:rFonts w:ascii="Poppins" w:hAnsi="Poppins" w:cs="Poppins"/>
          <w:lang w:val="en-GB" w:eastAsia="ja-JP"/>
        </w:rPr>
        <w:t xml:space="preserve">performance targets, supporting a stable, secure and trusted .au and material progress of our strategic initiatives. </w:t>
      </w:r>
    </w:p>
    <w:p w14:paraId="17397F0B" w14:textId="77777777" w:rsidR="002C1C5D" w:rsidRPr="00495CCA" w:rsidRDefault="002C1C5D" w:rsidP="002C1C5D">
      <w:pPr>
        <w:spacing w:line="279" w:lineRule="auto"/>
        <w:rPr>
          <w:rFonts w:ascii="Poppins" w:hAnsi="Poppins" w:cs="Poppins"/>
          <w:lang w:val="en-GB" w:eastAsia="ja-JP"/>
        </w:rPr>
      </w:pPr>
      <w:r w:rsidRPr="00495CCA">
        <w:rPr>
          <w:rFonts w:ascii="Poppins" w:hAnsi="Poppins" w:cs="Poppins"/>
          <w:lang w:val="en-GB" w:eastAsia="ja-JP"/>
        </w:rPr>
        <w:t>Under our Trust pillar we continued to strengthen the integrity of .au by validating the Australian presence requirement for new registrations and renewals. Validation of new registrations remained on track, while renewals were managed within tolerance at 93% against a target of 95%. We continue to focus on uplifting renewal validation with registrars to uplift this metric in 2026-27.</w:t>
      </w:r>
    </w:p>
    <w:p w14:paraId="13CB8099" w14:textId="72CA6AD1" w:rsidR="002C1C5D" w:rsidRPr="00495CCA" w:rsidRDefault="002C1C5D" w:rsidP="002C1C5D">
      <w:pPr>
        <w:spacing w:line="279" w:lineRule="auto"/>
        <w:rPr>
          <w:rFonts w:ascii="Poppins" w:hAnsi="Poppins" w:cs="Poppins"/>
          <w:lang w:eastAsia="ja-JP"/>
        </w:rPr>
      </w:pPr>
      <w:r w:rsidRPr="00495CCA">
        <w:rPr>
          <w:rFonts w:ascii="Poppins" w:hAnsi="Poppins" w:cs="Poppins"/>
          <w:lang w:eastAsia="ja-JP"/>
        </w:rPr>
        <w:t xml:space="preserve">Under our Capability pillar, </w:t>
      </w:r>
      <w:r w:rsidRPr="00495CCA">
        <w:rPr>
          <w:rFonts w:ascii="Poppins" w:hAnsi="Poppins" w:cs="Poppins"/>
          <w:lang w:val="en-GB" w:eastAsia="ja-JP"/>
        </w:rPr>
        <w:t>we sought</w:t>
      </w:r>
      <w:r w:rsidRPr="00495CCA">
        <w:rPr>
          <w:rFonts w:ascii="Poppins" w:hAnsi="Poppins" w:cs="Poppins"/>
          <w:lang w:eastAsia="ja-JP"/>
        </w:rPr>
        <w:t xml:space="preserve"> to have 100% of e</w:t>
      </w:r>
      <w:r w:rsidRPr="00E45CA5">
        <w:rPr>
          <w:rFonts w:ascii="Poppins" w:hAnsi="Poppins" w:cs="Poppins"/>
          <w:lang w:eastAsia="ja-JP"/>
        </w:rPr>
        <w:t xml:space="preserve">mployees using AI to support their productivity. As </w:t>
      </w:r>
      <w:proofErr w:type="gramStart"/>
      <w:r w:rsidRPr="00E45CA5">
        <w:rPr>
          <w:rFonts w:ascii="Poppins" w:hAnsi="Poppins" w:cs="Poppins"/>
          <w:lang w:eastAsia="ja-JP"/>
        </w:rPr>
        <w:t>at</w:t>
      </w:r>
      <w:proofErr w:type="gramEnd"/>
      <w:r w:rsidRPr="00E45CA5">
        <w:rPr>
          <w:rFonts w:ascii="Poppins" w:hAnsi="Poppins" w:cs="Poppins"/>
          <w:lang w:eastAsia="ja-JP"/>
        </w:rPr>
        <w:t xml:space="preserve"> 30 June 2026, 94% of employees were using AI.</w:t>
      </w:r>
      <w:r w:rsidRPr="00495CCA">
        <w:rPr>
          <w:rFonts w:ascii="Poppins" w:hAnsi="Poppins" w:cs="Poppins"/>
          <w:lang w:eastAsia="ja-JP"/>
        </w:rPr>
        <w:t xml:space="preserve"> While slightly short of our target, this is being managed within tolerance. Into 2026-27, we will continue to provide AI training opportunities and identify specific use cases </w:t>
      </w:r>
      <w:r>
        <w:rPr>
          <w:rFonts w:ascii="Poppins" w:hAnsi="Poppins" w:cs="Poppins"/>
          <w:lang w:eastAsia="ja-JP"/>
        </w:rPr>
        <w:t xml:space="preserve">in each functional area </w:t>
      </w:r>
      <w:r w:rsidRPr="00495CCA">
        <w:rPr>
          <w:rFonts w:ascii="Poppins" w:hAnsi="Poppins" w:cs="Poppins"/>
          <w:lang w:eastAsia="ja-JP"/>
        </w:rPr>
        <w:t xml:space="preserve">to support staff in their work, enabling greater uptake of these tools. </w:t>
      </w:r>
    </w:p>
    <w:p w14:paraId="01111885" w14:textId="5A70C7FD" w:rsidR="002C1C5D" w:rsidRPr="00495CCA" w:rsidRDefault="002C1C5D" w:rsidP="002C1C5D">
      <w:pPr>
        <w:spacing w:line="279" w:lineRule="auto"/>
        <w:rPr>
          <w:rFonts w:ascii="Poppins" w:hAnsi="Poppins" w:cs="Poppins"/>
          <w:lang w:val="en-GB" w:eastAsia="ja-JP"/>
        </w:rPr>
      </w:pPr>
      <w:r w:rsidRPr="00495CCA">
        <w:rPr>
          <w:rFonts w:ascii="Poppins" w:hAnsi="Poppins" w:cs="Poppins"/>
          <w:lang w:val="en-GB" w:eastAsia="ja-JP"/>
        </w:rPr>
        <w:t>While auDA commenced work under our Innovation pillar in 2025-26, we welcomed Glenn Wightwick as our inaugural Chief Innovation Officer and created an Innovation unit in June 202</w:t>
      </w:r>
      <w:r w:rsidR="004250E0">
        <w:rPr>
          <w:rFonts w:ascii="Poppins" w:hAnsi="Poppins" w:cs="Poppins"/>
          <w:lang w:val="en-GB" w:eastAsia="ja-JP"/>
        </w:rPr>
        <w:t>6</w:t>
      </w:r>
      <w:r w:rsidRPr="00495CCA">
        <w:rPr>
          <w:rFonts w:ascii="Poppins" w:hAnsi="Poppins" w:cs="Poppins"/>
          <w:lang w:val="en-GB" w:eastAsia="ja-JP"/>
        </w:rPr>
        <w:t xml:space="preserve">.  Responsible for delivering initiatives under our Innovation strategic pillar, establishment of this new unit will enable auDA to scale up Innovation strategic activity in 2026-27 and support our 2026-30 strategic objective to ensure the financial sustainability of auDA and improve the utility of .au.  </w:t>
      </w:r>
    </w:p>
    <w:p w14:paraId="596429F5" w14:textId="77777777" w:rsidR="00935895" w:rsidRDefault="00935895">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rPr>
          <w:rFonts w:ascii="Poppins" w:eastAsia="Poppins" w:hAnsi="Poppins" w:cs="Poppins"/>
          <w:b/>
          <w:bCs/>
          <w:sz w:val="32"/>
          <w:szCs w:val="24"/>
          <w:lang w:val="en-GB" w:eastAsia="ja-JP"/>
        </w:rPr>
      </w:pPr>
      <w:r>
        <w:rPr>
          <w:lang w:val="en-GB" w:eastAsia="ja-JP"/>
        </w:rPr>
        <w:br w:type="page"/>
      </w:r>
    </w:p>
    <w:p w14:paraId="07E65CDE" w14:textId="5C5F91AB" w:rsidR="002C1C5D" w:rsidRPr="00495CCA" w:rsidRDefault="00935895" w:rsidP="00935895">
      <w:pPr>
        <w:pStyle w:val="Heading2"/>
        <w:rPr>
          <w:lang w:val="en-GB" w:eastAsia="ja-JP"/>
        </w:rPr>
      </w:pPr>
      <w:bookmarkStart w:id="34" w:name="_Toc243496916"/>
      <w:r>
        <w:rPr>
          <w:lang w:val="en-GB" w:eastAsia="ja-JP"/>
        </w:rPr>
        <w:lastRenderedPageBreak/>
        <w:t>Performance table</w:t>
      </w:r>
      <w:bookmarkEnd w:id="34"/>
    </w:p>
    <w:tbl>
      <w:tblPr>
        <w:tblStyle w:val="TableGrid"/>
        <w:tblW w:w="0" w:type="auto"/>
        <w:tblLayout w:type="fixed"/>
        <w:tblLook w:val="04A0" w:firstRow="1" w:lastRow="0" w:firstColumn="1" w:lastColumn="0" w:noHBand="0" w:noVBand="1"/>
      </w:tblPr>
      <w:tblGrid>
        <w:gridCol w:w="2122"/>
        <w:gridCol w:w="2268"/>
        <w:gridCol w:w="1559"/>
        <w:gridCol w:w="1701"/>
        <w:gridCol w:w="1276"/>
      </w:tblGrid>
      <w:tr w:rsidR="00720384" w:rsidRPr="00B21E64" w14:paraId="2AFB149F" w14:textId="77777777" w:rsidTr="0015424C">
        <w:trPr>
          <w:trHeight w:val="20"/>
        </w:trPr>
        <w:tc>
          <w:tcPr>
            <w:tcW w:w="8926" w:type="dxa"/>
            <w:gridSpan w:val="5"/>
            <w:shd w:val="clear" w:color="auto" w:fill="EBF0AA" w:themeFill="accent1" w:themeFillTint="66"/>
          </w:tcPr>
          <w:p w14:paraId="3FAB557B" w14:textId="5115D1A5" w:rsidR="00720384" w:rsidRPr="00B21E64" w:rsidRDefault="00720384" w:rsidP="00935895">
            <w:pPr>
              <w:spacing w:after="40"/>
              <w:rPr>
                <w:rFonts w:asciiTheme="majorHAnsi" w:hAnsiTheme="majorHAnsi" w:cstheme="majorHAnsi"/>
                <w:b/>
                <w:bCs/>
              </w:rPr>
            </w:pPr>
            <w:r w:rsidRPr="00B21E64">
              <w:rPr>
                <w:rFonts w:asciiTheme="majorHAnsi" w:hAnsiTheme="majorHAnsi" w:cstheme="majorHAnsi"/>
                <w:b/>
                <w:bCs/>
              </w:rPr>
              <w:t>Core function</w:t>
            </w:r>
            <w:r w:rsidR="00A832AA" w:rsidRPr="00B21E64">
              <w:rPr>
                <w:rFonts w:asciiTheme="majorHAnsi" w:hAnsiTheme="majorHAnsi" w:cstheme="majorHAnsi"/>
                <w:b/>
                <w:bCs/>
              </w:rPr>
              <w:t xml:space="preserve"> </w:t>
            </w:r>
            <w:r w:rsidR="00A832AA" w:rsidRPr="00362B22">
              <w:rPr>
                <w:rFonts w:asciiTheme="majorHAnsi" w:hAnsiTheme="majorHAnsi" w:cstheme="majorHAnsi"/>
              </w:rPr>
              <w:t>– Ensure stable, secure and reliable operation of the .au domain</w:t>
            </w:r>
          </w:p>
        </w:tc>
      </w:tr>
      <w:tr w:rsidR="00B21E64" w:rsidRPr="00B21E64" w14:paraId="3F449BFF" w14:textId="77777777" w:rsidTr="00935895">
        <w:trPr>
          <w:trHeight w:val="20"/>
        </w:trPr>
        <w:tc>
          <w:tcPr>
            <w:tcW w:w="2122" w:type="dxa"/>
          </w:tcPr>
          <w:p w14:paraId="72ADA0C7"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068342D2" w14:textId="0BEF3414"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 xml:space="preserve">.au domain name system continuously available </w:t>
            </w:r>
          </w:p>
        </w:tc>
        <w:tc>
          <w:tcPr>
            <w:tcW w:w="2268" w:type="dxa"/>
          </w:tcPr>
          <w:p w14:paraId="1411DA45"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74A7398B" w14:textId="3BB7C51E" w:rsidR="00B21E64" w:rsidRPr="00B21E64" w:rsidRDefault="00B21E64" w:rsidP="00935895">
            <w:pPr>
              <w:spacing w:after="40"/>
              <w:rPr>
                <w:rFonts w:asciiTheme="majorHAnsi" w:hAnsiTheme="majorHAnsi" w:cstheme="majorHAnsi"/>
                <w:lang w:val="en-US"/>
              </w:rPr>
            </w:pPr>
            <w:r w:rsidRPr="00B21E64">
              <w:rPr>
                <w:rFonts w:asciiTheme="majorHAnsi" w:hAnsiTheme="majorHAnsi" w:cstheme="majorHAnsi"/>
                <w:lang w:val="en-US"/>
              </w:rPr>
              <w:t>Domain name system service availability</w:t>
            </w:r>
          </w:p>
        </w:tc>
        <w:tc>
          <w:tcPr>
            <w:tcW w:w="1559" w:type="dxa"/>
          </w:tcPr>
          <w:p w14:paraId="24F73BA4"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4E577FBB" w14:textId="00D275A0"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 xml:space="preserve">100% per month </w:t>
            </w:r>
          </w:p>
          <w:p w14:paraId="0DCC1B0E" w14:textId="77777777" w:rsidR="00B21E64" w:rsidRPr="00B21E64" w:rsidRDefault="00B21E64" w:rsidP="00935895">
            <w:pPr>
              <w:spacing w:after="40"/>
              <w:rPr>
                <w:rFonts w:asciiTheme="majorHAnsi" w:hAnsiTheme="majorHAnsi" w:cstheme="majorHAnsi"/>
              </w:rPr>
            </w:pPr>
          </w:p>
          <w:p w14:paraId="6A368DB3" w14:textId="77777777" w:rsidR="00B21E64" w:rsidRPr="00B21E64" w:rsidRDefault="00B21E64" w:rsidP="00935895">
            <w:pPr>
              <w:spacing w:after="40"/>
              <w:rPr>
                <w:rFonts w:asciiTheme="majorHAnsi" w:hAnsiTheme="majorHAnsi" w:cstheme="majorHAnsi"/>
              </w:rPr>
            </w:pPr>
          </w:p>
        </w:tc>
        <w:tc>
          <w:tcPr>
            <w:tcW w:w="1701" w:type="dxa"/>
          </w:tcPr>
          <w:p w14:paraId="7C9525A7"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49E6ECE9" w14:textId="408655C4"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 xml:space="preserve">100% </w:t>
            </w:r>
            <w:r w:rsidRPr="00B21E64">
              <w:rPr>
                <w:rFonts w:asciiTheme="majorHAnsi" w:hAnsiTheme="majorHAnsi" w:cstheme="majorHAnsi"/>
              </w:rPr>
              <w:br/>
            </w:r>
          </w:p>
          <w:p w14:paraId="3B1B7B2A" w14:textId="77777777" w:rsidR="00B21E64" w:rsidRPr="00B21E64" w:rsidRDefault="00B21E64" w:rsidP="00935895">
            <w:pPr>
              <w:spacing w:after="40"/>
              <w:rPr>
                <w:rFonts w:asciiTheme="majorHAnsi" w:hAnsiTheme="majorHAnsi" w:cstheme="majorHAnsi"/>
              </w:rPr>
            </w:pPr>
          </w:p>
        </w:tc>
        <w:tc>
          <w:tcPr>
            <w:tcW w:w="1276" w:type="dxa"/>
          </w:tcPr>
          <w:p w14:paraId="7D2217E8"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Status</w:t>
            </w:r>
            <w:r w:rsidRPr="00B21E64">
              <w:rPr>
                <w:rFonts w:asciiTheme="majorHAnsi" w:hAnsiTheme="majorHAnsi" w:cstheme="majorHAnsi"/>
              </w:rPr>
              <w:t xml:space="preserve">: </w:t>
            </w:r>
          </w:p>
          <w:p w14:paraId="2850CFE7" w14:textId="413A858C"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On track</w:t>
            </w:r>
          </w:p>
        </w:tc>
      </w:tr>
      <w:tr w:rsidR="00A832AA" w:rsidRPr="00B21E64" w14:paraId="1E6FB5A6" w14:textId="77777777" w:rsidTr="0015424C">
        <w:trPr>
          <w:trHeight w:val="20"/>
        </w:trPr>
        <w:tc>
          <w:tcPr>
            <w:tcW w:w="8926" w:type="dxa"/>
            <w:gridSpan w:val="5"/>
            <w:shd w:val="clear" w:color="auto" w:fill="EBF0AA" w:themeFill="accent1" w:themeFillTint="66"/>
          </w:tcPr>
          <w:p w14:paraId="60AE6BF0" w14:textId="7FF3B29E" w:rsidR="00A832AA" w:rsidRPr="00B21E64" w:rsidRDefault="00A832AA" w:rsidP="00935895">
            <w:pPr>
              <w:spacing w:after="40"/>
              <w:rPr>
                <w:rFonts w:asciiTheme="majorHAnsi" w:hAnsiTheme="majorHAnsi" w:cstheme="majorHAnsi"/>
                <w:b/>
                <w:bCs/>
              </w:rPr>
            </w:pPr>
            <w:r w:rsidRPr="00B21E64">
              <w:rPr>
                <w:rFonts w:asciiTheme="majorHAnsi" w:hAnsiTheme="majorHAnsi" w:cstheme="majorHAnsi"/>
                <w:b/>
                <w:bCs/>
              </w:rPr>
              <w:t xml:space="preserve">Core function </w:t>
            </w:r>
            <w:r w:rsidRPr="00362B22">
              <w:rPr>
                <w:rFonts w:asciiTheme="majorHAnsi" w:hAnsiTheme="majorHAnsi" w:cstheme="majorHAnsi"/>
              </w:rPr>
              <w:t>- Administer a licensing regime for .au domain names based in multi-stakeholder processes</w:t>
            </w:r>
          </w:p>
        </w:tc>
      </w:tr>
      <w:tr w:rsidR="00B21E64" w:rsidRPr="00B21E64" w14:paraId="44430243" w14:textId="77777777" w:rsidTr="00935895">
        <w:trPr>
          <w:trHeight w:val="20"/>
        </w:trPr>
        <w:tc>
          <w:tcPr>
            <w:tcW w:w="2122" w:type="dxa"/>
          </w:tcPr>
          <w:p w14:paraId="6F079B66"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04186973" w14:textId="09FDF75F"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.au domain name space is trusted</w:t>
            </w:r>
          </w:p>
        </w:tc>
        <w:tc>
          <w:tcPr>
            <w:tcW w:w="2268" w:type="dxa"/>
          </w:tcPr>
          <w:p w14:paraId="16A38D6A"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37920964" w14:textId="11E1987C"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Number of proactive audits per month</w:t>
            </w:r>
          </w:p>
        </w:tc>
        <w:tc>
          <w:tcPr>
            <w:tcW w:w="1559" w:type="dxa"/>
          </w:tcPr>
          <w:p w14:paraId="6B608947"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787F0609" w14:textId="1B74D01C"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&gt;1,000</w:t>
            </w:r>
          </w:p>
        </w:tc>
        <w:tc>
          <w:tcPr>
            <w:tcW w:w="1701" w:type="dxa"/>
          </w:tcPr>
          <w:p w14:paraId="3C56D990"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3C1776C3" w14:textId="717F5117" w:rsidR="00B21E64" w:rsidRPr="00B21E64" w:rsidRDefault="00B21E64" w:rsidP="00935895">
            <w:pPr>
              <w:spacing w:after="40"/>
              <w:rPr>
                <w:rFonts w:asciiTheme="majorHAnsi" w:hAnsiTheme="majorHAnsi" w:cstheme="majorHAnsi"/>
                <w:kern w:val="2"/>
                <w:highlight w:val="yellow"/>
                <w:lang w:val="en-AU" w:eastAsia="zh-CN" w:bidi="th-TH"/>
                <w14:ligatures w14:val="standardContextual"/>
              </w:rPr>
            </w:pPr>
            <w:r w:rsidRPr="00B21E64">
              <w:rPr>
                <w:rFonts w:asciiTheme="majorHAnsi" w:hAnsiTheme="majorHAnsi" w:cstheme="majorHAnsi"/>
                <w:shd w:val="clear" w:color="auto" w:fill="FFFF00"/>
              </w:rPr>
              <w:t>2,570</w:t>
            </w:r>
          </w:p>
        </w:tc>
        <w:tc>
          <w:tcPr>
            <w:tcW w:w="1276" w:type="dxa"/>
          </w:tcPr>
          <w:p w14:paraId="7C681D57"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Status</w:t>
            </w:r>
            <w:r w:rsidRPr="00B21E64">
              <w:rPr>
                <w:rFonts w:asciiTheme="majorHAnsi" w:hAnsiTheme="majorHAnsi" w:cstheme="majorHAnsi"/>
              </w:rPr>
              <w:t xml:space="preserve">: </w:t>
            </w:r>
          </w:p>
          <w:p w14:paraId="6B33FB77" w14:textId="45DAF7FA"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B21E64" w:rsidRPr="00B21E64" w14:paraId="0DFE9BD7" w14:textId="77777777" w:rsidTr="00935895">
        <w:trPr>
          <w:trHeight w:val="20"/>
        </w:trPr>
        <w:tc>
          <w:tcPr>
            <w:tcW w:w="2122" w:type="dxa"/>
          </w:tcPr>
          <w:p w14:paraId="69A21DF1"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5BB577DB" w14:textId="3FD1AB36"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.au domain name space is trusted</w:t>
            </w:r>
          </w:p>
        </w:tc>
        <w:tc>
          <w:tcPr>
            <w:tcW w:w="2268" w:type="dxa"/>
          </w:tcPr>
          <w:p w14:paraId="79C96FC4"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Measure</w:t>
            </w:r>
            <w:r w:rsidRPr="00B21E64">
              <w:rPr>
                <w:rFonts w:asciiTheme="majorHAnsi" w:hAnsiTheme="majorHAnsi" w:cstheme="majorHAnsi"/>
              </w:rPr>
              <w:t xml:space="preserve">: </w:t>
            </w:r>
          </w:p>
          <w:p w14:paraId="5BC3FDEC" w14:textId="6AE54D0A"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.au names reported and verified for domain name system abuse</w:t>
            </w:r>
          </w:p>
        </w:tc>
        <w:tc>
          <w:tcPr>
            <w:tcW w:w="1559" w:type="dxa"/>
          </w:tcPr>
          <w:p w14:paraId="06074E0F"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08F1401F" w14:textId="0B6392E7"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&lt;100 per month</w:t>
            </w:r>
          </w:p>
        </w:tc>
        <w:tc>
          <w:tcPr>
            <w:tcW w:w="1701" w:type="dxa"/>
          </w:tcPr>
          <w:p w14:paraId="7C7A3FA2"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2A35A2A1" w14:textId="614A5A62"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shd w:val="clear" w:color="auto" w:fill="FFFF00"/>
              </w:rPr>
              <w:t>28</w:t>
            </w:r>
          </w:p>
        </w:tc>
        <w:tc>
          <w:tcPr>
            <w:tcW w:w="1276" w:type="dxa"/>
          </w:tcPr>
          <w:p w14:paraId="7D65CF9F"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Status</w:t>
            </w:r>
            <w:r w:rsidRPr="00B21E64">
              <w:rPr>
                <w:rFonts w:asciiTheme="majorHAnsi" w:hAnsiTheme="majorHAnsi" w:cstheme="majorHAnsi"/>
              </w:rPr>
              <w:t xml:space="preserve">: </w:t>
            </w:r>
          </w:p>
          <w:p w14:paraId="66ACCB42" w14:textId="78E8287A"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A832AA" w:rsidRPr="00B21E64" w14:paraId="389B0810" w14:textId="77777777" w:rsidTr="0015424C">
        <w:trPr>
          <w:trHeight w:val="20"/>
        </w:trPr>
        <w:tc>
          <w:tcPr>
            <w:tcW w:w="8926" w:type="dxa"/>
            <w:gridSpan w:val="5"/>
            <w:shd w:val="clear" w:color="auto" w:fill="EBF0AA" w:themeFill="accent1" w:themeFillTint="66"/>
          </w:tcPr>
          <w:p w14:paraId="7BEC703E" w14:textId="4D53ADC3" w:rsidR="00A832AA" w:rsidRPr="00B21E64" w:rsidRDefault="00A832AA" w:rsidP="00935895">
            <w:pPr>
              <w:spacing w:after="40"/>
              <w:rPr>
                <w:rFonts w:asciiTheme="majorHAnsi" w:hAnsiTheme="majorHAnsi" w:cstheme="majorHAnsi"/>
                <w:b/>
                <w:bCs/>
              </w:rPr>
            </w:pPr>
            <w:r w:rsidRPr="00B21E64">
              <w:rPr>
                <w:rFonts w:asciiTheme="majorHAnsi" w:hAnsiTheme="majorHAnsi" w:cstheme="majorHAnsi"/>
                <w:b/>
                <w:bCs/>
              </w:rPr>
              <w:t xml:space="preserve">Core function </w:t>
            </w:r>
            <w:r w:rsidRPr="00362B22">
              <w:rPr>
                <w:rFonts w:asciiTheme="majorHAnsi" w:hAnsiTheme="majorHAnsi" w:cstheme="majorHAnsi"/>
              </w:rPr>
              <w:t xml:space="preserve">- </w:t>
            </w:r>
            <w:r w:rsidRPr="00362B22">
              <w:rPr>
                <w:rFonts w:asciiTheme="majorHAnsi" w:hAnsiTheme="majorHAnsi" w:cstheme="majorHAnsi"/>
                <w:lang w:val="en-US"/>
              </w:rPr>
              <w:t>Advocate for, participate in, and support multi-stakeholder internet governance</w:t>
            </w:r>
          </w:p>
        </w:tc>
      </w:tr>
      <w:tr w:rsidR="00B21E64" w:rsidRPr="00B21E64" w14:paraId="51D2630A" w14:textId="77777777" w:rsidTr="00935895">
        <w:trPr>
          <w:trHeight w:val="20"/>
        </w:trPr>
        <w:tc>
          <w:tcPr>
            <w:tcW w:w="2122" w:type="dxa"/>
          </w:tcPr>
          <w:p w14:paraId="286A31B0"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3EB30035" w14:textId="1FFC2D7F" w:rsidR="00B21E64" w:rsidRPr="00B21E64" w:rsidRDefault="00B21E64" w:rsidP="00935895">
            <w:pPr>
              <w:spacing w:after="40"/>
              <w:rPr>
                <w:rFonts w:asciiTheme="majorHAnsi" w:hAnsiTheme="majorHAnsi" w:cstheme="majorHAnsi"/>
                <w:kern w:val="2"/>
                <w:lang w:val="en-AU" w:eastAsia="zh-CN" w:bidi="th-TH"/>
                <w14:ligatures w14:val="standardContextual"/>
              </w:rPr>
            </w:pPr>
            <w:proofErr w:type="gramStart"/>
            <w:r w:rsidRPr="00B21E64">
              <w:rPr>
                <w:rFonts w:asciiTheme="majorHAnsi" w:hAnsiTheme="majorHAnsi" w:cstheme="majorHAnsi"/>
                <w:lang w:val="en-US"/>
              </w:rPr>
              <w:t>Strengthen</w:t>
            </w:r>
            <w:proofErr w:type="gramEnd"/>
            <w:r w:rsidRPr="00B21E64">
              <w:rPr>
                <w:rFonts w:asciiTheme="majorHAnsi" w:hAnsiTheme="majorHAnsi" w:cstheme="majorHAnsi"/>
                <w:lang w:val="en-US"/>
              </w:rPr>
              <w:t xml:space="preserve"> multi-stakeholder internet governance processes</w:t>
            </w:r>
          </w:p>
        </w:tc>
        <w:tc>
          <w:tcPr>
            <w:tcW w:w="2268" w:type="dxa"/>
          </w:tcPr>
          <w:p w14:paraId="773222B8"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741BB895" w14:textId="0D00EA88"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 xml:space="preserve">Licensing Rules Review Panel recommendations </w:t>
            </w:r>
          </w:p>
        </w:tc>
        <w:tc>
          <w:tcPr>
            <w:tcW w:w="1559" w:type="dxa"/>
          </w:tcPr>
          <w:p w14:paraId="7320B90B"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w:t>
            </w:r>
          </w:p>
          <w:p w14:paraId="66852955" w14:textId="596AD957"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935895">
              <w:rPr>
                <w:rFonts w:asciiTheme="majorHAnsi" w:hAnsiTheme="majorHAnsi" w:cstheme="majorHAnsi"/>
                <w:b/>
                <w:bCs/>
              </w:rPr>
              <w:t>Target:</w:t>
            </w:r>
            <w:r w:rsidRPr="00B21E64">
              <w:rPr>
                <w:rFonts w:asciiTheme="majorHAnsi" w:hAnsiTheme="majorHAnsi" w:cstheme="majorHAnsi"/>
              </w:rPr>
              <w:t xml:space="preserve"> Recommendations delivered by Policy Advisory Panel that have multi-stakeholder support</w:t>
            </w:r>
          </w:p>
        </w:tc>
        <w:tc>
          <w:tcPr>
            <w:tcW w:w="1701" w:type="dxa"/>
          </w:tcPr>
          <w:p w14:paraId="2BF2D7A9"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1D8F8FCD" w14:textId="4967BE0D"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Panel draft recommendations released for consultation in June 2026</w:t>
            </w:r>
          </w:p>
        </w:tc>
        <w:tc>
          <w:tcPr>
            <w:tcW w:w="1276" w:type="dxa"/>
          </w:tcPr>
          <w:p w14:paraId="51145080"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Status: </w:t>
            </w:r>
          </w:p>
          <w:p w14:paraId="278C70DC" w14:textId="1E482731"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A832AA" w:rsidRPr="00B21E64" w14:paraId="4DCB317A" w14:textId="77777777" w:rsidTr="0015424C">
        <w:trPr>
          <w:trHeight w:val="20"/>
        </w:trPr>
        <w:tc>
          <w:tcPr>
            <w:tcW w:w="8926" w:type="dxa"/>
            <w:gridSpan w:val="5"/>
            <w:shd w:val="clear" w:color="auto" w:fill="E4D7E9" w:themeFill="accent6" w:themeFillTint="66"/>
          </w:tcPr>
          <w:p w14:paraId="69AA855D" w14:textId="0A74EAEF" w:rsidR="00A832AA" w:rsidRPr="00B21E64" w:rsidRDefault="00A832AA" w:rsidP="00935895">
            <w:pPr>
              <w:spacing w:after="40"/>
              <w:rPr>
                <w:rFonts w:asciiTheme="majorHAnsi" w:hAnsiTheme="majorHAnsi" w:cstheme="majorHAnsi"/>
                <w:b/>
                <w:bCs/>
              </w:rPr>
            </w:pPr>
            <w:r w:rsidRPr="00B21E64">
              <w:rPr>
                <w:rFonts w:asciiTheme="majorHAnsi" w:hAnsiTheme="majorHAnsi" w:cstheme="majorHAnsi"/>
                <w:b/>
                <w:bCs/>
              </w:rPr>
              <w:t>Trust</w:t>
            </w:r>
            <w:r w:rsidR="00B21E64" w:rsidRPr="00B21E64">
              <w:rPr>
                <w:rFonts w:asciiTheme="majorHAnsi" w:hAnsiTheme="majorHAnsi" w:cstheme="majorHAnsi"/>
                <w:b/>
                <w:bCs/>
              </w:rPr>
              <w:t xml:space="preserve"> strategic pillar </w:t>
            </w:r>
            <w:r w:rsidR="00B21E64" w:rsidRPr="00362B22">
              <w:rPr>
                <w:rFonts w:asciiTheme="majorHAnsi" w:hAnsiTheme="majorHAnsi" w:cstheme="majorHAnsi"/>
              </w:rPr>
              <w:t>- Strengthen Australians’ trust in .au and auDA and grow Australians’ engagement in the digital economy and society.</w:t>
            </w:r>
          </w:p>
        </w:tc>
      </w:tr>
      <w:tr w:rsidR="00B21E64" w:rsidRPr="00B21E64" w14:paraId="15E6CCCC" w14:textId="77777777" w:rsidTr="00935895">
        <w:trPr>
          <w:trHeight w:val="20"/>
        </w:trPr>
        <w:tc>
          <w:tcPr>
            <w:tcW w:w="2122" w:type="dxa"/>
          </w:tcPr>
          <w:p w14:paraId="11035B5B"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342AA947" w14:textId="13612634"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Raise the trust and integrity of .au domain names</w:t>
            </w:r>
          </w:p>
        </w:tc>
        <w:tc>
          <w:tcPr>
            <w:tcW w:w="2268" w:type="dxa"/>
          </w:tcPr>
          <w:p w14:paraId="17F1A2D0"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63ACC69C" w14:textId="48D469F4"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lang w:val="en-US"/>
              </w:rPr>
              <w:t xml:space="preserve">Monthly percentage of new registrations with </w:t>
            </w:r>
            <w:r w:rsidRPr="00B21E64">
              <w:rPr>
                <w:rFonts w:asciiTheme="majorHAnsi" w:hAnsiTheme="majorHAnsi" w:cstheme="majorHAnsi"/>
                <w:lang w:val="en-US"/>
              </w:rPr>
              <w:lastRenderedPageBreak/>
              <w:t>validated Australian presence</w:t>
            </w:r>
          </w:p>
        </w:tc>
        <w:tc>
          <w:tcPr>
            <w:tcW w:w="1559" w:type="dxa"/>
          </w:tcPr>
          <w:p w14:paraId="1027BB3E"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lastRenderedPageBreak/>
              <w:t xml:space="preserve">2025-26 Target: </w:t>
            </w:r>
          </w:p>
          <w:p w14:paraId="764C2E64" w14:textId="2BFFD1FE"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99% creates</w:t>
            </w:r>
            <w:r w:rsidRPr="00B21E64">
              <w:rPr>
                <w:rFonts w:asciiTheme="majorHAnsi" w:hAnsiTheme="majorHAnsi" w:cstheme="majorHAnsi"/>
              </w:rPr>
              <w:br/>
            </w:r>
          </w:p>
          <w:p w14:paraId="639CA112" w14:textId="77777777" w:rsidR="00B21E64" w:rsidRPr="00B21E64" w:rsidRDefault="00B21E64" w:rsidP="00935895">
            <w:pPr>
              <w:spacing w:after="40"/>
              <w:rPr>
                <w:rFonts w:asciiTheme="majorHAnsi" w:hAnsiTheme="majorHAnsi" w:cstheme="majorHAnsi"/>
              </w:rPr>
            </w:pPr>
          </w:p>
        </w:tc>
        <w:tc>
          <w:tcPr>
            <w:tcW w:w="1701" w:type="dxa"/>
          </w:tcPr>
          <w:p w14:paraId="403DFC51"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0ADC1B5D" w14:textId="5F46F551"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99%</w:t>
            </w:r>
          </w:p>
        </w:tc>
        <w:tc>
          <w:tcPr>
            <w:tcW w:w="1276" w:type="dxa"/>
          </w:tcPr>
          <w:p w14:paraId="60CEA31B"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Status: </w:t>
            </w:r>
          </w:p>
          <w:p w14:paraId="391280DF" w14:textId="25058BBD"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B21E64" w:rsidRPr="00B21E64" w14:paraId="47E4D264" w14:textId="77777777" w:rsidTr="00935895">
        <w:trPr>
          <w:trHeight w:val="20"/>
        </w:trPr>
        <w:tc>
          <w:tcPr>
            <w:tcW w:w="2122" w:type="dxa"/>
          </w:tcPr>
          <w:p w14:paraId="2268609F"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332E8D12" w14:textId="72542DA7"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Raise the trust and integrity of .au domain names</w:t>
            </w:r>
          </w:p>
        </w:tc>
        <w:tc>
          <w:tcPr>
            <w:tcW w:w="2268" w:type="dxa"/>
          </w:tcPr>
          <w:p w14:paraId="19B378BE"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Measure</w:t>
            </w:r>
            <w:r w:rsidRPr="00B21E64">
              <w:rPr>
                <w:rFonts w:asciiTheme="majorHAnsi" w:hAnsiTheme="majorHAnsi" w:cstheme="majorHAnsi"/>
              </w:rPr>
              <w:t xml:space="preserve">: </w:t>
            </w:r>
          </w:p>
          <w:p w14:paraId="1BE6B439" w14:textId="194F7E78"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lang w:val="en-US"/>
              </w:rPr>
              <w:t>Monthly percentage of renewals with validated Australian presence</w:t>
            </w:r>
          </w:p>
        </w:tc>
        <w:tc>
          <w:tcPr>
            <w:tcW w:w="1559" w:type="dxa"/>
          </w:tcPr>
          <w:p w14:paraId="4F1206A6"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7C9CA986" w14:textId="152BDEE0"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95% renewals</w:t>
            </w:r>
          </w:p>
        </w:tc>
        <w:tc>
          <w:tcPr>
            <w:tcW w:w="1701" w:type="dxa"/>
          </w:tcPr>
          <w:p w14:paraId="6FFA5979"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21206A13" w14:textId="0195EEE4"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93%</w:t>
            </w:r>
          </w:p>
        </w:tc>
        <w:tc>
          <w:tcPr>
            <w:tcW w:w="1276" w:type="dxa"/>
          </w:tcPr>
          <w:p w14:paraId="36CAEA30"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Status</w:t>
            </w:r>
            <w:r w:rsidRPr="00B21E64">
              <w:rPr>
                <w:rFonts w:asciiTheme="majorHAnsi" w:hAnsiTheme="majorHAnsi" w:cstheme="majorHAnsi"/>
              </w:rPr>
              <w:t xml:space="preserve">: </w:t>
            </w:r>
          </w:p>
          <w:p w14:paraId="7392200F" w14:textId="72475D15"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Managed within tolerance</w:t>
            </w:r>
          </w:p>
        </w:tc>
      </w:tr>
      <w:tr w:rsidR="00B21E64" w:rsidRPr="00B21E64" w14:paraId="694A4219" w14:textId="77777777" w:rsidTr="00935895">
        <w:trPr>
          <w:trHeight w:val="20"/>
        </w:trPr>
        <w:tc>
          <w:tcPr>
            <w:tcW w:w="2122" w:type="dxa"/>
          </w:tcPr>
          <w:p w14:paraId="525D8DC3"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260D7FB8" w14:textId="2186FB25"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Diversify membership and grow member engagement</w:t>
            </w:r>
          </w:p>
        </w:tc>
        <w:tc>
          <w:tcPr>
            <w:tcW w:w="2268" w:type="dxa"/>
          </w:tcPr>
          <w:p w14:paraId="279124EB"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Measure</w:t>
            </w:r>
            <w:r w:rsidRPr="00B21E64">
              <w:rPr>
                <w:rFonts w:asciiTheme="majorHAnsi" w:hAnsiTheme="majorHAnsi" w:cstheme="majorHAnsi"/>
              </w:rPr>
              <w:t xml:space="preserve">: </w:t>
            </w:r>
          </w:p>
          <w:p w14:paraId="08D15DE1" w14:textId="6A144B14"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Gender diversity</w:t>
            </w:r>
          </w:p>
          <w:p w14:paraId="630B411A" w14:textId="77777777" w:rsidR="00B21E64" w:rsidRPr="00B21E64" w:rsidRDefault="00B21E64" w:rsidP="00935895">
            <w:pPr>
              <w:spacing w:after="40"/>
              <w:rPr>
                <w:rFonts w:asciiTheme="majorHAnsi" w:hAnsiTheme="majorHAnsi" w:cstheme="majorHAnsi"/>
              </w:rPr>
            </w:pPr>
          </w:p>
          <w:p w14:paraId="6EE98304" w14:textId="77777777" w:rsidR="00B21E64" w:rsidRPr="00B21E64" w:rsidRDefault="00B21E64" w:rsidP="00935895">
            <w:pPr>
              <w:spacing w:after="40"/>
              <w:rPr>
                <w:rFonts w:asciiTheme="majorHAnsi" w:hAnsiTheme="majorHAnsi" w:cstheme="majorHAnsi"/>
              </w:rPr>
            </w:pPr>
          </w:p>
        </w:tc>
        <w:tc>
          <w:tcPr>
            <w:tcW w:w="1559" w:type="dxa"/>
          </w:tcPr>
          <w:p w14:paraId="31BA2461"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41CD5D69" w14:textId="06421F5F"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26% women</w:t>
            </w:r>
          </w:p>
          <w:p w14:paraId="7E854C3F" w14:textId="77777777" w:rsidR="00B21E64" w:rsidRPr="00B21E64" w:rsidRDefault="00B21E64" w:rsidP="00935895">
            <w:pPr>
              <w:spacing w:after="40"/>
              <w:rPr>
                <w:rFonts w:asciiTheme="majorHAnsi" w:hAnsiTheme="majorHAnsi" w:cstheme="majorHAnsi"/>
              </w:rPr>
            </w:pPr>
          </w:p>
          <w:p w14:paraId="0F54341B" w14:textId="77777777" w:rsidR="00B21E64" w:rsidRPr="00B21E64" w:rsidRDefault="00B21E64" w:rsidP="00935895">
            <w:pPr>
              <w:spacing w:after="40"/>
              <w:rPr>
                <w:rFonts w:asciiTheme="majorHAnsi" w:hAnsiTheme="majorHAnsi" w:cstheme="majorHAnsi"/>
              </w:rPr>
            </w:pPr>
          </w:p>
        </w:tc>
        <w:tc>
          <w:tcPr>
            <w:tcW w:w="1701" w:type="dxa"/>
          </w:tcPr>
          <w:p w14:paraId="54CBB5D7"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2C5FA8D5" w14:textId="4D125ECD"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25% women</w:t>
            </w:r>
          </w:p>
        </w:tc>
        <w:tc>
          <w:tcPr>
            <w:tcW w:w="1276" w:type="dxa"/>
          </w:tcPr>
          <w:p w14:paraId="2D77AD4C"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Status</w:t>
            </w:r>
            <w:r w:rsidRPr="00B21E64">
              <w:rPr>
                <w:rFonts w:asciiTheme="majorHAnsi" w:hAnsiTheme="majorHAnsi" w:cstheme="majorHAnsi"/>
              </w:rPr>
              <w:t xml:space="preserve">: </w:t>
            </w:r>
          </w:p>
          <w:p w14:paraId="6CDCAF9E" w14:textId="260BCB01"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 xml:space="preserve">On track </w:t>
            </w:r>
          </w:p>
        </w:tc>
      </w:tr>
      <w:tr w:rsidR="00B21E64" w:rsidRPr="00B21E64" w14:paraId="2F2D3736" w14:textId="77777777" w:rsidTr="00302920">
        <w:trPr>
          <w:trHeight w:val="20"/>
        </w:trPr>
        <w:tc>
          <w:tcPr>
            <w:tcW w:w="8926" w:type="dxa"/>
            <w:gridSpan w:val="5"/>
            <w:shd w:val="clear" w:color="auto" w:fill="FBD6C4" w:themeFill="accent3" w:themeFillTint="66"/>
          </w:tcPr>
          <w:p w14:paraId="2FE63FE0" w14:textId="43464C3D" w:rsidR="00B21E64" w:rsidRPr="00B21E64" w:rsidRDefault="00B21E64" w:rsidP="00935895">
            <w:pPr>
              <w:spacing w:after="40"/>
              <w:rPr>
                <w:rFonts w:asciiTheme="majorHAnsi" w:hAnsiTheme="majorHAnsi" w:cstheme="majorHAnsi"/>
                <w:b/>
                <w:bCs/>
              </w:rPr>
            </w:pPr>
            <w:r w:rsidRPr="00B21E64">
              <w:rPr>
                <w:rFonts w:asciiTheme="majorHAnsi" w:hAnsiTheme="majorHAnsi" w:cstheme="majorHAnsi"/>
                <w:b/>
                <w:bCs/>
              </w:rPr>
              <w:t xml:space="preserve">Innovation strategic pillar </w:t>
            </w:r>
            <w:r w:rsidRPr="00362B22">
              <w:rPr>
                <w:rFonts w:asciiTheme="majorHAnsi" w:hAnsiTheme="majorHAnsi" w:cstheme="majorHAnsi"/>
              </w:rPr>
              <w:t>- Use new technologies and approaches to ensure the financial sustainability of auDA and improve the utility of .au</w:t>
            </w:r>
          </w:p>
        </w:tc>
      </w:tr>
      <w:tr w:rsidR="00B21E64" w:rsidRPr="00B21E64" w14:paraId="1AAFAEF9" w14:textId="77777777" w:rsidTr="00935895">
        <w:trPr>
          <w:trHeight w:val="20"/>
        </w:trPr>
        <w:tc>
          <w:tcPr>
            <w:tcW w:w="2122" w:type="dxa"/>
          </w:tcPr>
          <w:p w14:paraId="291234D6"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17378AF9" w14:textId="633FFE78"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 xml:space="preserve">Ensure auDA is financially sustainable and improve organisation productivity </w:t>
            </w:r>
          </w:p>
        </w:tc>
        <w:tc>
          <w:tcPr>
            <w:tcW w:w="6804" w:type="dxa"/>
            <w:gridSpan w:val="4"/>
          </w:tcPr>
          <w:p w14:paraId="48DB288E" w14:textId="5BC3092B" w:rsidR="00B21E64" w:rsidRPr="00B21E64" w:rsidRDefault="00B21E64" w:rsidP="00935895">
            <w:pPr>
              <w:spacing w:after="40"/>
              <w:rPr>
                <w:rFonts w:asciiTheme="majorHAnsi" w:hAnsiTheme="majorHAnsi" w:cstheme="majorHAnsi"/>
              </w:rPr>
            </w:pPr>
            <w:r w:rsidRPr="00935895">
              <w:rPr>
                <w:rFonts w:asciiTheme="majorHAnsi" w:hAnsiTheme="majorHAnsi" w:cstheme="majorHAnsi"/>
                <w:b/>
                <w:bCs/>
              </w:rPr>
              <w:t>Note:</w:t>
            </w:r>
            <w:r w:rsidRPr="00B21E64">
              <w:rPr>
                <w:rFonts w:asciiTheme="majorHAnsi" w:hAnsiTheme="majorHAnsi" w:cstheme="majorHAnsi"/>
              </w:rPr>
              <w:t xml:space="preserve"> Chief Innovation Officer commenced and Innovation unit established in June 2026 to lead Innovation strategic initiatives.</w:t>
            </w:r>
          </w:p>
        </w:tc>
      </w:tr>
      <w:tr w:rsidR="00B21E64" w:rsidRPr="00B21E64" w14:paraId="29FC15E0" w14:textId="77777777" w:rsidTr="00302920">
        <w:trPr>
          <w:trHeight w:val="20"/>
        </w:trPr>
        <w:tc>
          <w:tcPr>
            <w:tcW w:w="8926" w:type="dxa"/>
            <w:gridSpan w:val="5"/>
            <w:shd w:val="clear" w:color="auto" w:fill="F9ECCD" w:themeFill="accent4" w:themeFillTint="66"/>
          </w:tcPr>
          <w:p w14:paraId="3EB467BA" w14:textId="5EE326C4" w:rsidR="00B21E64" w:rsidRPr="00B21E64" w:rsidRDefault="00B21E64" w:rsidP="00935895">
            <w:pPr>
              <w:spacing w:after="40"/>
              <w:rPr>
                <w:rFonts w:asciiTheme="majorHAnsi" w:hAnsiTheme="majorHAnsi" w:cstheme="majorHAnsi"/>
                <w:b/>
                <w:bCs/>
              </w:rPr>
            </w:pPr>
            <w:r w:rsidRPr="00B21E64">
              <w:rPr>
                <w:rFonts w:asciiTheme="majorHAnsi" w:hAnsiTheme="majorHAnsi" w:cstheme="majorHAnsi"/>
                <w:b/>
                <w:bCs/>
              </w:rPr>
              <w:t xml:space="preserve">Impact strategic pillar </w:t>
            </w:r>
            <w:r w:rsidRPr="00362B22">
              <w:rPr>
                <w:rFonts w:asciiTheme="majorHAnsi" w:hAnsiTheme="majorHAnsi" w:cstheme="majorHAnsi"/>
              </w:rPr>
              <w:t>- Strengthen multi-stakeholder internet governance, develop new domain name system and internet governance experts, support Research and Development and digital inclusion.</w:t>
            </w:r>
          </w:p>
        </w:tc>
      </w:tr>
      <w:tr w:rsidR="00B21E64" w:rsidRPr="00B21E64" w14:paraId="7E7AA1D1" w14:textId="77777777" w:rsidTr="00935895">
        <w:trPr>
          <w:trHeight w:val="20"/>
        </w:trPr>
        <w:tc>
          <w:tcPr>
            <w:tcW w:w="2122" w:type="dxa"/>
          </w:tcPr>
          <w:p w14:paraId="1D5C42F7"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4CDEE1BC" w14:textId="3A81B728"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Increase the number of Australians skilled and participating in internet governance and the domain name system</w:t>
            </w:r>
          </w:p>
        </w:tc>
        <w:tc>
          <w:tcPr>
            <w:tcW w:w="2268" w:type="dxa"/>
          </w:tcPr>
          <w:p w14:paraId="45838F69"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1D86BCFF" w14:textId="7781B181"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Number of graduates from Asia Pacific Internet Governance Academy Australia and auDA Fellowships awarded</w:t>
            </w:r>
          </w:p>
        </w:tc>
        <w:tc>
          <w:tcPr>
            <w:tcW w:w="1559" w:type="dxa"/>
          </w:tcPr>
          <w:p w14:paraId="160D1A31"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2025-26 Target</w:t>
            </w:r>
            <w:r w:rsidRPr="00B21E64">
              <w:rPr>
                <w:rFonts w:asciiTheme="majorHAnsi" w:hAnsiTheme="majorHAnsi" w:cstheme="majorHAnsi"/>
              </w:rPr>
              <w:t xml:space="preserve">: </w:t>
            </w:r>
          </w:p>
          <w:p w14:paraId="550D31FE" w14:textId="63217833"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85</w:t>
            </w:r>
            <w:r w:rsidRPr="00B21E64">
              <w:rPr>
                <w:rFonts w:asciiTheme="majorHAnsi" w:hAnsiTheme="majorHAnsi" w:cstheme="majorHAnsi"/>
              </w:rPr>
              <w:br/>
              <w:t>(cumulative)</w:t>
            </w:r>
          </w:p>
          <w:p w14:paraId="7643AF51" w14:textId="77777777" w:rsidR="00B21E64" w:rsidRPr="00B21E64" w:rsidRDefault="00B21E64" w:rsidP="00935895">
            <w:pPr>
              <w:spacing w:after="40"/>
              <w:rPr>
                <w:rFonts w:asciiTheme="majorHAnsi" w:hAnsiTheme="majorHAnsi" w:cstheme="majorHAnsi"/>
              </w:rPr>
            </w:pPr>
          </w:p>
        </w:tc>
        <w:tc>
          <w:tcPr>
            <w:tcW w:w="1701" w:type="dxa"/>
          </w:tcPr>
          <w:p w14:paraId="4DC79B1A"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1DA9B2A9" w14:textId="0FB27F3A"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82</w:t>
            </w:r>
          </w:p>
        </w:tc>
        <w:tc>
          <w:tcPr>
            <w:tcW w:w="1276" w:type="dxa"/>
          </w:tcPr>
          <w:p w14:paraId="01CE4B43" w14:textId="77777777" w:rsidR="00B21E64" w:rsidRDefault="00B21E64" w:rsidP="00935895">
            <w:pPr>
              <w:spacing w:after="40"/>
              <w:rPr>
                <w:rFonts w:asciiTheme="majorHAnsi" w:hAnsiTheme="majorHAnsi" w:cstheme="majorHAnsi"/>
              </w:rPr>
            </w:pPr>
            <w:r w:rsidRPr="00935895">
              <w:rPr>
                <w:rFonts w:asciiTheme="majorHAnsi" w:hAnsiTheme="majorHAnsi" w:cstheme="majorHAnsi"/>
                <w:b/>
                <w:bCs/>
              </w:rPr>
              <w:t>Status</w:t>
            </w:r>
            <w:r w:rsidRPr="00B21E64">
              <w:rPr>
                <w:rFonts w:asciiTheme="majorHAnsi" w:hAnsiTheme="majorHAnsi" w:cstheme="majorHAnsi"/>
              </w:rPr>
              <w:t xml:space="preserve">: </w:t>
            </w:r>
          </w:p>
          <w:p w14:paraId="1237B72B" w14:textId="7D9615C6"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B21E64" w:rsidRPr="00B21E64" w14:paraId="4B5CF1A7" w14:textId="77777777" w:rsidTr="00935895">
        <w:trPr>
          <w:trHeight w:val="20"/>
        </w:trPr>
        <w:tc>
          <w:tcPr>
            <w:tcW w:w="2122" w:type="dxa"/>
          </w:tcPr>
          <w:p w14:paraId="01449F0D"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081EF8A0" w14:textId="622A0668"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 xml:space="preserve">Support Australian communities challenged by digital inclusion and concerns </w:t>
            </w:r>
            <w:r w:rsidRPr="00B21E64">
              <w:rPr>
                <w:rFonts w:asciiTheme="majorHAnsi" w:hAnsiTheme="majorHAnsi" w:cstheme="majorHAnsi"/>
              </w:rPr>
              <w:lastRenderedPageBreak/>
              <w:t xml:space="preserve">about online safety to participate online </w:t>
            </w:r>
          </w:p>
        </w:tc>
        <w:tc>
          <w:tcPr>
            <w:tcW w:w="2268" w:type="dxa"/>
          </w:tcPr>
          <w:p w14:paraId="646005EF"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lastRenderedPageBreak/>
              <w:t xml:space="preserve">Measure: </w:t>
            </w:r>
          </w:p>
          <w:p w14:paraId="2734D57D" w14:textId="409662FB"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 xml:space="preserve">Number of people from under-served communities using the online materials funded from the </w:t>
            </w:r>
            <w:r w:rsidRPr="00B21E64">
              <w:rPr>
                <w:rFonts w:asciiTheme="majorHAnsi" w:hAnsiTheme="majorHAnsi" w:cstheme="majorHAnsi"/>
              </w:rPr>
              <w:lastRenderedPageBreak/>
              <w:t xml:space="preserve">Community Grant Program </w:t>
            </w:r>
          </w:p>
        </w:tc>
        <w:tc>
          <w:tcPr>
            <w:tcW w:w="1559" w:type="dxa"/>
          </w:tcPr>
          <w:p w14:paraId="244FECFB"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lastRenderedPageBreak/>
              <w:t xml:space="preserve">2025-26 Target: </w:t>
            </w:r>
          </w:p>
          <w:p w14:paraId="30EEDB34" w14:textId="52D08374"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50,000 people per annum</w:t>
            </w:r>
          </w:p>
        </w:tc>
        <w:tc>
          <w:tcPr>
            <w:tcW w:w="1701" w:type="dxa"/>
          </w:tcPr>
          <w:p w14:paraId="10FB0B03"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565C159C" w14:textId="29432BFB"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157,300</w:t>
            </w:r>
          </w:p>
        </w:tc>
        <w:tc>
          <w:tcPr>
            <w:tcW w:w="1276" w:type="dxa"/>
          </w:tcPr>
          <w:p w14:paraId="444677A8"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Status: </w:t>
            </w:r>
          </w:p>
          <w:p w14:paraId="25B5D299" w14:textId="09E228DE"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B21E64" w:rsidRPr="00B21E64" w14:paraId="26418F45" w14:textId="77777777" w:rsidTr="00935895">
        <w:trPr>
          <w:trHeight w:val="20"/>
        </w:trPr>
        <w:tc>
          <w:tcPr>
            <w:tcW w:w="2122" w:type="dxa"/>
          </w:tcPr>
          <w:p w14:paraId="0892085C"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7A3A1CBC" w14:textId="5E694BE9"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 xml:space="preserve">Achieve net zero carbon emissions in the operation of .au </w:t>
            </w:r>
          </w:p>
        </w:tc>
        <w:tc>
          <w:tcPr>
            <w:tcW w:w="2268" w:type="dxa"/>
          </w:tcPr>
          <w:p w14:paraId="6270B820"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226D476B" w14:textId="65575550"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Net carbon emissions trend toward zero*</w:t>
            </w:r>
          </w:p>
        </w:tc>
        <w:tc>
          <w:tcPr>
            <w:tcW w:w="1559" w:type="dxa"/>
          </w:tcPr>
          <w:p w14:paraId="5B46B9EA" w14:textId="77777777" w:rsidR="00B21E64"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555995BB" w14:textId="19548A34"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 xml:space="preserve">Reductions and offsets equal a 5% reduction </w:t>
            </w:r>
          </w:p>
        </w:tc>
        <w:tc>
          <w:tcPr>
            <w:tcW w:w="1701" w:type="dxa"/>
          </w:tcPr>
          <w:p w14:paraId="04E18B96"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68D21A2C" w14:textId="2C95AB83" w:rsidR="00B21E64" w:rsidRPr="00B21E64" w:rsidRDefault="00B21E64" w:rsidP="00935895">
            <w:pPr>
              <w:spacing w:after="40"/>
              <w:rPr>
                <w:rFonts w:asciiTheme="majorHAnsi" w:hAnsiTheme="majorHAnsi" w:cstheme="majorHAnsi"/>
                <w:kern w:val="2"/>
                <w:highlight w:val="yellow"/>
                <w:lang w:val="en-AU" w:eastAsia="zh-CN" w:bidi="th-TH"/>
                <w14:ligatures w14:val="standardContextual"/>
              </w:rPr>
            </w:pPr>
            <w:r w:rsidRPr="00B21E64">
              <w:rPr>
                <w:rFonts w:asciiTheme="majorHAnsi" w:hAnsiTheme="majorHAnsi" w:cstheme="majorHAnsi"/>
              </w:rPr>
              <w:t>1,435 tonnes of Carbon Dioxide Equivalents, 45% reduction on 2024-25 levels</w:t>
            </w:r>
          </w:p>
        </w:tc>
        <w:tc>
          <w:tcPr>
            <w:tcW w:w="1276" w:type="dxa"/>
          </w:tcPr>
          <w:p w14:paraId="0C3D73F1"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Status: </w:t>
            </w:r>
          </w:p>
          <w:p w14:paraId="5F42F1C2" w14:textId="02F85765"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B21E64" w:rsidRPr="00B21E64" w14:paraId="16F95F22" w14:textId="77777777" w:rsidTr="00935895">
        <w:trPr>
          <w:trHeight w:val="20"/>
        </w:trPr>
        <w:tc>
          <w:tcPr>
            <w:tcW w:w="8926" w:type="dxa"/>
            <w:gridSpan w:val="5"/>
            <w:shd w:val="clear" w:color="auto" w:fill="C7EAEA" w:themeFill="accent5" w:themeFillTint="66"/>
          </w:tcPr>
          <w:p w14:paraId="4667CB91" w14:textId="56D4F53F" w:rsidR="00B21E64" w:rsidRPr="00B21E64" w:rsidRDefault="00B21E64" w:rsidP="00935895">
            <w:pPr>
              <w:spacing w:after="40"/>
              <w:rPr>
                <w:rFonts w:asciiTheme="majorHAnsi" w:hAnsiTheme="majorHAnsi" w:cstheme="majorHAnsi"/>
              </w:rPr>
            </w:pPr>
            <w:r w:rsidRPr="00362B22">
              <w:rPr>
                <w:rFonts w:asciiTheme="majorHAnsi" w:hAnsiTheme="majorHAnsi" w:cstheme="majorHAnsi"/>
                <w:b/>
                <w:bCs/>
              </w:rPr>
              <w:t>Capability strategic pillar</w:t>
            </w:r>
            <w:r w:rsidRPr="00B21E64">
              <w:rPr>
                <w:rFonts w:asciiTheme="majorHAnsi" w:hAnsiTheme="majorHAnsi" w:cstheme="majorHAnsi"/>
              </w:rPr>
              <w:t xml:space="preserve"> - Grow leadership and technical skills to confidently meet the challenges of our dynamic environment</w:t>
            </w:r>
          </w:p>
        </w:tc>
      </w:tr>
      <w:tr w:rsidR="00B21E64" w:rsidRPr="00B21E64" w14:paraId="0082CEDD" w14:textId="77777777" w:rsidTr="00935895">
        <w:trPr>
          <w:trHeight w:val="20"/>
        </w:trPr>
        <w:tc>
          <w:tcPr>
            <w:tcW w:w="2122" w:type="dxa"/>
          </w:tcPr>
          <w:p w14:paraId="3FCDABA3"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4C56AD98" w14:textId="5BB4BD43"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Leadership Team members have completed a leadership training program</w:t>
            </w:r>
            <w:r w:rsidRPr="00B21E64">
              <w:rPr>
                <w:rFonts w:ascii="Times New Roman" w:hAnsi="Times New Roman" w:cs="Times New Roman"/>
              </w:rPr>
              <w:t>​</w:t>
            </w:r>
          </w:p>
        </w:tc>
        <w:tc>
          <w:tcPr>
            <w:tcW w:w="2268" w:type="dxa"/>
          </w:tcPr>
          <w:p w14:paraId="0593109D"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40295495" w14:textId="68950219"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Percentage of leadership team that have completed leadership training</w:t>
            </w:r>
          </w:p>
        </w:tc>
        <w:tc>
          <w:tcPr>
            <w:tcW w:w="1559" w:type="dxa"/>
          </w:tcPr>
          <w:p w14:paraId="3C71E6A6"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3C300A85" w14:textId="38D1413D" w:rsidR="00B21E64" w:rsidRPr="00B21E64" w:rsidRDefault="00B21E64" w:rsidP="00935895">
            <w:pPr>
              <w:spacing w:after="40"/>
              <w:rPr>
                <w:rFonts w:asciiTheme="majorHAnsi" w:hAnsiTheme="majorHAnsi" w:cstheme="majorHAnsi"/>
              </w:rPr>
            </w:pPr>
            <w:r w:rsidRPr="00B21E64">
              <w:rPr>
                <w:rFonts w:asciiTheme="majorHAnsi" w:hAnsiTheme="majorHAnsi" w:cstheme="majorHAnsi"/>
                <w:lang w:val="en-US"/>
              </w:rPr>
              <w:t>90% of Leadership Team have completed foundational leadership program</w:t>
            </w:r>
          </w:p>
        </w:tc>
        <w:tc>
          <w:tcPr>
            <w:tcW w:w="1701" w:type="dxa"/>
          </w:tcPr>
          <w:p w14:paraId="36C40EF1"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1A106B22" w14:textId="78AA4272"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100%</w:t>
            </w:r>
          </w:p>
        </w:tc>
        <w:tc>
          <w:tcPr>
            <w:tcW w:w="1276" w:type="dxa"/>
          </w:tcPr>
          <w:p w14:paraId="71BA7CA7"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Status: </w:t>
            </w:r>
          </w:p>
          <w:p w14:paraId="02EAB087" w14:textId="1A7E1363"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On track</w:t>
            </w:r>
          </w:p>
        </w:tc>
      </w:tr>
      <w:tr w:rsidR="00B21E64" w:rsidRPr="00B21E64" w14:paraId="54BC6E1A" w14:textId="77777777" w:rsidTr="00935895">
        <w:trPr>
          <w:trHeight w:val="20"/>
        </w:trPr>
        <w:tc>
          <w:tcPr>
            <w:tcW w:w="2122" w:type="dxa"/>
          </w:tcPr>
          <w:p w14:paraId="6E4A3F7A" w14:textId="77777777" w:rsidR="00362B22"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0C57409D" w14:textId="6C5E0748"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AI is integrated into the business, enabling greater productivity</w:t>
            </w:r>
          </w:p>
        </w:tc>
        <w:tc>
          <w:tcPr>
            <w:tcW w:w="2268" w:type="dxa"/>
          </w:tcPr>
          <w:p w14:paraId="028C95FC" w14:textId="77777777" w:rsidR="00362B22"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0A5677F8" w14:textId="317221EF"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lang w:val="en-US"/>
              </w:rPr>
              <w:t>Percentage of employees using AI tools to support productivity.</w:t>
            </w:r>
          </w:p>
        </w:tc>
        <w:tc>
          <w:tcPr>
            <w:tcW w:w="1559" w:type="dxa"/>
          </w:tcPr>
          <w:p w14:paraId="6EF91527" w14:textId="77777777" w:rsidR="00362B22"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324509A9" w14:textId="666294F3"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100% active users</w:t>
            </w:r>
          </w:p>
        </w:tc>
        <w:tc>
          <w:tcPr>
            <w:tcW w:w="1701" w:type="dxa"/>
          </w:tcPr>
          <w:p w14:paraId="6E0A83C6" w14:textId="77777777" w:rsidR="00362B22"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1D906473" w14:textId="64AD7912"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94%</w:t>
            </w:r>
          </w:p>
        </w:tc>
        <w:tc>
          <w:tcPr>
            <w:tcW w:w="1276" w:type="dxa"/>
          </w:tcPr>
          <w:p w14:paraId="32C4FBB0" w14:textId="77777777" w:rsidR="00362B22"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Status: </w:t>
            </w:r>
          </w:p>
          <w:p w14:paraId="476A5144" w14:textId="246E33C6"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color w:val="000000"/>
              </w:rPr>
              <w:t>Managed within tolerance</w:t>
            </w:r>
          </w:p>
        </w:tc>
      </w:tr>
      <w:tr w:rsidR="00B21E64" w:rsidRPr="00B21E64" w14:paraId="0FAB7514" w14:textId="77777777" w:rsidTr="00935895">
        <w:trPr>
          <w:trHeight w:val="20"/>
        </w:trPr>
        <w:tc>
          <w:tcPr>
            <w:tcW w:w="2122" w:type="dxa"/>
          </w:tcPr>
          <w:p w14:paraId="563DB57A" w14:textId="77777777" w:rsidR="00362B22"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Key result: </w:t>
            </w:r>
          </w:p>
          <w:p w14:paraId="2741AFC5" w14:textId="49F850B9"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Staff rate auDA as a great place to work</w:t>
            </w:r>
          </w:p>
        </w:tc>
        <w:tc>
          <w:tcPr>
            <w:tcW w:w="2268" w:type="dxa"/>
          </w:tcPr>
          <w:p w14:paraId="67372E66" w14:textId="77777777" w:rsidR="00362B22"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Measure: </w:t>
            </w:r>
          </w:p>
          <w:p w14:paraId="1E00D3B0" w14:textId="1867F538" w:rsidR="00B21E64" w:rsidRPr="00B21E64" w:rsidRDefault="00B21E64" w:rsidP="00935895">
            <w:pPr>
              <w:spacing w:after="40"/>
              <w:rPr>
                <w:rFonts w:asciiTheme="majorHAnsi" w:hAnsiTheme="majorHAnsi" w:cstheme="majorHAnsi"/>
                <w:kern w:val="2"/>
                <w:lang w:val="en-AU" w:eastAsia="zh-CN" w:bidi="th-TH"/>
                <w14:ligatures w14:val="standardContextual"/>
              </w:rPr>
            </w:pPr>
            <w:proofErr w:type="spellStart"/>
            <w:r w:rsidRPr="00B21E64">
              <w:rPr>
                <w:rFonts w:asciiTheme="majorHAnsi" w:hAnsiTheme="majorHAnsi" w:cstheme="majorHAnsi"/>
                <w:lang w:val="en-US"/>
              </w:rPr>
              <w:t>Favourable</w:t>
            </w:r>
            <w:proofErr w:type="spellEnd"/>
            <w:r w:rsidRPr="00B21E64">
              <w:rPr>
                <w:rFonts w:asciiTheme="majorHAnsi" w:hAnsiTheme="majorHAnsi" w:cstheme="majorHAnsi"/>
                <w:lang w:val="en-US"/>
              </w:rPr>
              <w:t xml:space="preserve"> staff engagement survey results</w:t>
            </w:r>
          </w:p>
        </w:tc>
        <w:tc>
          <w:tcPr>
            <w:tcW w:w="1559" w:type="dxa"/>
          </w:tcPr>
          <w:p w14:paraId="3480CFBE"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Target: </w:t>
            </w:r>
          </w:p>
          <w:p w14:paraId="20C5C67B" w14:textId="2AA91B15" w:rsidR="00B21E64" w:rsidRPr="00B21E64" w:rsidRDefault="00B21E64" w:rsidP="00935895">
            <w:pPr>
              <w:spacing w:after="40"/>
              <w:rPr>
                <w:rFonts w:asciiTheme="majorHAnsi" w:hAnsiTheme="majorHAnsi" w:cstheme="majorHAnsi"/>
                <w:kern w:val="2"/>
                <w:lang w:val="en-AU" w:eastAsia="zh-CN" w:bidi="th-TH"/>
                <w14:ligatures w14:val="standardContextual"/>
              </w:rPr>
            </w:pPr>
            <w:r w:rsidRPr="00B21E64">
              <w:rPr>
                <w:rFonts w:asciiTheme="majorHAnsi" w:hAnsiTheme="majorHAnsi" w:cstheme="majorHAnsi"/>
              </w:rPr>
              <w:t xml:space="preserve">77% </w:t>
            </w:r>
          </w:p>
        </w:tc>
        <w:tc>
          <w:tcPr>
            <w:tcW w:w="1701" w:type="dxa"/>
          </w:tcPr>
          <w:p w14:paraId="5D9A493B" w14:textId="77777777" w:rsidR="00AA14FF" w:rsidRPr="00935895" w:rsidRDefault="00B21E64" w:rsidP="00935895">
            <w:pPr>
              <w:spacing w:after="40"/>
              <w:rPr>
                <w:rFonts w:asciiTheme="majorHAnsi" w:hAnsiTheme="majorHAnsi" w:cstheme="majorHAnsi"/>
                <w:b/>
                <w:bCs/>
              </w:rPr>
            </w:pPr>
            <w:r w:rsidRPr="00935895">
              <w:rPr>
                <w:rFonts w:asciiTheme="majorHAnsi" w:hAnsiTheme="majorHAnsi" w:cstheme="majorHAnsi"/>
                <w:b/>
                <w:bCs/>
              </w:rPr>
              <w:t xml:space="preserve">2025-26 actual: </w:t>
            </w:r>
          </w:p>
          <w:p w14:paraId="5E5C115B" w14:textId="38434904"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78% (comparative to previous engagement surveys)</w:t>
            </w:r>
            <w:r w:rsidR="00935895">
              <w:rPr>
                <w:rFonts w:asciiTheme="majorHAnsi" w:hAnsiTheme="majorHAnsi" w:cstheme="majorHAnsi"/>
              </w:rPr>
              <w:t>.</w:t>
            </w:r>
          </w:p>
          <w:p w14:paraId="24092051" w14:textId="66566F61" w:rsidR="00B21E64" w:rsidRPr="00B21E64" w:rsidRDefault="00B21E64" w:rsidP="00935895">
            <w:pPr>
              <w:spacing w:after="40"/>
              <w:rPr>
                <w:rFonts w:asciiTheme="majorHAnsi" w:hAnsiTheme="majorHAnsi" w:cstheme="majorHAnsi"/>
              </w:rPr>
            </w:pPr>
            <w:r w:rsidRPr="00B21E64">
              <w:rPr>
                <w:rFonts w:asciiTheme="majorHAnsi" w:hAnsiTheme="majorHAnsi" w:cstheme="majorHAnsi"/>
              </w:rPr>
              <w:t>New baseline 66% based on expanded question set</w:t>
            </w:r>
          </w:p>
        </w:tc>
        <w:tc>
          <w:tcPr>
            <w:tcW w:w="1276" w:type="dxa"/>
          </w:tcPr>
          <w:p w14:paraId="42219B4C" w14:textId="77777777" w:rsidR="00B21E64" w:rsidRPr="00935895" w:rsidRDefault="00935895" w:rsidP="00935895">
            <w:pPr>
              <w:spacing w:after="40"/>
              <w:rPr>
                <w:rFonts w:asciiTheme="majorHAnsi" w:hAnsiTheme="majorHAnsi" w:cstheme="majorHAnsi"/>
                <w:b/>
                <w:bCs/>
              </w:rPr>
            </w:pPr>
            <w:r w:rsidRPr="00935895">
              <w:rPr>
                <w:rFonts w:asciiTheme="majorHAnsi" w:hAnsiTheme="majorHAnsi" w:cstheme="majorHAnsi"/>
                <w:b/>
                <w:bCs/>
              </w:rPr>
              <w:t>Status:</w:t>
            </w:r>
          </w:p>
          <w:p w14:paraId="0D2997A6" w14:textId="79484871" w:rsidR="00935895" w:rsidRPr="00B21E64" w:rsidRDefault="00935895" w:rsidP="00935895">
            <w:pPr>
              <w:spacing w:after="40"/>
              <w:rPr>
                <w:rFonts w:asciiTheme="majorHAnsi" w:hAnsiTheme="majorHAnsi" w:cstheme="majorHAnsi"/>
              </w:rPr>
            </w:pPr>
            <w:r>
              <w:rPr>
                <w:rFonts w:asciiTheme="majorHAnsi" w:hAnsiTheme="majorHAnsi" w:cstheme="majorHAnsi"/>
              </w:rPr>
              <w:t>On track</w:t>
            </w:r>
          </w:p>
        </w:tc>
      </w:tr>
    </w:tbl>
    <w:p w14:paraId="212D87C7" w14:textId="77777777" w:rsidR="00C46AC7" w:rsidRPr="00C46AC7" w:rsidRDefault="00C46AC7" w:rsidP="009D319F">
      <w:pPr>
        <w:spacing w:line="279" w:lineRule="auto"/>
        <w:rPr>
          <w:szCs w:val="24"/>
          <w:lang w:eastAsia="ja-JP"/>
        </w:rPr>
      </w:pPr>
    </w:p>
    <w:p w14:paraId="168EF5EB" w14:textId="77777777" w:rsidR="00123CF6" w:rsidRPr="00BE3831" w:rsidRDefault="00123CF6" w:rsidP="00D76299">
      <w:pPr>
        <w:pStyle w:val="Heading1"/>
      </w:pPr>
      <w:bookmarkStart w:id="35" w:name="_Toc147480812"/>
      <w:bookmarkStart w:id="36" w:name="_Toc243496917"/>
      <w:r w:rsidRPr="00601F5D">
        <w:lastRenderedPageBreak/>
        <w:t>Risk</w:t>
      </w:r>
      <w:bookmarkEnd w:id="35"/>
      <w:r w:rsidRPr="00601F5D">
        <w:t xml:space="preserve"> management</w:t>
      </w:r>
      <w:bookmarkEnd w:id="36"/>
    </w:p>
    <w:p w14:paraId="057D0421" w14:textId="77777777" w:rsidR="00123CF6" w:rsidRPr="00F13E72" w:rsidRDefault="00123CF6" w:rsidP="00F13E72">
      <w:pPr>
        <w:pStyle w:val="Heading2"/>
      </w:pPr>
      <w:bookmarkStart w:id="37" w:name="_Toc243397696"/>
      <w:bookmarkStart w:id="38" w:name="_Toc243496918"/>
      <w:r w:rsidRPr="00F13E72">
        <w:t>auDA’s approach to managing risk</w:t>
      </w:r>
      <w:bookmarkEnd w:id="37"/>
      <w:bookmarkEnd w:id="38"/>
      <w:r w:rsidRPr="00F13E72">
        <w:t xml:space="preserve"> </w:t>
      </w:r>
    </w:p>
    <w:p w14:paraId="241A521D"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auDA takes an organisation-wide risk management approach aligned to ISO 31000 Risk Management Guidelines. Our approach is set out in the auDA Risk Management Framework, which includes how risks are identified, assessed, treated and reported.</w:t>
      </w:r>
    </w:p>
    <w:p w14:paraId="20CCDF74" w14:textId="77777777"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auDA’s Risk Appetite Statement is approved by the auDA Board and defines the risk tolerance levels the Board is willing to accept in pursuing our core functions and strategic objectives. It supports consistent decision-making and helps us maintain stable and secure operations while pursuing informed innovation, continuous improvement and investment in initiatives that deliver value for Australians. </w:t>
      </w:r>
    </w:p>
    <w:p w14:paraId="6EA53277" w14:textId="38F1143B" w:rsidR="00123CF6" w:rsidRPr="00BE3831" w:rsidRDefault="00123CF6" w:rsidP="00123CF6">
      <w:pPr>
        <w:rPr>
          <w:rFonts w:ascii="Poppins" w:eastAsia="SimSun" w:hAnsi="Poppins" w:cs="Poppins"/>
          <w:szCs w:val="24"/>
        </w:rPr>
      </w:pPr>
      <w:r w:rsidRPr="00BE3831">
        <w:rPr>
          <w:rFonts w:ascii="Poppins" w:eastAsia="SimSun" w:hAnsi="Poppins" w:cs="Poppins"/>
          <w:szCs w:val="24"/>
        </w:rPr>
        <w:t xml:space="preserve">Key risks are monitored through auDA’s Enterprise Risk Register, supported by assurance activity and risk treatment plans managed by auDA Executives. During the financial year, risk treatment plans were reported to the Board twice and to the Security and </w:t>
      </w:r>
      <w:r w:rsidRPr="00E346FA">
        <w:rPr>
          <w:rFonts w:ascii="Poppins" w:eastAsia="SimSun" w:hAnsi="Poppins" w:cs="Poppins"/>
          <w:szCs w:val="24"/>
        </w:rPr>
        <w:t>Technology</w:t>
      </w:r>
      <w:r w:rsidRPr="00BE3831">
        <w:rPr>
          <w:rFonts w:ascii="Poppins" w:eastAsia="SimSun" w:hAnsi="Poppins" w:cs="Poppins"/>
          <w:szCs w:val="24"/>
        </w:rPr>
        <w:t xml:space="preserve"> Committee quarterly, and </w:t>
      </w:r>
      <w:r w:rsidRPr="00E346FA">
        <w:rPr>
          <w:rFonts w:ascii="Poppins" w:eastAsia="SimSun" w:hAnsi="Poppins" w:cs="Poppins"/>
          <w:szCs w:val="24"/>
        </w:rPr>
        <w:t>all enterprise risks were managed within the Board risk appetite tolerance.</w:t>
      </w:r>
    </w:p>
    <w:p w14:paraId="528DEA74" w14:textId="48E00073" w:rsidR="00976F8D" w:rsidRPr="00BE3831" w:rsidRDefault="00976F8D" w:rsidP="00976F8D">
      <w:pPr>
        <w:rPr>
          <w:rFonts w:ascii="Poppins" w:eastAsia="SimSun" w:hAnsi="Poppins" w:cs="Poppins"/>
        </w:rPr>
      </w:pPr>
      <w:r w:rsidRPr="00A57182">
        <w:rPr>
          <w:rFonts w:ascii="Poppins" w:eastAsia="SimSun" w:hAnsi="Poppins" w:cs="Poppins"/>
        </w:rPr>
        <w:t>The information below sets</w:t>
      </w:r>
      <w:r w:rsidRPr="1D0C6A4D">
        <w:rPr>
          <w:rFonts w:ascii="Poppins" w:eastAsia="SimSun" w:hAnsi="Poppins" w:cs="Poppins"/>
        </w:rPr>
        <w:t xml:space="preserve"> out auDA’s 2025-26 enterprise risks, how we manage</w:t>
      </w:r>
      <w:r>
        <w:rPr>
          <w:rFonts w:ascii="Poppins" w:eastAsia="SimSun" w:hAnsi="Poppins" w:cs="Poppins"/>
        </w:rPr>
        <w:t>d</w:t>
      </w:r>
      <w:r w:rsidRPr="1D0C6A4D">
        <w:rPr>
          <w:rFonts w:ascii="Poppins" w:eastAsia="SimSun" w:hAnsi="Poppins" w:cs="Poppins"/>
        </w:rPr>
        <w:t xml:space="preserve"> those risks </w:t>
      </w:r>
      <w:r>
        <w:rPr>
          <w:rFonts w:ascii="Poppins" w:eastAsia="SimSun" w:hAnsi="Poppins" w:cs="Poppins"/>
        </w:rPr>
        <w:t xml:space="preserve">in the financial year </w:t>
      </w:r>
      <w:r w:rsidRPr="1D0C6A4D">
        <w:rPr>
          <w:rFonts w:ascii="Poppins" w:eastAsia="SimSun" w:hAnsi="Poppins" w:cs="Poppins"/>
        </w:rPr>
        <w:t xml:space="preserve">and how they are shaped by our external environment. </w:t>
      </w:r>
    </w:p>
    <w:p w14:paraId="5A96F31B" w14:textId="56D0158A" w:rsidR="00976F8D" w:rsidRDefault="00976F8D" w:rsidP="00976F8D">
      <w:r w:rsidRPr="00BE3831">
        <w:t xml:space="preserve">In April 2026, the auDA Board revised its Board Committees and reallocated responsibility for </w:t>
      </w:r>
      <w:r w:rsidR="00531F5A">
        <w:t xml:space="preserve">coordinating </w:t>
      </w:r>
      <w:r w:rsidR="005E4B15">
        <w:t xml:space="preserve">overall enterprise </w:t>
      </w:r>
      <w:r w:rsidRPr="00BE3831">
        <w:t xml:space="preserve">risk management to the Finance and Audit Committee. </w:t>
      </w:r>
      <w:r w:rsidR="00C77A40">
        <w:t>The Security and Risk Committee</w:t>
      </w:r>
      <w:r w:rsidR="00294C90">
        <w:t xml:space="preserve">, renamed the Security and Technology Committee, </w:t>
      </w:r>
      <w:r w:rsidR="00C77A40">
        <w:t>will overse</w:t>
      </w:r>
      <w:r w:rsidR="00DA21A6">
        <w:t>e</w:t>
      </w:r>
      <w:r w:rsidR="00C77A40">
        <w:t xml:space="preserve"> ri</w:t>
      </w:r>
      <w:r w:rsidR="00DA21A6">
        <w:t>s</w:t>
      </w:r>
      <w:r w:rsidR="00C77A40">
        <w:t xml:space="preserve">ks related to Cyber </w:t>
      </w:r>
      <w:r w:rsidR="00A97E57">
        <w:t xml:space="preserve">and </w:t>
      </w:r>
      <w:r w:rsidR="00C77A40">
        <w:t xml:space="preserve">Information </w:t>
      </w:r>
      <w:r w:rsidR="004F4A9B">
        <w:t>S</w:t>
      </w:r>
      <w:r w:rsidR="00C77A40">
        <w:t xml:space="preserve">ecurity, Operational </w:t>
      </w:r>
      <w:r w:rsidR="00B2575A">
        <w:t>R</w:t>
      </w:r>
      <w:r w:rsidR="00C77A40">
        <w:t xml:space="preserve">esilience, </w:t>
      </w:r>
      <w:r w:rsidR="00BA5651">
        <w:t>T</w:t>
      </w:r>
      <w:r w:rsidR="001634D5">
        <w:t xml:space="preserve">echnology and </w:t>
      </w:r>
      <w:r w:rsidR="00BA5651">
        <w:t>I</w:t>
      </w:r>
      <w:r w:rsidR="001634D5">
        <w:t>nnovation</w:t>
      </w:r>
      <w:r w:rsidR="00BA5651">
        <w:t>, and related legal and regulatory risks.</w:t>
      </w:r>
      <w:r w:rsidR="001634D5">
        <w:t xml:space="preserve"> The Governance and Culture Committee wil</w:t>
      </w:r>
      <w:r w:rsidR="005110D6">
        <w:t>l</w:t>
      </w:r>
      <w:r w:rsidR="001634D5">
        <w:t xml:space="preserve"> oversee risks related to </w:t>
      </w:r>
      <w:r w:rsidR="00C66615">
        <w:t xml:space="preserve">People </w:t>
      </w:r>
      <w:r w:rsidR="00A97E57">
        <w:t xml:space="preserve">and </w:t>
      </w:r>
      <w:r w:rsidR="00C66615">
        <w:t>Culture</w:t>
      </w:r>
      <w:r w:rsidR="00BA5651">
        <w:t xml:space="preserve">, </w:t>
      </w:r>
      <w:r w:rsidR="00C66615">
        <w:t xml:space="preserve">Reputation </w:t>
      </w:r>
      <w:r w:rsidR="00A97E57">
        <w:t xml:space="preserve">and </w:t>
      </w:r>
      <w:r w:rsidR="00C66615">
        <w:t>Governance</w:t>
      </w:r>
      <w:r w:rsidR="00BA5651">
        <w:t xml:space="preserve"> and related legal and regulatory risks</w:t>
      </w:r>
      <w:r w:rsidR="00C66615">
        <w:t xml:space="preserve">.  </w:t>
      </w:r>
      <w:r w:rsidRPr="00BE3831">
        <w:t>With oversight from the Committee</w:t>
      </w:r>
      <w:r w:rsidR="00891BB8">
        <w:t>s</w:t>
      </w:r>
      <w:r w:rsidRPr="00BE3831">
        <w:t>, auDA Executives and senior leaders review</w:t>
      </w:r>
      <w:r>
        <w:t>ed</w:t>
      </w:r>
      <w:r w:rsidRPr="00BE3831">
        <w:t xml:space="preserve"> auDA’s risk approach to ensure it remains fit for purpose. In June 2026, the auDA Board approved the revised Risk Appetite Statement and Key Risk Indicators</w:t>
      </w:r>
      <w:r>
        <w:t>, which auDA will commence reporting on in 2026-27.</w:t>
      </w:r>
      <w:r w:rsidRPr="00BE3831">
        <w:t xml:space="preserve"> </w:t>
      </w:r>
      <w:r w:rsidR="00416D3D" w:rsidRPr="1D0C6A4D">
        <w:rPr>
          <w:rFonts w:ascii="Poppins" w:eastAsia="SimSun" w:hAnsi="Poppins" w:cs="Poppins"/>
        </w:rPr>
        <w:t>More information on Board Committee</w:t>
      </w:r>
      <w:r w:rsidR="00416D3D">
        <w:rPr>
          <w:rFonts w:ascii="Poppins" w:eastAsia="SimSun" w:hAnsi="Poppins" w:cs="Poppins"/>
        </w:rPr>
        <w:t xml:space="preserve">s </w:t>
      </w:r>
      <w:r w:rsidR="00416D3D" w:rsidRPr="1D0C6A4D">
        <w:rPr>
          <w:rFonts w:ascii="Poppins" w:eastAsia="SimSun" w:hAnsi="Poppins" w:cs="Poppins"/>
        </w:rPr>
        <w:t xml:space="preserve">can be found on page </w:t>
      </w:r>
      <w:r w:rsidR="00A4170A">
        <w:rPr>
          <w:rFonts w:ascii="Poppins" w:eastAsia="SimSun" w:hAnsi="Poppins" w:cs="Poppins"/>
        </w:rPr>
        <w:t>77</w:t>
      </w:r>
      <w:r w:rsidR="00416D3D" w:rsidRPr="1D0C6A4D">
        <w:rPr>
          <w:rFonts w:ascii="Poppins" w:eastAsia="SimSun" w:hAnsi="Poppins" w:cs="Poppins"/>
        </w:rPr>
        <w:t>.</w:t>
      </w:r>
    </w:p>
    <w:p w14:paraId="1145894A" w14:textId="6E7B641F" w:rsidR="006E261E" w:rsidRPr="003971C4" w:rsidRDefault="00123CF6" w:rsidP="00F13E72">
      <w:pPr>
        <w:pStyle w:val="Heading2"/>
      </w:pPr>
      <w:bookmarkStart w:id="39" w:name="_Toc243397697"/>
      <w:bookmarkStart w:id="40" w:name="_Toc243496919"/>
      <w:r w:rsidRPr="00BE3831">
        <w:t>auDA’s external environment and enterprise risk</w:t>
      </w:r>
      <w:r w:rsidR="00347C16">
        <w:t>s</w:t>
      </w:r>
      <w:bookmarkEnd w:id="39"/>
      <w:bookmarkEnd w:id="40"/>
    </w:p>
    <w:p w14:paraId="6555D2AE" w14:textId="2FADE01F" w:rsidR="00123CF6" w:rsidRPr="00BE3831" w:rsidRDefault="00123CF6" w:rsidP="00F13E72">
      <w:pPr>
        <w:pStyle w:val="Heading3"/>
        <w:spacing w:before="240"/>
      </w:pPr>
      <w:r w:rsidRPr="00BE3831">
        <w:t>Administration of .au</w:t>
      </w:r>
    </w:p>
    <w:p w14:paraId="288048CF" w14:textId="64134E86" w:rsidR="00123CF6" w:rsidRDefault="00123CF6" w:rsidP="00123CF6">
      <w:pPr>
        <w:textAlignment w:val="baseline"/>
        <w:rPr>
          <w:rFonts w:ascii="Poppins" w:eastAsia="SimSun" w:hAnsi="Poppins" w:cs="Poppins"/>
        </w:rPr>
      </w:pPr>
      <w:r w:rsidRPr="00BE3831">
        <w:rPr>
          <w:rFonts w:ascii="Poppins" w:eastAsia="SimSun" w:hAnsi="Poppins" w:cs="Poppins"/>
        </w:rPr>
        <w:t xml:space="preserve">auDA’s role as administrator of .au depends on continued endorsement from the Federal Government and our agreement with </w:t>
      </w:r>
      <w:r w:rsidR="00A01546" w:rsidRPr="00A01546">
        <w:rPr>
          <w:rFonts w:ascii="Poppins" w:eastAsia="SimSun" w:hAnsi="Poppins" w:cs="Poppins"/>
        </w:rPr>
        <w:t xml:space="preserve">the Internet Corporation for Assigned Names and </w:t>
      </w:r>
      <w:r w:rsidR="00A01546" w:rsidRPr="00A01546">
        <w:rPr>
          <w:rFonts w:ascii="Poppins" w:eastAsia="SimSun" w:hAnsi="Poppins" w:cs="Poppins"/>
        </w:rPr>
        <w:lastRenderedPageBreak/>
        <w:t>Numbers</w:t>
      </w:r>
      <w:r w:rsidRPr="00BE3831">
        <w:rPr>
          <w:rFonts w:ascii="Poppins" w:eastAsia="SimSun" w:hAnsi="Poppins" w:cs="Poppins"/>
        </w:rPr>
        <w:t>. Constructive relationships with Australia’s multi-stakeholder community underpin our ability to effectively deliver our core functions and strategic objectives.</w:t>
      </w:r>
    </w:p>
    <w:p w14:paraId="5C7600BE" w14:textId="77777777" w:rsidR="00123CF6" w:rsidRPr="00BE3831" w:rsidRDefault="00123CF6" w:rsidP="006C5E48">
      <w:pPr>
        <w:spacing w:after="120"/>
        <w:rPr>
          <w:rFonts w:ascii="Poppins" w:eastAsia="Times New Roman" w:hAnsi="Poppins" w:cs="Poppins"/>
          <w:bCs/>
        </w:rPr>
      </w:pPr>
      <w:r w:rsidRPr="00BE3831">
        <w:rPr>
          <w:rFonts w:ascii="Poppins" w:eastAsia="Times New Roman" w:hAnsi="Poppins" w:cs="Poppins"/>
          <w:b/>
        </w:rPr>
        <w:t>Risk:</w:t>
      </w:r>
      <w:r w:rsidRPr="00BE3831">
        <w:rPr>
          <w:rFonts w:ascii="Poppins" w:eastAsia="Times New Roman" w:hAnsi="Poppins" w:cs="Poppins"/>
          <w:bCs/>
        </w:rPr>
        <w:t xml:space="preserve"> </w:t>
      </w:r>
    </w:p>
    <w:p w14:paraId="3607672B" w14:textId="7B4DA732" w:rsidR="00123CF6" w:rsidRPr="00BE3831" w:rsidRDefault="00123CF6" w:rsidP="00A04D1D">
      <w:pPr>
        <w:numPr>
          <w:ilvl w:val="0"/>
          <w:numId w:val="18"/>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left="499" w:hanging="357"/>
        <w:rPr>
          <w:rFonts w:ascii="Poppins" w:eastAsia="Times New Roman" w:hAnsi="Poppins" w:cs="Poppins"/>
          <w:bCs/>
        </w:rPr>
      </w:pPr>
      <w:r w:rsidRPr="00BE3831">
        <w:rPr>
          <w:rFonts w:ascii="Poppins" w:eastAsia="Times New Roman" w:hAnsi="Poppins" w:cs="Poppins"/>
          <w:bCs/>
        </w:rPr>
        <w:t xml:space="preserve">Loss of confidence by the Federal Government or </w:t>
      </w:r>
      <w:r w:rsidR="00A01546" w:rsidRPr="00A01546">
        <w:rPr>
          <w:rFonts w:ascii="Poppins" w:eastAsia="Times New Roman" w:hAnsi="Poppins" w:cs="Poppins"/>
          <w:bCs/>
        </w:rPr>
        <w:t xml:space="preserve">the Internet Corporation for Assigned Names and Numbers </w:t>
      </w:r>
      <w:r w:rsidRPr="00BE3831">
        <w:rPr>
          <w:rFonts w:ascii="Poppins" w:eastAsia="Times New Roman" w:hAnsi="Poppins" w:cs="Poppins"/>
          <w:bCs/>
        </w:rPr>
        <w:t>leading to withdrawal of auDA’s authorisation to operate.</w:t>
      </w:r>
    </w:p>
    <w:p w14:paraId="550DB6E9" w14:textId="77777777" w:rsidR="00123CF6" w:rsidRPr="00BE3831" w:rsidRDefault="00123CF6" w:rsidP="00D97055">
      <w:pPr>
        <w:numPr>
          <w:ilvl w:val="0"/>
          <w:numId w:val="18"/>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Times New Roman" w:hAnsi="Poppins" w:cs="Poppins"/>
          <w:bCs/>
        </w:rPr>
      </w:pPr>
      <w:r w:rsidRPr="00BE3831">
        <w:rPr>
          <w:rFonts w:ascii="Poppins" w:eastAsia="SimSun" w:hAnsi="Poppins" w:cs="Poppins"/>
          <w:szCs w:val="24"/>
        </w:rPr>
        <w:t>Inability to engage a diverse stakeholder community leading to reduced confidence in auDA.</w:t>
      </w:r>
    </w:p>
    <w:p w14:paraId="0A2EDDC4" w14:textId="77777777" w:rsidR="00123CF6" w:rsidRPr="00BE3831" w:rsidRDefault="00123CF6" w:rsidP="00123CF6">
      <w:pPr>
        <w:contextualSpacing/>
        <w:rPr>
          <w:rFonts w:ascii="Poppins" w:eastAsia="Times New Roman" w:hAnsi="Poppins" w:cs="Poppins"/>
          <w:bCs/>
        </w:rPr>
      </w:pPr>
    </w:p>
    <w:p w14:paraId="42FE68DE" w14:textId="77777777" w:rsidR="00123CF6" w:rsidRPr="00BE3831" w:rsidRDefault="00123CF6" w:rsidP="006C5E48">
      <w:pPr>
        <w:spacing w:after="120"/>
        <w:rPr>
          <w:rFonts w:ascii="Poppins" w:eastAsia="Times New Roman" w:hAnsi="Poppins" w:cs="Poppins"/>
          <w:b/>
        </w:rPr>
      </w:pPr>
      <w:r w:rsidRPr="00BE3831">
        <w:rPr>
          <w:rFonts w:ascii="Poppins" w:eastAsia="Times New Roman" w:hAnsi="Poppins" w:cs="Poppins"/>
          <w:b/>
        </w:rPr>
        <w:t>Response:</w:t>
      </w:r>
    </w:p>
    <w:p w14:paraId="3509DD1F" w14:textId="4502B790" w:rsidR="00123CF6" w:rsidRPr="00BE3831" w:rsidRDefault="00123CF6" w:rsidP="00A04D1D">
      <w:pPr>
        <w:numPr>
          <w:ilvl w:val="0"/>
          <w:numId w:val="2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 xml:space="preserve">Delivery of our obligations under the Federal Government Terms of Endorsement and auDA’s .au agreement with </w:t>
      </w:r>
      <w:r w:rsidR="00A01546" w:rsidRPr="00A01546">
        <w:rPr>
          <w:rFonts w:ascii="Poppins" w:eastAsia="SimSun" w:hAnsi="Poppins" w:cs="Poppins"/>
        </w:rPr>
        <w:t>the Internet Corporation for Assigned Names and Numbers</w:t>
      </w:r>
    </w:p>
    <w:p w14:paraId="5674CB3F" w14:textId="77777777" w:rsidR="00123CF6" w:rsidRPr="00BE3831" w:rsidRDefault="00123CF6" w:rsidP="00A04D1D">
      <w:pPr>
        <w:numPr>
          <w:ilvl w:val="0"/>
          <w:numId w:val="2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 xml:space="preserve">Robust corporate governance, reporting and assurance </w:t>
      </w:r>
    </w:p>
    <w:p w14:paraId="59A619AF" w14:textId="6D327E90" w:rsidR="00123CF6" w:rsidRPr="00BE3831" w:rsidRDefault="00123CF6" w:rsidP="00A04D1D">
      <w:pPr>
        <w:numPr>
          <w:ilvl w:val="0"/>
          <w:numId w:val="2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 xml:space="preserve">Regular engagement with Federal Government, </w:t>
      </w:r>
      <w:r w:rsidR="00A01546" w:rsidRPr="00A01546">
        <w:rPr>
          <w:rFonts w:ascii="Poppins" w:eastAsia="SimSun" w:hAnsi="Poppins" w:cs="Poppins"/>
        </w:rPr>
        <w:t>the Internet Corporation for Assigned Names and Numbers</w:t>
      </w:r>
      <w:r w:rsidRPr="00BE3831">
        <w:rPr>
          <w:rFonts w:ascii="Poppins" w:eastAsia="SimSun" w:hAnsi="Poppins" w:cs="Poppins"/>
        </w:rPr>
        <w:t>, registrars, .au members, the .au domain name sector and the broader multi-stakeholder community</w:t>
      </w:r>
    </w:p>
    <w:p w14:paraId="54343AB2" w14:textId="77777777" w:rsidR="00123CF6" w:rsidRPr="00BE3831" w:rsidRDefault="00123CF6" w:rsidP="00A04D1D">
      <w:pPr>
        <w:numPr>
          <w:ilvl w:val="0"/>
          <w:numId w:val="2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Stakeholder and member surveys, advice from Advisory Committees and Panels, and community consultations</w:t>
      </w:r>
    </w:p>
    <w:p w14:paraId="72BC9C9F" w14:textId="0AE4A6BF" w:rsidR="00123CF6" w:rsidRPr="00BE3831" w:rsidRDefault="00123CF6" w:rsidP="00D97055">
      <w:pPr>
        <w:numPr>
          <w:ilvl w:val="0"/>
          <w:numId w:val="2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Angsana New"/>
          <w:szCs w:val="24"/>
        </w:rPr>
      </w:pPr>
      <w:r w:rsidRPr="00BE3831">
        <w:rPr>
          <w:rFonts w:ascii="Poppins" w:eastAsia="SimSun" w:hAnsi="Poppins" w:cs="Poppins"/>
        </w:rPr>
        <w:t>Delivery of auDA’s Public Benefit Program to support under-served internet users</w:t>
      </w:r>
      <w:r w:rsidR="00F14315">
        <w:rPr>
          <w:rFonts w:ascii="Poppins" w:eastAsia="SimSun" w:hAnsi="Poppins" w:cs="Poppins"/>
        </w:rPr>
        <w:t>.</w:t>
      </w:r>
    </w:p>
    <w:p w14:paraId="48D1776C" w14:textId="77777777" w:rsidR="00123CF6" w:rsidRPr="00BE3831" w:rsidRDefault="00123CF6" w:rsidP="00123CF6">
      <w:pPr>
        <w:contextualSpacing/>
        <w:rPr>
          <w:rFonts w:ascii="Poppins" w:eastAsia="SimSun" w:hAnsi="Poppins" w:cs="Poppins"/>
          <w:szCs w:val="24"/>
        </w:rPr>
      </w:pPr>
    </w:p>
    <w:p w14:paraId="26DF4739" w14:textId="77777777" w:rsidR="00123CF6" w:rsidRPr="00BE3831" w:rsidRDefault="00123CF6" w:rsidP="00F13E72">
      <w:pPr>
        <w:pStyle w:val="Heading3"/>
      </w:pPr>
      <w:r w:rsidRPr="00BE3831">
        <w:t xml:space="preserve">Cyber security and resilience </w:t>
      </w:r>
    </w:p>
    <w:p w14:paraId="5EBC1924" w14:textId="77777777" w:rsidR="00123CF6" w:rsidRPr="00BE3831" w:rsidRDefault="00123CF6" w:rsidP="00123CF6">
      <w:pPr>
        <w:rPr>
          <w:rFonts w:ascii="Poppins" w:eastAsia="SimSun" w:hAnsi="Poppins" w:cs="Angsana New"/>
          <w:szCs w:val="24"/>
        </w:rPr>
      </w:pPr>
      <w:r w:rsidRPr="00BE3831">
        <w:rPr>
          <w:rFonts w:ascii="Poppins" w:eastAsia="SimSun" w:hAnsi="Poppins" w:cs="Poppins"/>
        </w:rPr>
        <w:t>Technological advancements continue to reshape the cyber threat landscape, with cybercrime reported every six minutes on average in the Australian Cyber Security Centre’s Cyber Threat Report 2024-25.</w:t>
      </w:r>
    </w:p>
    <w:p w14:paraId="711D6632" w14:textId="15F831BC" w:rsidR="00123CF6" w:rsidRPr="00BE3831" w:rsidRDefault="0010796E" w:rsidP="00123CF6">
      <w:pPr>
        <w:rPr>
          <w:rFonts w:ascii="Poppins" w:eastAsia="SimSun" w:hAnsi="Poppins" w:cs="Angsana New"/>
          <w:szCs w:val="24"/>
        </w:rPr>
      </w:pPr>
      <w:r>
        <w:rPr>
          <w:rFonts w:ascii="Poppins" w:eastAsia="SimSun" w:hAnsi="Poppins" w:cs="Poppins"/>
        </w:rPr>
        <w:t>D</w:t>
      </w:r>
      <w:r w:rsidRPr="0010796E">
        <w:rPr>
          <w:rFonts w:ascii="Poppins" w:eastAsia="SimSun" w:hAnsi="Poppins" w:cs="Poppins"/>
        </w:rPr>
        <w:t xml:space="preserve">omain name </w:t>
      </w:r>
      <w:r w:rsidRPr="00A4170A">
        <w:rPr>
          <w:rFonts w:ascii="Poppins" w:eastAsia="SimSun" w:hAnsi="Poppins" w:cs="Poppins"/>
        </w:rPr>
        <w:t xml:space="preserve">system </w:t>
      </w:r>
      <w:r w:rsidR="00123CF6" w:rsidRPr="00A4170A">
        <w:rPr>
          <w:rFonts w:ascii="Poppins" w:eastAsia="SimSun" w:hAnsi="Poppins" w:cs="Poppins"/>
        </w:rPr>
        <w:t xml:space="preserve">abuse is identified in only </w:t>
      </w:r>
      <w:r w:rsidR="00351BD9" w:rsidRPr="00A4170A">
        <w:rPr>
          <w:rFonts w:ascii="Poppins" w:eastAsia="SimSun" w:hAnsi="Poppins" w:cs="Poppins"/>
          <w:szCs w:val="24"/>
        </w:rPr>
        <w:t>0.00</w:t>
      </w:r>
      <w:r w:rsidR="00AE1B3F" w:rsidRPr="00A4170A">
        <w:rPr>
          <w:rFonts w:ascii="Poppins" w:eastAsia="SimSun" w:hAnsi="Poppins" w:cs="Poppins"/>
          <w:szCs w:val="24"/>
        </w:rPr>
        <w:t>77</w:t>
      </w:r>
      <w:r w:rsidR="00123CF6" w:rsidRPr="00A4170A">
        <w:rPr>
          <w:rFonts w:ascii="Poppins" w:eastAsia="SimSun" w:hAnsi="Poppins" w:cs="Poppins"/>
        </w:rPr>
        <w:t>% of .au domain names at any point in time.</w:t>
      </w:r>
    </w:p>
    <w:p w14:paraId="0FE6907E" w14:textId="77777777" w:rsidR="00123CF6" w:rsidRPr="00BE3831" w:rsidRDefault="00123CF6" w:rsidP="00123CF6">
      <w:pPr>
        <w:rPr>
          <w:rFonts w:ascii="Poppins" w:eastAsia="SimSun" w:hAnsi="Poppins" w:cs="Poppins"/>
          <w:szCs w:val="24"/>
        </w:rPr>
      </w:pPr>
      <w:r w:rsidRPr="00BE3831">
        <w:rPr>
          <w:rFonts w:ascii="Poppins" w:eastAsia="SimSun" w:hAnsi="Poppins" w:cs="Poppins"/>
          <w:b/>
          <w:bCs/>
          <w:szCs w:val="24"/>
        </w:rPr>
        <w:t>Risk:</w:t>
      </w:r>
      <w:r w:rsidRPr="00BE3831">
        <w:rPr>
          <w:rFonts w:ascii="Poppins" w:eastAsia="SimSun" w:hAnsi="Poppins" w:cs="Poppins"/>
          <w:szCs w:val="24"/>
        </w:rPr>
        <w:t xml:space="preserve"> Inability to respond to threats to the stability, security and integrity of the domain name ecosystem.</w:t>
      </w:r>
    </w:p>
    <w:p w14:paraId="1B41DCDC" w14:textId="77777777" w:rsidR="00123CF6" w:rsidRPr="00BE3831" w:rsidRDefault="00123CF6" w:rsidP="006C5E48">
      <w:pPr>
        <w:spacing w:after="120"/>
        <w:rPr>
          <w:rFonts w:ascii="Poppins" w:eastAsia="SimSun" w:hAnsi="Poppins" w:cs="Poppins"/>
          <w:b/>
          <w:bCs/>
          <w:szCs w:val="24"/>
        </w:rPr>
      </w:pPr>
      <w:r w:rsidRPr="00BE3831">
        <w:rPr>
          <w:rFonts w:ascii="Poppins" w:eastAsia="SimSun" w:hAnsi="Poppins" w:cs="Poppins"/>
          <w:b/>
          <w:bCs/>
          <w:szCs w:val="24"/>
        </w:rPr>
        <w:t>Response:</w:t>
      </w:r>
    </w:p>
    <w:p w14:paraId="4435D2A7" w14:textId="77777777" w:rsidR="00D139BF" w:rsidRPr="00D139BF" w:rsidRDefault="00D139BF" w:rsidP="00A04D1D">
      <w:pPr>
        <w:pStyle w:val="ListParagraph"/>
        <w:numPr>
          <w:ilvl w:val="0"/>
          <w:numId w:val="37"/>
        </w:numPr>
        <w:spacing w:after="120"/>
        <w:contextualSpacing w:val="0"/>
        <w:rPr>
          <w:rFonts w:ascii="Poppins" w:eastAsia="SimSun" w:hAnsi="Poppins" w:cs="Poppins"/>
        </w:rPr>
      </w:pPr>
      <w:r w:rsidRPr="00D139BF">
        <w:rPr>
          <w:rFonts w:ascii="Poppins" w:eastAsia="SimSun" w:hAnsi="Poppins" w:cs="Poppins"/>
        </w:rPr>
        <w:t>Continuous monitoring of new and emerging threats</w:t>
      </w:r>
    </w:p>
    <w:p w14:paraId="5FDF1DB1" w14:textId="3E0C3919" w:rsidR="00D139BF" w:rsidRPr="00D139BF" w:rsidRDefault="00D139BF" w:rsidP="00A04D1D">
      <w:pPr>
        <w:pStyle w:val="ListParagraph"/>
        <w:numPr>
          <w:ilvl w:val="0"/>
          <w:numId w:val="37"/>
        </w:numPr>
        <w:spacing w:after="120"/>
        <w:contextualSpacing w:val="0"/>
        <w:rPr>
          <w:rFonts w:ascii="Poppins" w:eastAsia="SimSun" w:hAnsi="Poppins" w:cs="Poppins"/>
        </w:rPr>
      </w:pPr>
      <w:r w:rsidRPr="00D139BF">
        <w:rPr>
          <w:rFonts w:ascii="Poppins" w:eastAsia="SimSun" w:hAnsi="Poppins" w:cs="Poppins"/>
        </w:rPr>
        <w:t xml:space="preserve">Maintain a highly resilient critical domain name system </w:t>
      </w:r>
    </w:p>
    <w:p w14:paraId="0D830504" w14:textId="75F74706" w:rsidR="00123CF6" w:rsidRPr="00D139BF" w:rsidRDefault="00123CF6" w:rsidP="00A04D1D">
      <w:pPr>
        <w:pStyle w:val="ListParagraph"/>
        <w:numPr>
          <w:ilvl w:val="0"/>
          <w:numId w:val="37"/>
        </w:numPr>
        <w:spacing w:after="120"/>
        <w:contextualSpacing w:val="0"/>
        <w:rPr>
          <w:rFonts w:ascii="Poppins" w:eastAsia="SimSun" w:hAnsi="Poppins" w:cs="Poppins"/>
        </w:rPr>
      </w:pPr>
      <w:r w:rsidRPr="00BE3831">
        <w:rPr>
          <w:rFonts w:ascii="Poppins" w:eastAsia="SimSun" w:hAnsi="Poppins" w:cs="Poppins"/>
        </w:rPr>
        <w:t xml:space="preserve">Adherence to </w:t>
      </w:r>
      <w:r w:rsidRPr="007B39D2">
        <w:rPr>
          <w:rFonts w:ascii="Poppins" w:eastAsia="SimSun" w:hAnsi="Poppins" w:cs="Poppins"/>
          <w:i/>
          <w:iCs/>
        </w:rPr>
        <w:t>Security of Critical Infrastructure Act 2018</w:t>
      </w:r>
      <w:r w:rsidRPr="00D139BF">
        <w:rPr>
          <w:rFonts w:ascii="Poppins" w:eastAsia="SimSun" w:hAnsi="Poppins" w:cs="Poppins"/>
        </w:rPr>
        <w:t xml:space="preserve"> (</w:t>
      </w:r>
      <w:proofErr w:type="spellStart"/>
      <w:r w:rsidRPr="00D139BF">
        <w:rPr>
          <w:rFonts w:ascii="Poppins" w:eastAsia="SimSun" w:hAnsi="Poppins" w:cs="Poppins"/>
        </w:rPr>
        <w:t>Cth</w:t>
      </w:r>
      <w:proofErr w:type="spellEnd"/>
      <w:r w:rsidRPr="00D139BF">
        <w:rPr>
          <w:rFonts w:ascii="Poppins" w:eastAsia="SimSun" w:hAnsi="Poppins" w:cs="Poppins"/>
        </w:rPr>
        <w:t xml:space="preserve">) </w:t>
      </w:r>
      <w:r w:rsidRPr="00BE3831">
        <w:rPr>
          <w:rFonts w:ascii="Poppins" w:eastAsia="SimSun" w:hAnsi="Poppins" w:cs="Poppins"/>
        </w:rPr>
        <w:t>requirements and international information security and business continuity standards</w:t>
      </w:r>
    </w:p>
    <w:p w14:paraId="76642BA3" w14:textId="77777777" w:rsidR="00D139BF" w:rsidRPr="00D139BF" w:rsidRDefault="00D139BF" w:rsidP="00A04D1D">
      <w:pPr>
        <w:pStyle w:val="ListParagraph"/>
        <w:numPr>
          <w:ilvl w:val="0"/>
          <w:numId w:val="37"/>
        </w:numPr>
        <w:spacing w:after="120"/>
        <w:contextualSpacing w:val="0"/>
        <w:rPr>
          <w:rFonts w:ascii="Poppins" w:eastAsia="SimSun" w:hAnsi="Poppins" w:cs="Poppins"/>
        </w:rPr>
      </w:pPr>
      <w:r w:rsidRPr="00D139BF">
        <w:rPr>
          <w:rFonts w:ascii="Poppins" w:eastAsia="SimSun" w:hAnsi="Poppins" w:cs="Poppins"/>
        </w:rPr>
        <w:lastRenderedPageBreak/>
        <w:t xml:space="preserve">Ongoing monitoring, testing and evaluation of security defences </w:t>
      </w:r>
    </w:p>
    <w:p w14:paraId="7BEB0D76" w14:textId="2A6CB44E" w:rsidR="00D139BF" w:rsidRPr="00D139BF" w:rsidRDefault="00D139BF" w:rsidP="00A04D1D">
      <w:pPr>
        <w:pStyle w:val="ListParagraph"/>
        <w:numPr>
          <w:ilvl w:val="0"/>
          <w:numId w:val="37"/>
        </w:numPr>
        <w:spacing w:after="120"/>
        <w:contextualSpacing w:val="0"/>
        <w:rPr>
          <w:rFonts w:ascii="Poppins" w:eastAsia="SimSun" w:hAnsi="Poppins" w:cs="Poppins"/>
        </w:rPr>
      </w:pPr>
      <w:r w:rsidRPr="00D139BF">
        <w:rPr>
          <w:rFonts w:ascii="Poppins" w:eastAsia="SimSun" w:hAnsi="Poppins" w:cs="Poppins"/>
        </w:rPr>
        <w:t xml:space="preserve">Registrar Security </w:t>
      </w:r>
      <w:r w:rsidR="004C4BE3">
        <w:rPr>
          <w:rFonts w:ascii="Poppins" w:eastAsia="SimSun" w:hAnsi="Poppins" w:cs="Poppins"/>
        </w:rPr>
        <w:t>Assurance</w:t>
      </w:r>
      <w:r w:rsidR="004C4BE3" w:rsidRPr="00D139BF">
        <w:rPr>
          <w:rFonts w:ascii="Poppins" w:eastAsia="SimSun" w:hAnsi="Poppins" w:cs="Poppins"/>
        </w:rPr>
        <w:t xml:space="preserve"> </w:t>
      </w:r>
      <w:r w:rsidRPr="00D139BF">
        <w:rPr>
          <w:rFonts w:ascii="Poppins" w:eastAsia="SimSun" w:hAnsi="Poppins" w:cs="Poppins"/>
        </w:rPr>
        <w:t>program to support a secure .au ecosystem</w:t>
      </w:r>
    </w:p>
    <w:p w14:paraId="037074D0" w14:textId="299D4D69" w:rsidR="00123CF6" w:rsidRPr="00D139BF" w:rsidRDefault="0010796E" w:rsidP="00A04D1D">
      <w:pPr>
        <w:pStyle w:val="ListParagraph"/>
        <w:numPr>
          <w:ilvl w:val="0"/>
          <w:numId w:val="37"/>
        </w:numPr>
        <w:spacing w:after="120"/>
        <w:contextualSpacing w:val="0"/>
        <w:rPr>
          <w:rFonts w:ascii="Poppins" w:eastAsia="SimSun" w:hAnsi="Poppins" w:cs="Poppins"/>
        </w:rPr>
      </w:pPr>
      <w:r>
        <w:rPr>
          <w:rFonts w:ascii="Poppins" w:eastAsia="SimSun" w:hAnsi="Poppins" w:cs="Poppins"/>
        </w:rPr>
        <w:t>D</w:t>
      </w:r>
      <w:r w:rsidRPr="0010796E">
        <w:rPr>
          <w:rFonts w:ascii="Poppins" w:eastAsia="SimSun" w:hAnsi="Poppins" w:cs="Poppins"/>
        </w:rPr>
        <w:t xml:space="preserve">omain name system </w:t>
      </w:r>
      <w:r w:rsidR="00123CF6" w:rsidRPr="00BE3831">
        <w:rPr>
          <w:rFonts w:ascii="Poppins" w:eastAsia="SimSun" w:hAnsi="Poppins" w:cs="Poppins"/>
        </w:rPr>
        <w:t xml:space="preserve">abuse review program to identify and mitigate </w:t>
      </w:r>
      <w:r w:rsidRPr="0010796E">
        <w:rPr>
          <w:rFonts w:ascii="Poppins" w:eastAsia="SimSun" w:hAnsi="Poppins" w:cs="Poppins"/>
        </w:rPr>
        <w:t xml:space="preserve">domain name system </w:t>
      </w:r>
      <w:r w:rsidR="00123CF6" w:rsidRPr="00BE3831">
        <w:rPr>
          <w:rFonts w:ascii="Poppins" w:eastAsia="SimSun" w:hAnsi="Poppins" w:cs="Poppins"/>
        </w:rPr>
        <w:t>abuse in .au</w:t>
      </w:r>
    </w:p>
    <w:p w14:paraId="0C3DF64E" w14:textId="77777777" w:rsidR="00123CF6" w:rsidRPr="00D139BF" w:rsidRDefault="00123CF6" w:rsidP="00A04D1D">
      <w:pPr>
        <w:pStyle w:val="ListParagraph"/>
        <w:numPr>
          <w:ilvl w:val="0"/>
          <w:numId w:val="37"/>
        </w:numPr>
        <w:spacing w:after="120"/>
        <w:contextualSpacing w:val="0"/>
        <w:rPr>
          <w:rFonts w:ascii="Poppins" w:eastAsia="SimSun" w:hAnsi="Poppins" w:cs="Poppins"/>
        </w:rPr>
      </w:pPr>
      <w:r w:rsidRPr="00BE3831">
        <w:rPr>
          <w:rFonts w:ascii="Poppins" w:eastAsia="SimSun" w:hAnsi="Poppins" w:cs="Poppins"/>
        </w:rPr>
        <w:t>Robust .au Licensing Rules to minimise misuse of .au domain names</w:t>
      </w:r>
    </w:p>
    <w:p w14:paraId="401EBE4A" w14:textId="77777777" w:rsidR="00123CF6" w:rsidRPr="00D139BF" w:rsidRDefault="00123CF6" w:rsidP="00A04D1D">
      <w:pPr>
        <w:pStyle w:val="ListParagraph"/>
        <w:numPr>
          <w:ilvl w:val="0"/>
          <w:numId w:val="37"/>
        </w:numPr>
        <w:spacing w:after="120"/>
        <w:ind w:left="714" w:hanging="357"/>
        <w:contextualSpacing w:val="0"/>
        <w:rPr>
          <w:rFonts w:ascii="Poppins" w:eastAsia="SimSun" w:hAnsi="Poppins" w:cs="Poppins"/>
        </w:rPr>
      </w:pPr>
      <w:r w:rsidRPr="00BE3831">
        <w:rPr>
          <w:rFonts w:ascii="Poppins" w:eastAsia="SimSun" w:hAnsi="Poppins" w:cs="Poppins"/>
        </w:rPr>
        <w:t>Security awareness and specialist training for staff and Board Directors</w:t>
      </w:r>
    </w:p>
    <w:p w14:paraId="7677004F" w14:textId="23136265" w:rsidR="00D139BF" w:rsidRPr="00D139BF" w:rsidRDefault="00D139BF" w:rsidP="00D139BF">
      <w:pPr>
        <w:pStyle w:val="ListParagraph"/>
        <w:numPr>
          <w:ilvl w:val="0"/>
          <w:numId w:val="37"/>
        </w:numPr>
        <w:rPr>
          <w:rFonts w:ascii="Poppins" w:eastAsia="SimSun" w:hAnsi="Poppins" w:cs="Poppins"/>
        </w:rPr>
      </w:pPr>
      <w:r w:rsidRPr="00D139BF">
        <w:rPr>
          <w:rFonts w:ascii="Poppins" w:eastAsia="SimSun" w:hAnsi="Poppins" w:cs="Poppins"/>
        </w:rPr>
        <w:t xml:space="preserve">Robust staff and Director background checks including </w:t>
      </w:r>
      <w:proofErr w:type="spellStart"/>
      <w:r w:rsidRPr="00D139BF">
        <w:rPr>
          <w:rFonts w:ascii="Poppins" w:eastAsia="SimSun" w:hAnsi="Poppins" w:cs="Poppins"/>
        </w:rPr>
        <w:t>AusCheck</w:t>
      </w:r>
      <w:proofErr w:type="spellEnd"/>
      <w:r w:rsidR="00F14315">
        <w:rPr>
          <w:rFonts w:ascii="Poppins" w:eastAsia="SimSun" w:hAnsi="Poppins" w:cs="Poppins"/>
        </w:rPr>
        <w:t>.</w:t>
      </w:r>
    </w:p>
    <w:p w14:paraId="76FFCFC0" w14:textId="77777777" w:rsidR="00123CF6" w:rsidRPr="00BE3831" w:rsidRDefault="00123CF6" w:rsidP="00F13E72">
      <w:pPr>
        <w:pStyle w:val="Heading3"/>
      </w:pPr>
      <w:r w:rsidRPr="00BE3831">
        <w:t>Competition and innovation</w:t>
      </w:r>
    </w:p>
    <w:p w14:paraId="4ED20158" w14:textId="274DE962" w:rsidR="00123CF6" w:rsidRPr="00BE3831" w:rsidRDefault="00123CF6" w:rsidP="00123CF6">
      <w:pPr>
        <w:rPr>
          <w:rFonts w:ascii="Poppins" w:eastAsia="SimSun" w:hAnsi="Poppins" w:cs="Angsana New"/>
          <w:szCs w:val="24"/>
        </w:rPr>
      </w:pPr>
      <w:r w:rsidRPr="00BE3831">
        <w:rPr>
          <w:rFonts w:ascii="Poppins" w:eastAsia="SimSun" w:hAnsi="Poppins" w:cs="Poppins"/>
        </w:rPr>
        <w:t>The global domain name sector returned to modest growth in 2025-26, despite ongoing com</w:t>
      </w:r>
      <w:r w:rsidRPr="006F102D">
        <w:rPr>
          <w:rFonts w:ascii="Poppins" w:eastAsia="SimSun" w:hAnsi="Poppins" w:cs="Poppins"/>
        </w:rPr>
        <w:t>petition from social m</w:t>
      </w:r>
      <w:r w:rsidRPr="00BE3831">
        <w:rPr>
          <w:rFonts w:ascii="Poppins" w:eastAsia="SimSun" w:hAnsi="Poppins" w:cs="Poppins"/>
        </w:rPr>
        <w:t>edia and online marketplaces.</w:t>
      </w:r>
      <w:r w:rsidR="00AF7642">
        <w:rPr>
          <w:rFonts w:ascii="Poppins" w:eastAsia="SimSun" w:hAnsi="Poppins" w:cs="Poppins"/>
        </w:rPr>
        <w:t xml:space="preserve"> AI tools appear to be making it easier for </w:t>
      </w:r>
      <w:r w:rsidR="00F56D06">
        <w:rPr>
          <w:rFonts w:ascii="Poppins" w:eastAsia="SimSun" w:hAnsi="Poppins" w:cs="Poppins"/>
        </w:rPr>
        <w:t>people and organisations to create websites, which is driving recent growth in domain name registrations.</w:t>
      </w:r>
      <w:r w:rsidR="00F82DEF">
        <w:rPr>
          <w:rFonts w:ascii="Poppins" w:eastAsia="SimSun" w:hAnsi="Poppins" w:cs="Poppins"/>
        </w:rPr>
        <w:t xml:space="preserve">  On the other hand</w:t>
      </w:r>
      <w:r w:rsidR="00C213C0">
        <w:rPr>
          <w:rFonts w:ascii="Poppins" w:eastAsia="SimSun" w:hAnsi="Poppins" w:cs="Poppins"/>
        </w:rPr>
        <w:t>,</w:t>
      </w:r>
      <w:r w:rsidR="00F82DEF">
        <w:rPr>
          <w:rFonts w:ascii="Poppins" w:eastAsia="SimSun" w:hAnsi="Poppins" w:cs="Poppins"/>
        </w:rPr>
        <w:t xml:space="preserve"> </w:t>
      </w:r>
      <w:r w:rsidR="007D594A">
        <w:rPr>
          <w:rFonts w:ascii="Poppins" w:eastAsia="SimSun" w:hAnsi="Poppins" w:cs="Poppins"/>
        </w:rPr>
        <w:t xml:space="preserve">mobile phone applications, </w:t>
      </w:r>
      <w:r w:rsidR="00F82DEF">
        <w:rPr>
          <w:rFonts w:ascii="Poppins" w:eastAsia="SimSun" w:hAnsi="Poppins" w:cs="Poppins"/>
        </w:rPr>
        <w:t xml:space="preserve">AI </w:t>
      </w:r>
      <w:r w:rsidR="00C213C0">
        <w:rPr>
          <w:rFonts w:ascii="Poppins" w:eastAsia="SimSun" w:hAnsi="Poppins" w:cs="Poppins"/>
        </w:rPr>
        <w:t xml:space="preserve">chat interfaces and AI assisted </w:t>
      </w:r>
      <w:r w:rsidR="00A63544">
        <w:rPr>
          <w:rFonts w:ascii="Poppins" w:eastAsia="SimSun" w:hAnsi="Poppins" w:cs="Poppins"/>
        </w:rPr>
        <w:t>i</w:t>
      </w:r>
      <w:r w:rsidR="00C213C0">
        <w:rPr>
          <w:rFonts w:ascii="Poppins" w:eastAsia="SimSun" w:hAnsi="Poppins" w:cs="Poppins"/>
        </w:rPr>
        <w:t xml:space="preserve">nternet search </w:t>
      </w:r>
      <w:r w:rsidR="00042877">
        <w:rPr>
          <w:rFonts w:ascii="Poppins" w:eastAsia="SimSun" w:hAnsi="Poppins" w:cs="Poppins"/>
        </w:rPr>
        <w:t>tools</w:t>
      </w:r>
      <w:r w:rsidR="00C213C0">
        <w:rPr>
          <w:rFonts w:ascii="Poppins" w:eastAsia="SimSun" w:hAnsi="Poppins" w:cs="Poppins"/>
        </w:rPr>
        <w:t xml:space="preserve"> place less emphasis on displaying the underl</w:t>
      </w:r>
      <w:r w:rsidR="00441BBB">
        <w:rPr>
          <w:rFonts w:ascii="Poppins" w:eastAsia="SimSun" w:hAnsi="Poppins" w:cs="Poppins"/>
        </w:rPr>
        <w:t>y</w:t>
      </w:r>
      <w:r w:rsidR="00C213C0">
        <w:rPr>
          <w:rFonts w:ascii="Poppins" w:eastAsia="SimSun" w:hAnsi="Poppins" w:cs="Poppins"/>
        </w:rPr>
        <w:t>ing domain names to end users.</w:t>
      </w:r>
    </w:p>
    <w:p w14:paraId="698A6BE7" w14:textId="77777777" w:rsidR="00123CF6" w:rsidRPr="00BE3831" w:rsidRDefault="00123CF6" w:rsidP="00123CF6">
      <w:pPr>
        <w:rPr>
          <w:rFonts w:ascii="Poppins" w:eastAsia="SimSun" w:hAnsi="Poppins" w:cs="Angsana New"/>
          <w:szCs w:val="24"/>
        </w:rPr>
      </w:pPr>
      <w:r w:rsidRPr="00BE3831">
        <w:rPr>
          <w:rFonts w:ascii="Poppins" w:eastAsia="SimSun" w:hAnsi="Poppins" w:cs="Poppins"/>
        </w:rPr>
        <w:t>Market research shows Australians prefer and trust .au domain names over other domain options, and the number of accredited .au registrars increased from 30 to 32, indicating renewed market activity after a period of consolidation.</w:t>
      </w:r>
    </w:p>
    <w:p w14:paraId="7E5A5C13" w14:textId="10FEA0D3" w:rsidR="00123CF6" w:rsidRPr="00BE3831" w:rsidRDefault="00123CF6" w:rsidP="00123CF6">
      <w:pPr>
        <w:rPr>
          <w:rFonts w:ascii="Poppins" w:eastAsia="SimSun" w:hAnsi="Poppins" w:cs="Poppins"/>
          <w:szCs w:val="24"/>
        </w:rPr>
      </w:pPr>
      <w:r w:rsidRPr="00BE3831">
        <w:rPr>
          <w:rFonts w:ascii="Poppins" w:eastAsia="SimSun" w:hAnsi="Poppins" w:cs="Poppins"/>
          <w:b/>
          <w:bCs/>
          <w:szCs w:val="24"/>
        </w:rPr>
        <w:t>Risk:</w:t>
      </w:r>
      <w:r w:rsidRPr="00BE3831">
        <w:rPr>
          <w:rFonts w:ascii="Poppins" w:eastAsia="SimSun" w:hAnsi="Poppins" w:cs="Poppins"/>
          <w:szCs w:val="24"/>
        </w:rPr>
        <w:t xml:space="preserve"> Failure to effectively innovate, manage or respond to competition and technology changes that affect the </w:t>
      </w:r>
      <w:r w:rsidR="0010796E" w:rsidRPr="0010796E">
        <w:rPr>
          <w:rFonts w:ascii="Poppins" w:eastAsia="SimSun" w:hAnsi="Poppins" w:cs="Poppins"/>
          <w:szCs w:val="24"/>
        </w:rPr>
        <w:t xml:space="preserve">domain name system </w:t>
      </w:r>
      <w:r w:rsidRPr="00BE3831">
        <w:rPr>
          <w:rFonts w:ascii="Poppins" w:eastAsia="SimSun" w:hAnsi="Poppins" w:cs="Poppins"/>
          <w:szCs w:val="24"/>
        </w:rPr>
        <w:t xml:space="preserve">leads to reduced relevance of the </w:t>
      </w:r>
      <w:r w:rsidR="0010796E" w:rsidRPr="0010796E">
        <w:rPr>
          <w:rFonts w:ascii="Poppins" w:eastAsia="SimSun" w:hAnsi="Poppins" w:cs="Poppins"/>
          <w:szCs w:val="24"/>
        </w:rPr>
        <w:t xml:space="preserve">domain name system </w:t>
      </w:r>
      <w:r w:rsidRPr="00BE3831">
        <w:rPr>
          <w:rFonts w:ascii="Poppins" w:eastAsia="SimSun" w:hAnsi="Poppins" w:cs="Poppins"/>
          <w:szCs w:val="24"/>
        </w:rPr>
        <w:t>for internet users.</w:t>
      </w:r>
    </w:p>
    <w:p w14:paraId="6B8B38F7" w14:textId="77777777" w:rsidR="00123CF6" w:rsidRPr="00BE3831" w:rsidRDefault="00123CF6" w:rsidP="004E4E0C">
      <w:pPr>
        <w:spacing w:after="120"/>
        <w:rPr>
          <w:rFonts w:ascii="Poppins" w:eastAsia="SimSun" w:hAnsi="Poppins" w:cs="Poppins"/>
          <w:b/>
          <w:bCs/>
          <w:szCs w:val="24"/>
        </w:rPr>
      </w:pPr>
      <w:r w:rsidRPr="00BE3831">
        <w:rPr>
          <w:rFonts w:ascii="Poppins" w:eastAsia="SimSun" w:hAnsi="Poppins" w:cs="Poppins"/>
          <w:b/>
          <w:bCs/>
          <w:szCs w:val="24"/>
        </w:rPr>
        <w:t>Response:</w:t>
      </w:r>
    </w:p>
    <w:p w14:paraId="57154381" w14:textId="77777777" w:rsidR="00123CF6" w:rsidRPr="00BE3831" w:rsidRDefault="00123CF6" w:rsidP="00A04D1D">
      <w:pPr>
        <w:numPr>
          <w:ilvl w:val="0"/>
          <w:numId w:val="2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 xml:space="preserve">Chief Innovation Officer appointed to lead auDA’s innovation agenda </w:t>
      </w:r>
    </w:p>
    <w:p w14:paraId="65CB9BBB" w14:textId="77777777" w:rsidR="00123CF6" w:rsidRPr="00BE3831" w:rsidRDefault="00123CF6" w:rsidP="00A04D1D">
      <w:pPr>
        <w:numPr>
          <w:ilvl w:val="0"/>
          <w:numId w:val="2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Innovation and Capability strategic pillars to guide auDA’s ability to respond to change</w:t>
      </w:r>
    </w:p>
    <w:p w14:paraId="4F22360A" w14:textId="77777777" w:rsidR="00123CF6" w:rsidRPr="00BE3831" w:rsidRDefault="00123CF6" w:rsidP="00A04D1D">
      <w:pPr>
        <w:numPr>
          <w:ilvl w:val="0"/>
          <w:numId w:val="2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National awareness and co-marketing activity to build trust in .au domain names, support registrations and sustain a competitive registrar market</w:t>
      </w:r>
    </w:p>
    <w:p w14:paraId="6E80070E" w14:textId="77777777" w:rsidR="00123CF6" w:rsidRPr="00BE3831" w:rsidRDefault="00123CF6" w:rsidP="00A04D1D">
      <w:pPr>
        <w:numPr>
          <w:ilvl w:val="0"/>
          <w:numId w:val="2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Multi-stakeholder .au Licensing Rules Review to ensure the policy framework remains fit for purpose</w:t>
      </w:r>
    </w:p>
    <w:p w14:paraId="409B93BB" w14:textId="58AC65F5" w:rsidR="00123CF6" w:rsidRPr="00BE3831" w:rsidRDefault="00123CF6" w:rsidP="00D97055">
      <w:pPr>
        <w:numPr>
          <w:ilvl w:val="0"/>
          <w:numId w:val="2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szCs w:val="24"/>
        </w:rPr>
      </w:pPr>
      <w:r w:rsidRPr="00BE3831">
        <w:rPr>
          <w:rFonts w:ascii="Poppins" w:eastAsia="SimSun" w:hAnsi="Poppins" w:cs="Poppins"/>
        </w:rPr>
        <w:t>Ongoing market and Digital Lives of Australians research to understand user needs</w:t>
      </w:r>
      <w:r w:rsidR="00F14315">
        <w:rPr>
          <w:rFonts w:ascii="Poppins" w:eastAsia="SimSun" w:hAnsi="Poppins" w:cs="Poppins"/>
        </w:rPr>
        <w:t>.</w:t>
      </w:r>
      <w:r w:rsidRPr="00BE3831">
        <w:rPr>
          <w:rFonts w:ascii="Poppins" w:eastAsia="SimSun" w:hAnsi="Poppins" w:cs="Poppins"/>
        </w:rPr>
        <w:t xml:space="preserve"> </w:t>
      </w:r>
    </w:p>
    <w:p w14:paraId="2B7F3949" w14:textId="77777777" w:rsidR="00123CF6" w:rsidRPr="00BE3831" w:rsidRDefault="00123CF6" w:rsidP="00123CF6">
      <w:pPr>
        <w:contextualSpacing/>
        <w:rPr>
          <w:rFonts w:ascii="Poppins" w:eastAsia="SimSun" w:hAnsi="Poppins" w:cs="Poppins"/>
          <w:szCs w:val="24"/>
        </w:rPr>
      </w:pPr>
    </w:p>
    <w:p w14:paraId="4AC582E1" w14:textId="77777777" w:rsidR="00123CF6" w:rsidRPr="00BE3831" w:rsidRDefault="00123CF6" w:rsidP="00F13E72">
      <w:pPr>
        <w:pStyle w:val="Heading3"/>
      </w:pPr>
      <w:r w:rsidRPr="00BE3831">
        <w:t>Internet governance</w:t>
      </w:r>
    </w:p>
    <w:p w14:paraId="163AD805" w14:textId="7DBE3A78" w:rsidR="00123CF6" w:rsidRPr="00BE3831" w:rsidRDefault="00123CF6" w:rsidP="00123CF6">
      <w:pPr>
        <w:rPr>
          <w:rFonts w:ascii="Poppins" w:eastAsia="SimSun" w:hAnsi="Poppins" w:cs="Angsana New"/>
          <w:szCs w:val="24"/>
        </w:rPr>
      </w:pPr>
      <w:r w:rsidRPr="00BE3831">
        <w:rPr>
          <w:rFonts w:ascii="Poppins" w:eastAsia="SimSun" w:hAnsi="Poppins" w:cs="Poppins"/>
        </w:rPr>
        <w:t xml:space="preserve">The December 2025 </w:t>
      </w:r>
      <w:r w:rsidR="00411F20" w:rsidRPr="00411F20">
        <w:rPr>
          <w:rFonts w:ascii="Poppins" w:eastAsia="SimSun" w:hAnsi="Poppins" w:cs="Poppins"/>
        </w:rPr>
        <w:t xml:space="preserve">World Summit on the Information Society 20-year review </w:t>
      </w:r>
      <w:r w:rsidRPr="00BE3831">
        <w:rPr>
          <w:rFonts w:ascii="Poppins" w:eastAsia="SimSun" w:hAnsi="Poppins" w:cs="Poppins"/>
        </w:rPr>
        <w:t xml:space="preserve">reaffirmed the multi-stakeholder model of internet governance and introduced a permanent mandate for </w:t>
      </w:r>
      <w:r w:rsidRPr="00BE3831">
        <w:rPr>
          <w:rFonts w:ascii="Poppins" w:eastAsia="SimSun" w:hAnsi="Poppins" w:cs="Poppins"/>
        </w:rPr>
        <w:lastRenderedPageBreak/>
        <w:t>the</w:t>
      </w:r>
      <w:r w:rsidR="00BC5FC1">
        <w:rPr>
          <w:rFonts w:ascii="Poppins" w:eastAsia="SimSun" w:hAnsi="Poppins" w:cs="Poppins"/>
        </w:rPr>
        <w:t xml:space="preserve"> United Nations</w:t>
      </w:r>
      <w:r w:rsidRPr="00BE3831">
        <w:rPr>
          <w:rFonts w:ascii="Poppins" w:eastAsia="SimSun" w:hAnsi="Poppins" w:cs="Poppins"/>
        </w:rPr>
        <w:t xml:space="preserve"> Internet Governance Forum. However, the model continues to face pressure for greater government control</w:t>
      </w:r>
      <w:r w:rsidR="00043FED">
        <w:rPr>
          <w:rFonts w:ascii="Poppins" w:eastAsia="SimSun" w:hAnsi="Poppins" w:cs="Poppins"/>
        </w:rPr>
        <w:t xml:space="preserve">, especially as </w:t>
      </w:r>
      <w:r w:rsidR="00710C52">
        <w:rPr>
          <w:rFonts w:ascii="Poppins" w:eastAsia="SimSun" w:hAnsi="Poppins" w:cs="Poppins"/>
        </w:rPr>
        <w:t>g</w:t>
      </w:r>
      <w:r w:rsidR="00043FED">
        <w:rPr>
          <w:rFonts w:ascii="Poppins" w:eastAsia="SimSun" w:hAnsi="Poppins" w:cs="Poppins"/>
        </w:rPr>
        <w:t>overnment</w:t>
      </w:r>
      <w:r w:rsidR="0087757E">
        <w:rPr>
          <w:rFonts w:ascii="Poppins" w:eastAsia="SimSun" w:hAnsi="Poppins" w:cs="Poppins"/>
        </w:rPr>
        <w:t>s</w:t>
      </w:r>
      <w:r w:rsidR="00043FED">
        <w:rPr>
          <w:rFonts w:ascii="Poppins" w:eastAsia="SimSun" w:hAnsi="Poppins" w:cs="Poppins"/>
        </w:rPr>
        <w:t xml:space="preserve"> around the world create</w:t>
      </w:r>
      <w:r w:rsidR="0006601B">
        <w:rPr>
          <w:rFonts w:ascii="Poppins" w:eastAsia="SimSun" w:hAnsi="Poppins" w:cs="Poppins"/>
        </w:rPr>
        <w:t xml:space="preserve"> </w:t>
      </w:r>
      <w:r w:rsidR="00101F00">
        <w:rPr>
          <w:rFonts w:ascii="Poppins" w:eastAsia="SimSun" w:hAnsi="Poppins" w:cs="Poppins"/>
        </w:rPr>
        <w:t xml:space="preserve">inconsistent </w:t>
      </w:r>
      <w:r w:rsidR="0006601B">
        <w:rPr>
          <w:rFonts w:ascii="Poppins" w:eastAsia="SimSun" w:hAnsi="Poppins" w:cs="Poppins"/>
        </w:rPr>
        <w:t>national</w:t>
      </w:r>
      <w:r w:rsidR="00043FED">
        <w:rPr>
          <w:rFonts w:ascii="Poppins" w:eastAsia="SimSun" w:hAnsi="Poppins" w:cs="Poppins"/>
        </w:rPr>
        <w:t xml:space="preserve"> laws to reg</w:t>
      </w:r>
      <w:r w:rsidR="0006601B">
        <w:rPr>
          <w:rFonts w:ascii="Poppins" w:eastAsia="SimSun" w:hAnsi="Poppins" w:cs="Poppins"/>
        </w:rPr>
        <w:t>u</w:t>
      </w:r>
      <w:r w:rsidR="00043FED">
        <w:rPr>
          <w:rFonts w:ascii="Poppins" w:eastAsia="SimSun" w:hAnsi="Poppins" w:cs="Poppins"/>
        </w:rPr>
        <w:t>late the digital economy</w:t>
      </w:r>
    </w:p>
    <w:p w14:paraId="6A7DE8F8" w14:textId="77777777" w:rsidR="00123CF6" w:rsidRPr="00BE3831" w:rsidRDefault="00123CF6" w:rsidP="00123CF6">
      <w:pPr>
        <w:rPr>
          <w:rFonts w:ascii="Poppins" w:eastAsia="SimSun" w:hAnsi="Poppins" w:cs="Poppins"/>
        </w:rPr>
      </w:pPr>
      <w:r w:rsidRPr="00BE3831">
        <w:rPr>
          <w:rFonts w:ascii="Poppins" w:eastAsia="SimSun" w:hAnsi="Poppins" w:cs="Poppins"/>
        </w:rPr>
        <w:t>Continued advocacy and investment are needed to strengthen the model’s effectiveness.</w:t>
      </w:r>
    </w:p>
    <w:p w14:paraId="7B5F51EC" w14:textId="79F529D6" w:rsidR="00123CF6" w:rsidRPr="00BE3831" w:rsidRDefault="00123CF6" w:rsidP="00123CF6">
      <w:pPr>
        <w:rPr>
          <w:rFonts w:ascii="Poppins" w:eastAsia="SimSun" w:hAnsi="Poppins" w:cs="Poppins"/>
          <w:szCs w:val="24"/>
        </w:rPr>
      </w:pPr>
      <w:r w:rsidRPr="00BE3831">
        <w:rPr>
          <w:rFonts w:ascii="Poppins" w:eastAsia="SimSun" w:hAnsi="Poppins" w:cs="Poppins"/>
          <w:b/>
          <w:bCs/>
          <w:szCs w:val="24"/>
        </w:rPr>
        <w:t>Risk:</w:t>
      </w:r>
      <w:r w:rsidRPr="00BE3831">
        <w:rPr>
          <w:rFonts w:ascii="Poppins" w:eastAsia="SimSun" w:hAnsi="Poppins" w:cs="Poppins"/>
          <w:szCs w:val="24"/>
        </w:rPr>
        <w:t xml:space="preserve"> Geopolitical outcomes could lead to a splintered internet with different technical </w:t>
      </w:r>
      <w:r w:rsidR="001330DB">
        <w:rPr>
          <w:rFonts w:ascii="Poppins" w:eastAsia="SimSun" w:hAnsi="Poppins" w:cs="Poppins"/>
          <w:szCs w:val="24"/>
        </w:rPr>
        <w:t xml:space="preserve">standards </w:t>
      </w:r>
      <w:r w:rsidRPr="00BE3831">
        <w:rPr>
          <w:rFonts w:ascii="Poppins" w:eastAsia="SimSun" w:hAnsi="Poppins" w:cs="Poppins"/>
          <w:szCs w:val="24"/>
        </w:rPr>
        <w:t xml:space="preserve">and </w:t>
      </w:r>
      <w:r w:rsidR="001330DB">
        <w:rPr>
          <w:rFonts w:ascii="Poppins" w:eastAsia="SimSun" w:hAnsi="Poppins" w:cs="Poppins"/>
          <w:szCs w:val="24"/>
        </w:rPr>
        <w:t>different government regulations</w:t>
      </w:r>
      <w:r w:rsidR="001F2ECB">
        <w:rPr>
          <w:rFonts w:ascii="Poppins" w:eastAsia="SimSun" w:hAnsi="Poppins" w:cs="Poppins"/>
          <w:szCs w:val="24"/>
        </w:rPr>
        <w:t>, leading to</w:t>
      </w:r>
      <w:r w:rsidRPr="00BE3831">
        <w:rPr>
          <w:rFonts w:ascii="Poppins" w:eastAsia="SimSun" w:hAnsi="Poppins" w:cs="Poppins"/>
          <w:szCs w:val="24"/>
        </w:rPr>
        <w:t xml:space="preserve"> reduced interoperability.</w:t>
      </w:r>
    </w:p>
    <w:p w14:paraId="12D6D727" w14:textId="77777777" w:rsidR="00123CF6" w:rsidRPr="00BE3831" w:rsidRDefault="00123CF6" w:rsidP="00123CF6">
      <w:pPr>
        <w:rPr>
          <w:rFonts w:ascii="Poppins" w:eastAsia="SimSun" w:hAnsi="Poppins" w:cs="Poppins"/>
          <w:b/>
          <w:bCs/>
          <w:szCs w:val="24"/>
        </w:rPr>
      </w:pPr>
      <w:r w:rsidRPr="00BE3831">
        <w:rPr>
          <w:rFonts w:ascii="Poppins" w:eastAsia="SimSun" w:hAnsi="Poppins" w:cs="Poppins"/>
          <w:b/>
          <w:bCs/>
          <w:szCs w:val="24"/>
        </w:rPr>
        <w:t xml:space="preserve">Response: </w:t>
      </w:r>
    </w:p>
    <w:p w14:paraId="5708B5EE" w14:textId="77777777" w:rsidR="00123CF6" w:rsidRPr="00BE3831" w:rsidRDefault="00123CF6" w:rsidP="00A04D1D">
      <w:pPr>
        <w:numPr>
          <w:ilvl w:val="0"/>
          <w:numId w:val="2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left="499" w:hanging="357"/>
        <w:rPr>
          <w:rFonts w:ascii="Poppins" w:eastAsia="SimSun" w:hAnsi="Poppins" w:cs="Angsana New"/>
          <w:szCs w:val="24"/>
        </w:rPr>
      </w:pPr>
      <w:r w:rsidRPr="00BE3831">
        <w:rPr>
          <w:rFonts w:ascii="Poppins" w:eastAsia="SimSun" w:hAnsi="Poppins" w:cs="Poppins"/>
        </w:rPr>
        <w:t>Investment in advocacy and partnerships to strengthen multi-stakeholder internet governance</w:t>
      </w:r>
    </w:p>
    <w:p w14:paraId="04383F3C" w14:textId="77777777" w:rsidR="00123CF6" w:rsidRPr="00BE3831" w:rsidRDefault="00123CF6" w:rsidP="00A04D1D">
      <w:pPr>
        <w:numPr>
          <w:ilvl w:val="0"/>
          <w:numId w:val="2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left="499" w:hanging="357"/>
        <w:rPr>
          <w:rFonts w:ascii="Poppins" w:eastAsia="SimSun" w:hAnsi="Poppins" w:cs="Angsana New"/>
          <w:szCs w:val="24"/>
        </w:rPr>
      </w:pPr>
      <w:r w:rsidRPr="00BE3831">
        <w:rPr>
          <w:rFonts w:ascii="Poppins" w:eastAsia="SimSun" w:hAnsi="Poppins" w:cs="Poppins"/>
        </w:rPr>
        <w:t>Leadership in the Australian community to build a shared approach on key issues</w:t>
      </w:r>
    </w:p>
    <w:p w14:paraId="7CDE971E" w14:textId="77777777" w:rsidR="00123CF6" w:rsidRPr="00BE3831" w:rsidRDefault="00123CF6" w:rsidP="00A04D1D">
      <w:pPr>
        <w:numPr>
          <w:ilvl w:val="0"/>
          <w:numId w:val="2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left="499" w:hanging="357"/>
        <w:rPr>
          <w:rFonts w:ascii="Poppins" w:eastAsia="SimSun" w:hAnsi="Poppins" w:cs="Angsana New"/>
          <w:szCs w:val="24"/>
        </w:rPr>
      </w:pPr>
      <w:r w:rsidRPr="00BE3831">
        <w:rPr>
          <w:rFonts w:ascii="Poppins" w:eastAsia="SimSun" w:hAnsi="Poppins" w:cs="Poppins"/>
        </w:rPr>
        <w:t>Active engagement in local, regional and global forums, consultations and committees</w:t>
      </w:r>
    </w:p>
    <w:p w14:paraId="02584E31" w14:textId="4D05FF4B" w:rsidR="00123CF6" w:rsidRPr="00BE3831" w:rsidRDefault="00123CF6" w:rsidP="00A04D1D">
      <w:pPr>
        <w:numPr>
          <w:ilvl w:val="0"/>
          <w:numId w:val="2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ind w:left="499" w:hanging="357"/>
        <w:rPr>
          <w:rFonts w:ascii="Poppins" w:eastAsia="SimSun" w:hAnsi="Poppins" w:cs="Angsana New"/>
          <w:szCs w:val="24"/>
        </w:rPr>
      </w:pPr>
      <w:r w:rsidRPr="00BE3831">
        <w:rPr>
          <w:rFonts w:ascii="Poppins" w:eastAsia="SimSun" w:hAnsi="Poppins" w:cs="Poppins"/>
        </w:rPr>
        <w:t xml:space="preserve">Outreach and capability-building programs, including </w:t>
      </w:r>
      <w:r w:rsidR="004F7602" w:rsidRPr="00DB18DB">
        <w:rPr>
          <w:rFonts w:asciiTheme="majorHAnsi" w:hAnsiTheme="majorHAnsi" w:cstheme="majorHAnsi"/>
        </w:rPr>
        <w:t>Asia Pacific Internet Governance Academy</w:t>
      </w:r>
      <w:r w:rsidR="004F7602" w:rsidRPr="00BE3831">
        <w:rPr>
          <w:rFonts w:ascii="Poppins" w:eastAsia="SimSun" w:hAnsi="Poppins" w:cs="Poppins"/>
        </w:rPr>
        <w:t xml:space="preserve"> </w:t>
      </w:r>
      <w:r w:rsidRPr="00BE3831">
        <w:rPr>
          <w:rFonts w:ascii="Poppins" w:eastAsia="SimSun" w:hAnsi="Poppins" w:cs="Poppins"/>
        </w:rPr>
        <w:t>Australia and Internet Governance Fellowships, to broaden participation and develop future leaders</w:t>
      </w:r>
    </w:p>
    <w:p w14:paraId="10BC5DAF" w14:textId="44571A7F" w:rsidR="00123CF6" w:rsidRPr="00BE3831" w:rsidRDefault="00123CF6" w:rsidP="00D97055">
      <w:pPr>
        <w:numPr>
          <w:ilvl w:val="0"/>
          <w:numId w:val="2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Angsana New"/>
          <w:szCs w:val="24"/>
        </w:rPr>
      </w:pPr>
      <w:r w:rsidRPr="00BE3831">
        <w:rPr>
          <w:rFonts w:ascii="Poppins" w:eastAsia="SimSun" w:hAnsi="Poppins" w:cs="Poppins"/>
        </w:rPr>
        <w:t>Dedicated Internet Governance Team to lead auDA’s contribution</w:t>
      </w:r>
      <w:r w:rsidR="004D5A59">
        <w:rPr>
          <w:rFonts w:ascii="Poppins" w:eastAsia="SimSun" w:hAnsi="Poppins" w:cs="Poppins"/>
        </w:rPr>
        <w:t>.</w:t>
      </w:r>
    </w:p>
    <w:p w14:paraId="2562B8AD" w14:textId="77777777" w:rsidR="00123CF6" w:rsidRPr="00BE3831" w:rsidRDefault="00123CF6" w:rsidP="00123CF6">
      <w:pPr>
        <w:contextualSpacing/>
        <w:rPr>
          <w:rFonts w:ascii="Poppins" w:eastAsia="SimSun" w:hAnsi="Poppins" w:cs="Poppins"/>
          <w:szCs w:val="24"/>
        </w:rPr>
      </w:pPr>
    </w:p>
    <w:p w14:paraId="575394DF" w14:textId="77777777" w:rsidR="00123CF6" w:rsidRPr="00BE3831" w:rsidRDefault="00123CF6" w:rsidP="00F13E72">
      <w:pPr>
        <w:pStyle w:val="Heading3"/>
      </w:pPr>
      <w:r w:rsidRPr="00BE3831">
        <w:t>Operational delivery</w:t>
      </w:r>
    </w:p>
    <w:p w14:paraId="3C83088D" w14:textId="77777777" w:rsidR="00123CF6" w:rsidRPr="00BE3831" w:rsidRDefault="00123CF6" w:rsidP="00123CF6">
      <w:pPr>
        <w:rPr>
          <w:rFonts w:ascii="Poppins" w:eastAsia="SimSun" w:hAnsi="Poppins" w:cs="Angsana New"/>
          <w:szCs w:val="24"/>
        </w:rPr>
      </w:pPr>
      <w:r w:rsidRPr="00BE3831">
        <w:rPr>
          <w:rFonts w:ascii="Poppins" w:eastAsia="SimSun" w:hAnsi="Poppins" w:cs="Poppins"/>
        </w:rPr>
        <w:t>Rapid advances in AI and other emerging technologies are changing the skills organisations need to deliver effectively.</w:t>
      </w:r>
    </w:p>
    <w:p w14:paraId="09EBE563" w14:textId="77777777" w:rsidR="00123CF6" w:rsidRPr="00BE3831" w:rsidRDefault="00123CF6" w:rsidP="00123CF6">
      <w:pPr>
        <w:rPr>
          <w:rFonts w:ascii="Poppins" w:eastAsia="SimSun" w:hAnsi="Poppins" w:cs="Angsana New"/>
          <w:szCs w:val="24"/>
        </w:rPr>
      </w:pPr>
      <w:r w:rsidRPr="00BE3831">
        <w:rPr>
          <w:rFonts w:ascii="Poppins" w:eastAsia="SimSun" w:hAnsi="Poppins" w:cs="Poppins"/>
        </w:rPr>
        <w:t>Due to technological advancements and competitive markets, recruiting and retaining people with specialist technology and security capabilities remains challenging.</w:t>
      </w:r>
    </w:p>
    <w:p w14:paraId="39CBCA7A" w14:textId="77777777" w:rsidR="00123CF6" w:rsidRPr="00BE3831" w:rsidRDefault="00123CF6" w:rsidP="008923CB">
      <w:pPr>
        <w:spacing w:after="120"/>
        <w:rPr>
          <w:rFonts w:ascii="Poppins" w:eastAsia="SimSun" w:hAnsi="Poppins" w:cs="Poppins"/>
          <w:b/>
          <w:bCs/>
          <w:szCs w:val="24"/>
        </w:rPr>
      </w:pPr>
      <w:r w:rsidRPr="00BE3831">
        <w:rPr>
          <w:rFonts w:ascii="Poppins" w:eastAsia="SimSun" w:hAnsi="Poppins" w:cs="Poppins"/>
          <w:b/>
          <w:bCs/>
          <w:szCs w:val="24"/>
        </w:rPr>
        <w:t>Risk:</w:t>
      </w:r>
    </w:p>
    <w:p w14:paraId="5A23770C" w14:textId="77777777" w:rsidR="00123CF6" w:rsidRPr="00BE3831" w:rsidRDefault="00123CF6" w:rsidP="00A04D1D">
      <w:pPr>
        <w:numPr>
          <w:ilvl w:val="0"/>
          <w:numId w:val="2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BE3831">
        <w:rPr>
          <w:rFonts w:ascii="Poppins" w:eastAsia="SimSun" w:hAnsi="Poppins" w:cs="Poppins"/>
          <w:szCs w:val="24"/>
        </w:rPr>
        <w:t>Failure to optimise strategic and operational delivery to ensure the efficient achievement of auDA’s core functions and objectives</w:t>
      </w:r>
    </w:p>
    <w:p w14:paraId="59BE3333" w14:textId="016B5F0E" w:rsidR="00123CF6" w:rsidRPr="008923CB" w:rsidRDefault="00123CF6" w:rsidP="00A04D1D">
      <w:pPr>
        <w:numPr>
          <w:ilvl w:val="0"/>
          <w:numId w:val="2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ind w:left="499" w:hanging="357"/>
        <w:rPr>
          <w:rFonts w:ascii="Poppins" w:eastAsia="SimSun" w:hAnsi="Poppins" w:cs="Poppins"/>
          <w:szCs w:val="24"/>
        </w:rPr>
      </w:pPr>
      <w:r w:rsidRPr="00BE3831">
        <w:rPr>
          <w:rFonts w:ascii="Poppins" w:eastAsia="SimSun" w:hAnsi="Poppins" w:cs="Poppins"/>
          <w:szCs w:val="24"/>
        </w:rPr>
        <w:t>Failure to sustain a culture where staff feel supported and confident leads to low satisfaction and under achievement of auDA’s core functions and objectives</w:t>
      </w:r>
      <w:r w:rsidR="004D5A59">
        <w:rPr>
          <w:rFonts w:ascii="Poppins" w:eastAsia="SimSun" w:hAnsi="Poppins" w:cs="Poppins"/>
          <w:szCs w:val="24"/>
        </w:rPr>
        <w:t>.</w:t>
      </w:r>
    </w:p>
    <w:p w14:paraId="70BF04EA" w14:textId="77777777" w:rsidR="00123CF6" w:rsidRPr="00BE3831" w:rsidRDefault="00123CF6" w:rsidP="008923CB">
      <w:pPr>
        <w:spacing w:after="120"/>
        <w:rPr>
          <w:rFonts w:ascii="Poppins" w:eastAsia="SimSun" w:hAnsi="Poppins" w:cs="Poppins"/>
          <w:b/>
          <w:bCs/>
          <w:szCs w:val="24"/>
        </w:rPr>
      </w:pPr>
      <w:r w:rsidRPr="00BE3831">
        <w:rPr>
          <w:rFonts w:ascii="Poppins" w:eastAsia="SimSun" w:hAnsi="Poppins" w:cs="Poppins"/>
          <w:b/>
          <w:bCs/>
          <w:szCs w:val="24"/>
        </w:rPr>
        <w:t>Response:</w:t>
      </w:r>
    </w:p>
    <w:p w14:paraId="6B2C7998" w14:textId="77777777" w:rsidR="00123CF6" w:rsidRPr="00BE3831" w:rsidRDefault="00123CF6" w:rsidP="00A04D1D">
      <w:pPr>
        <w:numPr>
          <w:ilvl w:val="0"/>
          <w:numId w:val="2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Annual operating plans, project governance and capacity planning to align resources with core functions and strategic priorities</w:t>
      </w:r>
    </w:p>
    <w:p w14:paraId="2441AE56" w14:textId="77777777" w:rsidR="00123CF6" w:rsidRPr="00BE3831" w:rsidRDefault="00123CF6" w:rsidP="00A04D1D">
      <w:pPr>
        <w:numPr>
          <w:ilvl w:val="0"/>
          <w:numId w:val="2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t xml:space="preserve">People and Culture policies, auDA values and wellbeing programs to support ability to attract and retain staff </w:t>
      </w:r>
    </w:p>
    <w:p w14:paraId="06C9E54C" w14:textId="77777777" w:rsidR="00123CF6" w:rsidRPr="00BE3831" w:rsidRDefault="00123CF6" w:rsidP="00A04D1D">
      <w:pPr>
        <w:numPr>
          <w:ilvl w:val="0"/>
          <w:numId w:val="2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Angsana New"/>
          <w:szCs w:val="24"/>
        </w:rPr>
      </w:pPr>
      <w:r w:rsidRPr="00BE3831">
        <w:rPr>
          <w:rFonts w:ascii="Poppins" w:eastAsia="SimSun" w:hAnsi="Poppins" w:cs="Poppins"/>
        </w:rPr>
        <w:lastRenderedPageBreak/>
        <w:t>Annual psychosocial safety risk and controls assessment to support staff wellbeing</w:t>
      </w:r>
    </w:p>
    <w:p w14:paraId="66B560A1" w14:textId="5AFABFB8" w:rsidR="00087678" w:rsidRDefault="00123CF6" w:rsidP="00A04D1D">
      <w:pPr>
        <w:numPr>
          <w:ilvl w:val="0"/>
          <w:numId w:val="2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rPr>
      </w:pPr>
      <w:r w:rsidRPr="000A53C4">
        <w:rPr>
          <w:rFonts w:ascii="Poppins" w:eastAsia="SimSun" w:hAnsi="Poppins" w:cs="Poppins"/>
        </w:rPr>
        <w:t>Succession planning, professional development and leadership training to build capability and retain critical skills</w:t>
      </w:r>
      <w:r w:rsidR="004D5A59">
        <w:rPr>
          <w:rFonts w:ascii="Poppins" w:eastAsia="SimSun" w:hAnsi="Poppins" w:cs="Poppins"/>
        </w:rPr>
        <w:t>.</w:t>
      </w:r>
    </w:p>
    <w:p w14:paraId="6774CBC9" w14:textId="4F3F1E4D" w:rsidR="00087678" w:rsidRDefault="0008767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rPr>
          <w:rFonts w:ascii="Poppins" w:eastAsia="SimSun" w:hAnsi="Poppins" w:cs="Poppins"/>
        </w:rPr>
      </w:pPr>
    </w:p>
    <w:p w14:paraId="671BBD7B" w14:textId="77777777" w:rsidR="00D5115F" w:rsidRPr="00495CCA" w:rsidRDefault="00D5115F" w:rsidP="00F13E72">
      <w:pPr>
        <w:pStyle w:val="Heading1"/>
      </w:pPr>
      <w:bookmarkStart w:id="41" w:name="_Toc243496920"/>
      <w:r w:rsidRPr="00495CCA">
        <w:lastRenderedPageBreak/>
        <w:t>Operations</w:t>
      </w:r>
      <w:bookmarkEnd w:id="41"/>
    </w:p>
    <w:p w14:paraId="30D32E31" w14:textId="22F86728" w:rsidR="0067116B" w:rsidRPr="00495CCA" w:rsidRDefault="0067116B" w:rsidP="0067116B">
      <w:pPr>
        <w:rPr>
          <w:rFonts w:ascii="Poppins" w:eastAsia="SimSun" w:hAnsi="Poppins" w:cs="Poppins"/>
          <w:b/>
          <w:szCs w:val="24"/>
        </w:rPr>
      </w:pPr>
      <w:r w:rsidRPr="00495CCA">
        <w:rPr>
          <w:rFonts w:ascii="Poppins" w:eastAsia="SimSun" w:hAnsi="Poppins" w:cs="Poppins"/>
          <w:b/>
          <w:szCs w:val="24"/>
        </w:rPr>
        <w:t xml:space="preserve">auDA manages the .au </w:t>
      </w:r>
      <w:r w:rsidR="009F2A5B" w:rsidRPr="009F2A5B">
        <w:rPr>
          <w:rFonts w:ascii="Poppins" w:eastAsia="SimSun" w:hAnsi="Poppins" w:cs="Poppins"/>
          <w:b/>
          <w:szCs w:val="24"/>
        </w:rPr>
        <w:t>domain name system</w:t>
      </w:r>
      <w:r w:rsidRPr="00495CCA">
        <w:rPr>
          <w:rFonts w:ascii="Poppins" w:eastAsia="SimSun" w:hAnsi="Poppins" w:cs="Poppins"/>
          <w:b/>
          <w:szCs w:val="24"/>
        </w:rPr>
        <w:t>, which is critical infrastructure, and the .au Licensing Framework to enable internet users to connect to .au websites and email addresses with confidence. We focus on trust, security and reliability to deliver .au for the benefit of all Australians.</w:t>
      </w:r>
    </w:p>
    <w:p w14:paraId="480988D5" w14:textId="77777777" w:rsidR="0067116B" w:rsidRDefault="0067116B" w:rsidP="0067116B">
      <w:pPr>
        <w:spacing w:after="0"/>
        <w:rPr>
          <w:rFonts w:ascii="Poppins" w:hAnsi="Poppins" w:cs="Poppins"/>
          <w:b/>
          <w:sz w:val="18"/>
          <w:szCs w:val="22"/>
        </w:rPr>
      </w:pPr>
    </w:p>
    <w:p w14:paraId="4AA3E9B1" w14:textId="7606698D" w:rsidR="0067116B" w:rsidRPr="00F20371" w:rsidRDefault="0067116B" w:rsidP="0067116B">
      <w:pPr>
        <w:spacing w:after="0"/>
        <w:rPr>
          <w:rFonts w:ascii="Poppins" w:hAnsi="Poppins" w:cs="Poppins"/>
          <w:b/>
          <w:sz w:val="18"/>
          <w:szCs w:val="22"/>
        </w:rPr>
      </w:pPr>
      <w:r w:rsidRPr="00F20371">
        <w:rPr>
          <w:rFonts w:ascii="Poppins" w:hAnsi="Poppins" w:cs="Poppins"/>
          <w:b/>
          <w:sz w:val="18"/>
          <w:szCs w:val="22"/>
        </w:rPr>
        <w:t xml:space="preserve">Strategic </w:t>
      </w:r>
      <w:r>
        <w:rPr>
          <w:rFonts w:ascii="Poppins" w:hAnsi="Poppins" w:cs="Poppins"/>
          <w:b/>
          <w:sz w:val="18"/>
          <w:szCs w:val="22"/>
        </w:rPr>
        <w:t>pillar</w:t>
      </w:r>
      <w:r w:rsidRPr="00F20371">
        <w:rPr>
          <w:rFonts w:ascii="Poppins" w:hAnsi="Poppins" w:cs="Poppins"/>
          <w:b/>
          <w:sz w:val="18"/>
          <w:szCs w:val="22"/>
        </w:rPr>
        <w:t xml:space="preserve"> </w:t>
      </w:r>
      <w:r w:rsidR="001E5637">
        <w:rPr>
          <w:rFonts w:ascii="Poppins" w:hAnsi="Poppins" w:cs="Poppins"/>
          <w:b/>
          <w:sz w:val="18"/>
          <w:szCs w:val="22"/>
        </w:rPr>
        <w:t>and objective</w:t>
      </w:r>
    </w:p>
    <w:p w14:paraId="2C74EA13" w14:textId="41E62657" w:rsidR="0067116B" w:rsidRDefault="0067116B" w:rsidP="0067116B">
      <w:pPr>
        <w:spacing w:after="0"/>
        <w:rPr>
          <w:rFonts w:ascii="Poppins" w:hAnsi="Poppins" w:cs="Poppins"/>
          <w:sz w:val="18"/>
          <w:szCs w:val="22"/>
        </w:rPr>
      </w:pPr>
      <w:r w:rsidRPr="001E5637">
        <w:rPr>
          <w:rFonts w:ascii="Poppins" w:hAnsi="Poppins" w:cs="Poppins"/>
          <w:b/>
          <w:bCs/>
          <w:sz w:val="18"/>
          <w:szCs w:val="22"/>
        </w:rPr>
        <w:t>Trust</w:t>
      </w:r>
      <w:r w:rsidR="001E5637" w:rsidRPr="001E5637">
        <w:rPr>
          <w:rFonts w:ascii="Poppins" w:hAnsi="Poppins" w:cs="Poppins"/>
          <w:b/>
          <w:bCs/>
          <w:sz w:val="18"/>
          <w:szCs w:val="22"/>
        </w:rPr>
        <w:t>:</w:t>
      </w:r>
      <w:r w:rsidR="001E5637">
        <w:rPr>
          <w:rFonts w:ascii="Poppins" w:hAnsi="Poppins" w:cs="Poppins"/>
          <w:sz w:val="18"/>
          <w:szCs w:val="22"/>
        </w:rPr>
        <w:t xml:space="preserve"> </w:t>
      </w:r>
      <w:r w:rsidRPr="00A06D3F">
        <w:rPr>
          <w:rFonts w:ascii="Poppins" w:hAnsi="Poppins" w:cs="Poppins"/>
          <w:sz w:val="18"/>
          <w:szCs w:val="22"/>
        </w:rPr>
        <w:t xml:space="preserve">Strengthen Australians’ trust in .au and </w:t>
      </w:r>
      <w:proofErr w:type="gramStart"/>
      <w:r w:rsidRPr="00A06D3F">
        <w:rPr>
          <w:rFonts w:ascii="Poppins" w:hAnsi="Poppins" w:cs="Poppins"/>
          <w:sz w:val="18"/>
          <w:szCs w:val="22"/>
        </w:rPr>
        <w:t>auDA, and</w:t>
      </w:r>
      <w:proofErr w:type="gramEnd"/>
      <w:r w:rsidRPr="00A06D3F">
        <w:rPr>
          <w:rFonts w:ascii="Poppins" w:hAnsi="Poppins" w:cs="Poppins"/>
          <w:sz w:val="18"/>
          <w:szCs w:val="22"/>
        </w:rPr>
        <w:t xml:space="preserve"> grow Australians’ engagement in the digital economy and society. </w:t>
      </w:r>
    </w:p>
    <w:p w14:paraId="4F3AFA17" w14:textId="77777777" w:rsidR="001E5637" w:rsidRDefault="001E5637" w:rsidP="0067116B">
      <w:pPr>
        <w:spacing w:after="0"/>
        <w:rPr>
          <w:rFonts w:ascii="Poppins" w:hAnsi="Poppins" w:cs="Poppins"/>
          <w:sz w:val="18"/>
          <w:szCs w:val="22"/>
        </w:rPr>
      </w:pPr>
    </w:p>
    <w:p w14:paraId="1C449D11" w14:textId="77777777" w:rsidR="0067116B" w:rsidRPr="00F20371" w:rsidRDefault="0067116B" w:rsidP="0067116B">
      <w:pPr>
        <w:spacing w:after="0"/>
        <w:rPr>
          <w:rFonts w:ascii="Poppins" w:hAnsi="Poppins" w:cs="Poppins"/>
          <w:b/>
          <w:sz w:val="18"/>
          <w:szCs w:val="22"/>
        </w:rPr>
      </w:pPr>
      <w:r w:rsidRPr="00F20371">
        <w:rPr>
          <w:rFonts w:ascii="Poppins" w:hAnsi="Poppins" w:cs="Poppins"/>
          <w:b/>
          <w:sz w:val="18"/>
          <w:szCs w:val="22"/>
        </w:rPr>
        <w:t>Terms of Endorsement</w:t>
      </w:r>
    </w:p>
    <w:p w14:paraId="0F4A5791" w14:textId="77777777" w:rsidR="0067116B" w:rsidRPr="00F20371" w:rsidRDefault="0067116B" w:rsidP="0067116B">
      <w:pPr>
        <w:spacing w:after="0"/>
        <w:rPr>
          <w:rFonts w:ascii="Poppins" w:hAnsi="Poppins" w:cs="Poppins"/>
          <w:sz w:val="18"/>
          <w:szCs w:val="22"/>
        </w:rPr>
      </w:pPr>
      <w:r w:rsidRPr="00F20371">
        <w:rPr>
          <w:rFonts w:ascii="Poppins" w:hAnsi="Poppins" w:cs="Poppins"/>
          <w:sz w:val="18"/>
          <w:szCs w:val="22"/>
        </w:rPr>
        <w:t xml:space="preserve">Core functions: Stable operation of .au; administer .au licensing regime </w:t>
      </w:r>
    </w:p>
    <w:p w14:paraId="320E069B" w14:textId="77777777" w:rsidR="0067116B" w:rsidRDefault="0067116B" w:rsidP="0067116B">
      <w:pPr>
        <w:spacing w:after="0"/>
        <w:rPr>
          <w:rFonts w:ascii="Poppins" w:hAnsi="Poppins" w:cs="Poppins"/>
          <w:b/>
          <w:sz w:val="18"/>
          <w:szCs w:val="22"/>
        </w:rPr>
      </w:pPr>
      <w:r w:rsidRPr="00F20371">
        <w:rPr>
          <w:rFonts w:ascii="Poppins" w:hAnsi="Poppins" w:cs="Poppins"/>
          <w:sz w:val="18"/>
          <w:szCs w:val="22"/>
        </w:rPr>
        <w:t>Core principles: Support trust and confidence in .au; promote competition and consumer protection</w:t>
      </w:r>
      <w:r w:rsidRPr="00F20371">
        <w:rPr>
          <w:rFonts w:ascii="Poppins" w:hAnsi="Poppins" w:cs="Poppins"/>
          <w:b/>
          <w:sz w:val="18"/>
          <w:szCs w:val="22"/>
        </w:rPr>
        <w:t xml:space="preserve"> </w:t>
      </w:r>
    </w:p>
    <w:p w14:paraId="236FBB96" w14:textId="77777777" w:rsidR="001E5637" w:rsidRPr="00F20371" w:rsidRDefault="001E5637" w:rsidP="0067116B">
      <w:pPr>
        <w:spacing w:after="0"/>
        <w:rPr>
          <w:rFonts w:ascii="Poppins" w:hAnsi="Poppins" w:cs="Poppins"/>
          <w:b/>
          <w:sz w:val="18"/>
          <w:szCs w:val="22"/>
        </w:rPr>
      </w:pPr>
    </w:p>
    <w:p w14:paraId="5F20333C" w14:textId="2F496CC8" w:rsidR="0067116B" w:rsidRPr="00F20371" w:rsidRDefault="0067116B" w:rsidP="0067116B">
      <w:pPr>
        <w:spacing w:after="0"/>
        <w:rPr>
          <w:rFonts w:ascii="Poppins" w:hAnsi="Poppins" w:cs="Poppins"/>
          <w:b/>
          <w:sz w:val="18"/>
          <w:szCs w:val="22"/>
        </w:rPr>
      </w:pPr>
      <w:r w:rsidRPr="00F20371">
        <w:rPr>
          <w:rFonts w:ascii="Poppins" w:hAnsi="Poppins" w:cs="Poppins"/>
          <w:b/>
          <w:sz w:val="18"/>
          <w:szCs w:val="22"/>
        </w:rPr>
        <w:t>Material theme</w:t>
      </w:r>
      <w:r w:rsidR="00D33C1F">
        <w:rPr>
          <w:rFonts w:ascii="Poppins" w:hAnsi="Poppins" w:cs="Poppins"/>
          <w:b/>
          <w:sz w:val="18"/>
          <w:szCs w:val="22"/>
        </w:rPr>
        <w:t>s</w:t>
      </w:r>
    </w:p>
    <w:p w14:paraId="715A7736" w14:textId="6D46DB6C" w:rsidR="0067116B" w:rsidRPr="00F20371" w:rsidRDefault="0067116B" w:rsidP="0067116B">
      <w:pPr>
        <w:spacing w:after="0"/>
        <w:rPr>
          <w:rFonts w:ascii="Poppins" w:hAnsi="Poppins" w:cs="Poppins"/>
          <w:sz w:val="18"/>
          <w:szCs w:val="22"/>
        </w:rPr>
      </w:pPr>
      <w:r w:rsidRPr="00F20371">
        <w:rPr>
          <w:rFonts w:ascii="Poppins" w:hAnsi="Poppins" w:cs="Poppins"/>
          <w:sz w:val="18"/>
          <w:szCs w:val="22"/>
        </w:rPr>
        <w:t>Reliable infrastructure</w:t>
      </w:r>
    </w:p>
    <w:p w14:paraId="369C3A78" w14:textId="525CAF4D" w:rsidR="0067116B" w:rsidRPr="00F20371" w:rsidRDefault="0067116B" w:rsidP="0067116B">
      <w:pPr>
        <w:spacing w:after="0"/>
        <w:rPr>
          <w:rFonts w:ascii="Poppins" w:hAnsi="Poppins" w:cs="Poppins"/>
          <w:sz w:val="18"/>
          <w:szCs w:val="22"/>
        </w:rPr>
      </w:pPr>
      <w:r w:rsidRPr="00F20371">
        <w:rPr>
          <w:rFonts w:ascii="Poppins" w:hAnsi="Poppins" w:cs="Poppins"/>
          <w:sz w:val="18"/>
          <w:szCs w:val="22"/>
        </w:rPr>
        <w:t>Cyber security</w:t>
      </w:r>
    </w:p>
    <w:p w14:paraId="227BDE25" w14:textId="3B4214C5" w:rsidR="0067116B" w:rsidRDefault="0067116B" w:rsidP="0067116B">
      <w:pPr>
        <w:spacing w:after="0"/>
        <w:rPr>
          <w:rFonts w:ascii="Poppins" w:hAnsi="Poppins" w:cs="Poppins"/>
          <w:sz w:val="18"/>
          <w:szCs w:val="22"/>
        </w:rPr>
      </w:pPr>
      <w:r w:rsidRPr="00F20371">
        <w:rPr>
          <w:rFonts w:ascii="Poppins" w:hAnsi="Poppins" w:cs="Poppins"/>
          <w:sz w:val="18"/>
          <w:szCs w:val="22"/>
        </w:rPr>
        <w:t>Licensing Rules</w:t>
      </w:r>
    </w:p>
    <w:p w14:paraId="057B7BBE" w14:textId="77777777" w:rsidR="001E5637" w:rsidRPr="00F20371" w:rsidRDefault="001E5637" w:rsidP="0067116B">
      <w:pPr>
        <w:spacing w:after="0"/>
        <w:rPr>
          <w:rFonts w:ascii="Poppins" w:hAnsi="Poppins" w:cs="Poppins"/>
          <w:sz w:val="18"/>
          <w:szCs w:val="22"/>
        </w:rPr>
      </w:pPr>
    </w:p>
    <w:p w14:paraId="0505EF09" w14:textId="77777777" w:rsidR="0067116B" w:rsidRPr="00F20371" w:rsidRDefault="0067116B" w:rsidP="0067116B">
      <w:pPr>
        <w:spacing w:after="0"/>
        <w:rPr>
          <w:rFonts w:ascii="Poppins" w:hAnsi="Poppins" w:cs="Poppins"/>
          <w:b/>
          <w:sz w:val="18"/>
          <w:szCs w:val="22"/>
        </w:rPr>
      </w:pPr>
      <w:r w:rsidRPr="00F20371">
        <w:rPr>
          <w:rFonts w:ascii="Poppins" w:hAnsi="Poppins" w:cs="Poppins"/>
          <w:b/>
          <w:sz w:val="18"/>
          <w:szCs w:val="22"/>
        </w:rPr>
        <w:t>Key resources</w:t>
      </w:r>
    </w:p>
    <w:p w14:paraId="4FAFEB95" w14:textId="77777777" w:rsidR="0067116B" w:rsidRPr="00F20371" w:rsidRDefault="0067116B" w:rsidP="0067116B">
      <w:pPr>
        <w:spacing w:after="0"/>
        <w:rPr>
          <w:rFonts w:ascii="Poppins" w:hAnsi="Poppins" w:cs="Poppins"/>
          <w:sz w:val="18"/>
          <w:szCs w:val="22"/>
        </w:rPr>
      </w:pPr>
      <w:r w:rsidRPr="00F20371">
        <w:rPr>
          <w:rFonts w:ascii="Poppins" w:hAnsi="Poppins" w:cs="Poppins"/>
          <w:sz w:val="18"/>
          <w:szCs w:val="22"/>
        </w:rPr>
        <w:t xml:space="preserve">Our people </w:t>
      </w:r>
    </w:p>
    <w:p w14:paraId="2AED9FA0" w14:textId="77777777" w:rsidR="0067116B" w:rsidRPr="00F20371" w:rsidRDefault="0067116B" w:rsidP="0067116B">
      <w:pPr>
        <w:spacing w:after="0"/>
        <w:rPr>
          <w:rFonts w:ascii="Poppins" w:hAnsi="Poppins" w:cs="Poppins"/>
          <w:sz w:val="18"/>
          <w:szCs w:val="22"/>
        </w:rPr>
      </w:pPr>
      <w:r w:rsidRPr="00F20371">
        <w:rPr>
          <w:rFonts w:ascii="Poppins" w:hAnsi="Poppins" w:cs="Poppins"/>
          <w:sz w:val="18"/>
          <w:szCs w:val="22"/>
        </w:rPr>
        <w:t>Our infrastructure</w:t>
      </w:r>
    </w:p>
    <w:p w14:paraId="7911978F" w14:textId="77777777" w:rsidR="0067116B" w:rsidRDefault="0067116B" w:rsidP="0067116B">
      <w:pPr>
        <w:spacing w:after="0"/>
        <w:rPr>
          <w:rFonts w:ascii="Poppins" w:hAnsi="Poppins" w:cs="Poppins"/>
          <w:sz w:val="18"/>
          <w:szCs w:val="22"/>
        </w:rPr>
      </w:pPr>
      <w:r w:rsidRPr="00F20371">
        <w:rPr>
          <w:rFonts w:ascii="Poppins" w:hAnsi="Poppins" w:cs="Poppins"/>
          <w:sz w:val="18"/>
          <w:szCs w:val="22"/>
        </w:rPr>
        <w:t xml:space="preserve">Our expertise </w:t>
      </w:r>
    </w:p>
    <w:p w14:paraId="7D0D37CC" w14:textId="77777777" w:rsidR="001E5637" w:rsidRPr="00F20371" w:rsidRDefault="001E5637" w:rsidP="0067116B">
      <w:pPr>
        <w:spacing w:after="0"/>
        <w:rPr>
          <w:rFonts w:ascii="Poppins" w:hAnsi="Poppins" w:cs="Poppins"/>
          <w:sz w:val="18"/>
          <w:szCs w:val="22"/>
        </w:rPr>
      </w:pPr>
    </w:p>
    <w:p w14:paraId="64D5B018" w14:textId="77777777" w:rsidR="00824555" w:rsidRDefault="00824555" w:rsidP="0067116B">
      <w:pPr>
        <w:spacing w:after="0"/>
        <w:rPr>
          <w:rFonts w:ascii="Poppins" w:hAnsi="Poppins" w:cs="Poppins"/>
          <w:b/>
          <w:bCs/>
          <w:sz w:val="18"/>
          <w:szCs w:val="22"/>
        </w:rPr>
      </w:pPr>
      <w:r w:rsidRPr="00824555">
        <w:rPr>
          <w:rFonts w:ascii="Poppins" w:hAnsi="Poppins" w:cs="Poppins"/>
          <w:b/>
          <w:bCs/>
          <w:sz w:val="18"/>
          <w:szCs w:val="22"/>
        </w:rPr>
        <w:t>Sustainable Development Goal</w:t>
      </w:r>
      <w:r>
        <w:rPr>
          <w:rFonts w:ascii="Poppins" w:hAnsi="Poppins" w:cs="Poppins"/>
          <w:b/>
          <w:bCs/>
          <w:sz w:val="18"/>
          <w:szCs w:val="22"/>
        </w:rPr>
        <w:t>s</w:t>
      </w:r>
    </w:p>
    <w:p w14:paraId="4894BF15" w14:textId="3CBAD151" w:rsidR="0067116B" w:rsidRPr="00F20371" w:rsidRDefault="00824555" w:rsidP="0067116B">
      <w:pPr>
        <w:spacing w:after="0"/>
        <w:rPr>
          <w:rFonts w:ascii="Poppins" w:hAnsi="Poppins" w:cs="Poppins"/>
          <w:sz w:val="18"/>
          <w:szCs w:val="22"/>
        </w:rPr>
      </w:pPr>
      <w:r w:rsidRPr="00824555">
        <w:rPr>
          <w:rFonts w:ascii="Poppins" w:eastAsia="SimSun" w:hAnsi="Poppins" w:cs="Poppins"/>
          <w:bCs/>
          <w:szCs w:val="24"/>
        </w:rPr>
        <w:t>Sustainable Development Goal</w:t>
      </w:r>
      <w:r>
        <w:rPr>
          <w:rFonts w:ascii="Poppins" w:eastAsia="SimSun" w:hAnsi="Poppins" w:cs="Poppins"/>
          <w:b/>
          <w:szCs w:val="24"/>
        </w:rPr>
        <w:t xml:space="preserve"> </w:t>
      </w:r>
      <w:r w:rsidR="0067116B" w:rsidRPr="00F20371">
        <w:rPr>
          <w:rFonts w:ascii="Poppins" w:hAnsi="Poppins" w:cs="Poppins"/>
          <w:sz w:val="18"/>
          <w:szCs w:val="22"/>
        </w:rPr>
        <w:t>8 - Decent work and economic growth</w:t>
      </w:r>
    </w:p>
    <w:p w14:paraId="0D7367CB" w14:textId="43296DF5" w:rsidR="0067116B" w:rsidRPr="00F20371" w:rsidRDefault="00824555" w:rsidP="0067116B">
      <w:pPr>
        <w:spacing w:after="0"/>
        <w:rPr>
          <w:rFonts w:ascii="Poppins" w:hAnsi="Poppins" w:cs="Poppins"/>
          <w:sz w:val="18"/>
          <w:szCs w:val="22"/>
        </w:rPr>
      </w:pPr>
      <w:r w:rsidRPr="00824555">
        <w:rPr>
          <w:rFonts w:ascii="Poppins" w:eastAsia="SimSun" w:hAnsi="Poppins" w:cs="Poppins"/>
          <w:bCs/>
          <w:szCs w:val="24"/>
        </w:rPr>
        <w:t>Sustainable Development Goal</w:t>
      </w:r>
      <w:r>
        <w:rPr>
          <w:rFonts w:ascii="Poppins" w:eastAsia="SimSun" w:hAnsi="Poppins" w:cs="Poppins"/>
          <w:b/>
          <w:szCs w:val="24"/>
        </w:rPr>
        <w:t xml:space="preserve"> </w:t>
      </w:r>
      <w:r w:rsidR="0067116B" w:rsidRPr="00F20371">
        <w:rPr>
          <w:rFonts w:ascii="Poppins" w:hAnsi="Poppins" w:cs="Poppins"/>
          <w:sz w:val="18"/>
          <w:szCs w:val="22"/>
        </w:rPr>
        <w:t>9 - Industry, innovation and infrastructure</w:t>
      </w:r>
    </w:p>
    <w:p w14:paraId="590A99AE" w14:textId="77777777" w:rsidR="00D5115F" w:rsidRPr="00230BE7" w:rsidRDefault="00D5115F" w:rsidP="00230BE7">
      <w:pPr>
        <w:spacing w:after="0"/>
        <w:rPr>
          <w:rFonts w:ascii="Poppins" w:eastAsia="SimSun" w:hAnsi="Poppins" w:cs="Poppins"/>
          <w:b/>
          <w:bCs/>
          <w:szCs w:val="24"/>
        </w:rPr>
      </w:pPr>
    </w:p>
    <w:p w14:paraId="5A2F6EB9" w14:textId="6A35919E" w:rsidR="00230BE7" w:rsidRPr="00230BE7" w:rsidRDefault="00230BE7" w:rsidP="00230BE7">
      <w:pPr>
        <w:spacing w:after="0"/>
        <w:rPr>
          <w:rFonts w:ascii="Poppins" w:eastAsia="SimSun" w:hAnsi="Poppins" w:cs="Poppins"/>
          <w:b/>
          <w:bCs/>
          <w:szCs w:val="24"/>
        </w:rPr>
      </w:pPr>
      <w:r w:rsidRPr="00230BE7">
        <w:rPr>
          <w:rFonts w:ascii="Poppins" w:eastAsia="SimSun" w:hAnsi="Poppins" w:cs="Poppins"/>
          <w:b/>
          <w:bCs/>
          <w:sz w:val="18"/>
          <w:szCs w:val="22"/>
        </w:rPr>
        <w:t>Performance</w:t>
      </w:r>
    </w:p>
    <w:tbl>
      <w:tblPr>
        <w:tblpPr w:leftFromText="180" w:rightFromText="180" w:vertAnchor="text" w:horzAnchor="margin" w:tblpY="82"/>
        <w:tblW w:w="90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4269"/>
        <w:gridCol w:w="1540"/>
        <w:gridCol w:w="1708"/>
        <w:gridCol w:w="1499"/>
      </w:tblGrid>
      <w:tr w:rsidR="00D5115F" w:rsidRPr="00495CCA" w14:paraId="2F0BF323" w14:textId="77777777">
        <w:tc>
          <w:tcPr>
            <w:tcW w:w="4315" w:type="dxa"/>
            <w:shd w:val="clear" w:color="auto" w:fill="BDCCD3"/>
            <w:tcMar>
              <w:top w:w="0" w:type="dxa"/>
              <w:left w:w="108" w:type="dxa"/>
              <w:bottom w:w="0" w:type="dxa"/>
              <w:right w:w="108" w:type="dxa"/>
            </w:tcMar>
            <w:hideMark/>
          </w:tcPr>
          <w:p w14:paraId="06B67F95"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b/>
                <w:sz w:val="16"/>
                <w:szCs w:val="16"/>
              </w:rPr>
              <w:t>Measure</w:t>
            </w:r>
          </w:p>
        </w:tc>
        <w:tc>
          <w:tcPr>
            <w:tcW w:w="1540" w:type="dxa"/>
            <w:shd w:val="clear" w:color="auto" w:fill="BDCCD3"/>
          </w:tcPr>
          <w:p w14:paraId="224922AA"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b/>
                <w:sz w:val="16"/>
                <w:szCs w:val="16"/>
              </w:rPr>
            </w:pPr>
            <w:r w:rsidRPr="00495CCA">
              <w:rPr>
                <w:rFonts w:ascii="Poppins" w:eastAsia="SimSun" w:hAnsi="Poppins" w:cs="Poppins"/>
                <w:b/>
                <w:sz w:val="16"/>
                <w:szCs w:val="16"/>
              </w:rPr>
              <w:t>2025-26 target</w:t>
            </w:r>
          </w:p>
        </w:tc>
        <w:tc>
          <w:tcPr>
            <w:tcW w:w="1653" w:type="dxa"/>
            <w:shd w:val="clear" w:color="auto" w:fill="BDCCD3"/>
            <w:tcMar>
              <w:top w:w="0" w:type="dxa"/>
              <w:left w:w="108" w:type="dxa"/>
              <w:bottom w:w="0" w:type="dxa"/>
              <w:right w:w="108" w:type="dxa"/>
            </w:tcMar>
            <w:hideMark/>
          </w:tcPr>
          <w:p w14:paraId="6AC39BB0"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b/>
                <w:sz w:val="16"/>
                <w:szCs w:val="16"/>
              </w:rPr>
              <w:t>2025-26 actual</w:t>
            </w:r>
          </w:p>
        </w:tc>
        <w:tc>
          <w:tcPr>
            <w:tcW w:w="1508" w:type="dxa"/>
            <w:shd w:val="clear" w:color="auto" w:fill="BDCCD3"/>
            <w:tcMar>
              <w:top w:w="0" w:type="dxa"/>
              <w:left w:w="108" w:type="dxa"/>
              <w:bottom w:w="0" w:type="dxa"/>
              <w:right w:w="108" w:type="dxa"/>
            </w:tcMar>
            <w:hideMark/>
          </w:tcPr>
          <w:p w14:paraId="6D389729"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b/>
                <w:sz w:val="16"/>
                <w:szCs w:val="16"/>
              </w:rPr>
              <w:t>Status</w:t>
            </w:r>
          </w:p>
        </w:tc>
      </w:tr>
      <w:tr w:rsidR="00D5115F" w:rsidRPr="00495CCA" w14:paraId="223BB3DB" w14:textId="77777777" w:rsidTr="00E31321">
        <w:tc>
          <w:tcPr>
            <w:tcW w:w="4315" w:type="dxa"/>
            <w:tcMar>
              <w:top w:w="0" w:type="dxa"/>
              <w:left w:w="108" w:type="dxa"/>
              <w:bottom w:w="0" w:type="dxa"/>
              <w:right w:w="108" w:type="dxa"/>
            </w:tcMar>
          </w:tcPr>
          <w:p w14:paraId="787B4746" w14:textId="17C9547A" w:rsidR="00D5115F" w:rsidRPr="00495CCA" w:rsidRDefault="00D5115F">
            <w:pPr>
              <w:spacing w:before="120" w:after="120"/>
              <w:rPr>
                <w:rFonts w:ascii="Poppins" w:eastAsia="Poppins" w:hAnsi="Poppins" w:cs="Poppins"/>
                <w:color w:val="EE0000"/>
                <w:sz w:val="16"/>
                <w:szCs w:val="16"/>
              </w:rPr>
            </w:pPr>
            <w:r w:rsidRPr="00495CCA">
              <w:rPr>
                <w:rFonts w:ascii="Poppins" w:hAnsi="Poppins" w:cs="Poppins"/>
                <w:color w:val="000000"/>
                <w:sz w:val="16"/>
                <w:szCs w:val="16"/>
              </w:rPr>
              <w:t>Number of proactive audits per month</w:t>
            </w:r>
            <w:r w:rsidR="00EB5903">
              <w:rPr>
                <w:rFonts w:ascii="Poppins" w:hAnsi="Poppins" w:cs="Poppins"/>
                <w:color w:val="000000"/>
                <w:sz w:val="16"/>
                <w:szCs w:val="16"/>
              </w:rPr>
              <w:t xml:space="preserve"> (average)</w:t>
            </w:r>
          </w:p>
        </w:tc>
        <w:tc>
          <w:tcPr>
            <w:tcW w:w="1540" w:type="dxa"/>
          </w:tcPr>
          <w:p w14:paraId="2C6A4629"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sidRPr="00495CCA">
              <w:rPr>
                <w:rFonts w:ascii="Poppins" w:eastAsia="Times New Roman" w:hAnsi="Poppins" w:cs="Poppins"/>
                <w:sz w:val="16"/>
                <w:szCs w:val="16"/>
                <w:lang w:val="en-GB"/>
              </w:rPr>
              <w:t>&gt;1000</w:t>
            </w:r>
          </w:p>
        </w:tc>
        <w:tc>
          <w:tcPr>
            <w:tcW w:w="1653" w:type="dxa"/>
            <w:tcMar>
              <w:top w:w="0" w:type="dxa"/>
              <w:left w:w="108" w:type="dxa"/>
              <w:bottom w:w="0" w:type="dxa"/>
              <w:right w:w="108" w:type="dxa"/>
            </w:tcMar>
          </w:tcPr>
          <w:p w14:paraId="041264F2"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sz w:val="16"/>
                <w:szCs w:val="16"/>
              </w:rPr>
              <w:t>2570</w:t>
            </w:r>
          </w:p>
        </w:tc>
        <w:tc>
          <w:tcPr>
            <w:tcW w:w="1508" w:type="dxa"/>
            <w:tcMar>
              <w:top w:w="0" w:type="dxa"/>
              <w:left w:w="108" w:type="dxa"/>
              <w:bottom w:w="0" w:type="dxa"/>
              <w:right w:w="108" w:type="dxa"/>
            </w:tcMar>
          </w:tcPr>
          <w:p w14:paraId="50B7476B"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Times New Roman" w:hAnsi="Poppins" w:cs="Poppins"/>
                <w:sz w:val="16"/>
                <w:szCs w:val="16"/>
              </w:rPr>
              <w:t>On track</w:t>
            </w:r>
          </w:p>
        </w:tc>
      </w:tr>
      <w:tr w:rsidR="00D5115F" w:rsidRPr="00495CCA" w14:paraId="5AA2DCD3" w14:textId="77777777" w:rsidTr="00E31321">
        <w:tc>
          <w:tcPr>
            <w:tcW w:w="4315" w:type="dxa"/>
            <w:tcMar>
              <w:top w:w="0" w:type="dxa"/>
              <w:left w:w="108" w:type="dxa"/>
              <w:bottom w:w="0" w:type="dxa"/>
              <w:right w:w="108" w:type="dxa"/>
            </w:tcMar>
          </w:tcPr>
          <w:p w14:paraId="676FA62F" w14:textId="1EF8013D"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color w:val="EE0000"/>
                <w:sz w:val="16"/>
                <w:szCs w:val="16"/>
              </w:rPr>
            </w:pPr>
            <w:r w:rsidRPr="00495CCA">
              <w:rPr>
                <w:rFonts w:ascii="Poppins" w:hAnsi="Poppins" w:cs="Poppins"/>
                <w:color w:val="000000"/>
                <w:sz w:val="16"/>
                <w:szCs w:val="16"/>
              </w:rPr>
              <w:t>.au names reported and verified for</w:t>
            </w:r>
            <w:r w:rsidR="0010796E">
              <w:t xml:space="preserve"> </w:t>
            </w:r>
            <w:r w:rsidR="0010796E" w:rsidRPr="0010796E">
              <w:rPr>
                <w:rFonts w:ascii="Poppins" w:hAnsi="Poppins" w:cs="Poppins"/>
                <w:color w:val="000000"/>
                <w:sz w:val="16"/>
                <w:szCs w:val="16"/>
              </w:rPr>
              <w:t xml:space="preserve">domain name system </w:t>
            </w:r>
            <w:r w:rsidR="0010796E">
              <w:rPr>
                <w:rFonts w:ascii="Poppins" w:hAnsi="Poppins" w:cs="Poppins"/>
                <w:color w:val="000000"/>
                <w:sz w:val="16"/>
                <w:szCs w:val="16"/>
              </w:rPr>
              <w:t>a</w:t>
            </w:r>
            <w:r w:rsidRPr="00495CCA">
              <w:rPr>
                <w:rFonts w:ascii="Poppins" w:hAnsi="Poppins" w:cs="Poppins"/>
                <w:color w:val="000000"/>
                <w:sz w:val="16"/>
                <w:szCs w:val="16"/>
              </w:rPr>
              <w:t>buse (</w:t>
            </w:r>
            <w:r w:rsidR="00EB5903">
              <w:rPr>
                <w:rFonts w:ascii="Poppins" w:hAnsi="Poppins" w:cs="Poppins"/>
                <w:color w:val="000000"/>
                <w:sz w:val="16"/>
                <w:szCs w:val="16"/>
              </w:rPr>
              <w:t>average)</w:t>
            </w:r>
          </w:p>
        </w:tc>
        <w:tc>
          <w:tcPr>
            <w:tcW w:w="1540" w:type="dxa"/>
          </w:tcPr>
          <w:p w14:paraId="414739CF"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sidRPr="00495CCA">
              <w:rPr>
                <w:rFonts w:ascii="Poppins" w:eastAsia="Times New Roman" w:hAnsi="Poppins" w:cs="Poppins"/>
                <w:sz w:val="16"/>
                <w:szCs w:val="16"/>
                <w:lang w:val="en-GB"/>
              </w:rPr>
              <w:t>&lt;100 per month</w:t>
            </w:r>
          </w:p>
        </w:tc>
        <w:tc>
          <w:tcPr>
            <w:tcW w:w="1653" w:type="dxa"/>
            <w:tcMar>
              <w:top w:w="0" w:type="dxa"/>
              <w:left w:w="108" w:type="dxa"/>
              <w:bottom w:w="0" w:type="dxa"/>
              <w:right w:w="108" w:type="dxa"/>
            </w:tcMar>
          </w:tcPr>
          <w:p w14:paraId="648180C8" w14:textId="12937919" w:rsidR="00D5115F" w:rsidRPr="00495CCA" w:rsidRDefault="00F4300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Pr>
                <w:rFonts w:ascii="Poppins" w:eastAsia="SimSun" w:hAnsi="Poppins" w:cs="Poppins"/>
                <w:sz w:val="16"/>
                <w:szCs w:val="16"/>
              </w:rPr>
              <w:t>28</w:t>
            </w:r>
          </w:p>
        </w:tc>
        <w:tc>
          <w:tcPr>
            <w:tcW w:w="1508" w:type="dxa"/>
            <w:tcMar>
              <w:top w:w="0" w:type="dxa"/>
              <w:left w:w="108" w:type="dxa"/>
              <w:bottom w:w="0" w:type="dxa"/>
              <w:right w:w="108" w:type="dxa"/>
            </w:tcMar>
          </w:tcPr>
          <w:p w14:paraId="5736568A"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Times New Roman" w:hAnsi="Poppins" w:cs="Poppins"/>
                <w:sz w:val="16"/>
                <w:szCs w:val="16"/>
              </w:rPr>
              <w:t>On track</w:t>
            </w:r>
          </w:p>
        </w:tc>
      </w:tr>
      <w:tr w:rsidR="00DF42F0" w:rsidRPr="00495CCA" w14:paraId="5983CEFD" w14:textId="77777777" w:rsidTr="00E31321">
        <w:tc>
          <w:tcPr>
            <w:tcW w:w="4315" w:type="dxa"/>
            <w:tcMar>
              <w:top w:w="0" w:type="dxa"/>
              <w:left w:w="108" w:type="dxa"/>
              <w:bottom w:w="0" w:type="dxa"/>
              <w:right w:w="108" w:type="dxa"/>
            </w:tcMar>
          </w:tcPr>
          <w:p w14:paraId="34FE6BAF" w14:textId="73DE9644" w:rsidR="00DF42F0" w:rsidRPr="00495CCA" w:rsidRDefault="00DF42F0" w:rsidP="00DF42F0">
            <w:pPr>
              <w:tabs>
                <w:tab w:val="left" w:pos="283"/>
              </w:tabs>
              <w:suppressAutoHyphens/>
              <w:autoSpaceDE w:val="0"/>
              <w:autoSpaceDN w:val="0"/>
              <w:adjustRightInd w:val="0"/>
              <w:spacing w:after="120" w:line="280" w:lineRule="atLeast"/>
              <w:textAlignment w:val="center"/>
              <w:rPr>
                <w:rFonts w:ascii="Poppins" w:eastAsia="SimSun" w:hAnsi="Poppins" w:cs="Poppins"/>
                <w:color w:val="EE0000"/>
                <w:sz w:val="16"/>
                <w:szCs w:val="16"/>
              </w:rPr>
            </w:pPr>
            <w:r w:rsidRPr="00495CCA">
              <w:rPr>
                <w:rFonts w:ascii="Poppins" w:hAnsi="Poppins" w:cs="Poppins"/>
                <w:color w:val="000000"/>
                <w:sz w:val="16"/>
                <w:szCs w:val="16"/>
              </w:rPr>
              <w:t xml:space="preserve">Licensing </w:t>
            </w:r>
            <w:r w:rsidR="00CE3CB9">
              <w:rPr>
                <w:rFonts w:ascii="Poppins" w:hAnsi="Poppins" w:cs="Poppins"/>
                <w:color w:val="000000"/>
                <w:sz w:val="16"/>
                <w:szCs w:val="16"/>
              </w:rPr>
              <w:t xml:space="preserve">Rules </w:t>
            </w:r>
            <w:r w:rsidRPr="00495CCA">
              <w:rPr>
                <w:rFonts w:ascii="Poppins" w:hAnsi="Poppins" w:cs="Poppins"/>
                <w:color w:val="000000"/>
                <w:sz w:val="16"/>
                <w:szCs w:val="16"/>
              </w:rPr>
              <w:t>Review Panel recommendations</w:t>
            </w:r>
          </w:p>
        </w:tc>
        <w:tc>
          <w:tcPr>
            <w:tcW w:w="1540" w:type="dxa"/>
          </w:tcPr>
          <w:p w14:paraId="1F75FB08" w14:textId="3E99806F" w:rsidR="00DF42F0" w:rsidRPr="00495CCA" w:rsidRDefault="00DF42F0" w:rsidP="00DF42F0">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sidRPr="00495CCA">
              <w:rPr>
                <w:rFonts w:ascii="Poppins" w:eastAsia="Times New Roman" w:hAnsi="Poppins" w:cs="Poppins"/>
                <w:sz w:val="16"/>
                <w:szCs w:val="16"/>
                <w:lang w:val="en-GB"/>
              </w:rPr>
              <w:t>Recommendations have multi-stakeholder support</w:t>
            </w:r>
          </w:p>
        </w:tc>
        <w:tc>
          <w:tcPr>
            <w:tcW w:w="1653" w:type="dxa"/>
            <w:tcMar>
              <w:top w:w="0" w:type="dxa"/>
              <w:left w:w="108" w:type="dxa"/>
              <w:bottom w:w="0" w:type="dxa"/>
              <w:right w:w="108" w:type="dxa"/>
            </w:tcMar>
          </w:tcPr>
          <w:p w14:paraId="0C2C2F50" w14:textId="01214764" w:rsidR="00DF42F0" w:rsidRPr="00495CCA" w:rsidRDefault="00DF42F0" w:rsidP="00DF42F0">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B7261D">
              <w:rPr>
                <w:rFonts w:ascii="Poppins" w:eastAsia="SimSun" w:hAnsi="Poppins" w:cs="Poppins"/>
                <w:sz w:val="16"/>
                <w:szCs w:val="16"/>
              </w:rPr>
              <w:t>Panel draft recommendations released for consultation in June 2026</w:t>
            </w:r>
          </w:p>
        </w:tc>
        <w:tc>
          <w:tcPr>
            <w:tcW w:w="1508" w:type="dxa"/>
            <w:tcMar>
              <w:top w:w="0" w:type="dxa"/>
              <w:left w:w="108" w:type="dxa"/>
              <w:bottom w:w="0" w:type="dxa"/>
              <w:right w:w="108" w:type="dxa"/>
            </w:tcMar>
          </w:tcPr>
          <w:p w14:paraId="161FB588" w14:textId="7B0581EF" w:rsidR="00DF42F0" w:rsidRPr="00495CCA" w:rsidRDefault="00DF42F0" w:rsidP="00DF42F0">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542CC">
              <w:rPr>
                <w:rFonts w:ascii="Poppins" w:eastAsia="SimSun" w:hAnsi="Poppins" w:cs="Poppins"/>
                <w:sz w:val="16"/>
                <w:szCs w:val="16"/>
              </w:rPr>
              <w:t>On track</w:t>
            </w:r>
          </w:p>
        </w:tc>
      </w:tr>
      <w:tr w:rsidR="00D5115F" w:rsidRPr="00495CCA" w14:paraId="4A56E3D7" w14:textId="77777777" w:rsidTr="00E31321">
        <w:tc>
          <w:tcPr>
            <w:tcW w:w="4315" w:type="dxa"/>
            <w:vMerge w:val="restart"/>
            <w:tcMar>
              <w:top w:w="0" w:type="dxa"/>
              <w:left w:w="108" w:type="dxa"/>
              <w:bottom w:w="0" w:type="dxa"/>
              <w:right w:w="108" w:type="dxa"/>
            </w:tcMar>
          </w:tcPr>
          <w:p w14:paraId="30A89CAC" w14:textId="77777777" w:rsidR="00D5115F" w:rsidRPr="00495CCA" w:rsidRDefault="00D5115F">
            <w:pPr>
              <w:spacing w:before="120" w:after="120"/>
              <w:rPr>
                <w:rFonts w:ascii="Poppins" w:eastAsia="Times New Roman" w:hAnsi="Poppins" w:cs="Poppins"/>
                <w:color w:val="EE0000"/>
                <w:sz w:val="16"/>
                <w:szCs w:val="16"/>
              </w:rPr>
            </w:pPr>
            <w:r w:rsidRPr="00495CCA">
              <w:rPr>
                <w:rFonts w:ascii="Poppins" w:hAnsi="Poppins" w:cs="Poppins"/>
                <w:color w:val="000000"/>
                <w:sz w:val="16"/>
                <w:szCs w:val="16"/>
              </w:rPr>
              <w:lastRenderedPageBreak/>
              <w:t>Monthly % of new registrations and renewals with validated Australian presence</w:t>
            </w:r>
          </w:p>
        </w:tc>
        <w:tc>
          <w:tcPr>
            <w:tcW w:w="1540" w:type="dxa"/>
          </w:tcPr>
          <w:p w14:paraId="4F8F4761" w14:textId="21E0FFB0"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sidRPr="00495CCA">
              <w:rPr>
                <w:rFonts w:ascii="Poppins" w:eastAsia="Times New Roman" w:hAnsi="Poppins" w:cs="Poppins"/>
                <w:sz w:val="16"/>
                <w:szCs w:val="16"/>
                <w:lang w:val="en-GB"/>
              </w:rPr>
              <w:t>99% creates</w:t>
            </w:r>
          </w:p>
        </w:tc>
        <w:tc>
          <w:tcPr>
            <w:tcW w:w="1653" w:type="dxa"/>
            <w:tcMar>
              <w:top w:w="0" w:type="dxa"/>
              <w:left w:w="108" w:type="dxa"/>
              <w:bottom w:w="0" w:type="dxa"/>
              <w:right w:w="108" w:type="dxa"/>
            </w:tcMar>
          </w:tcPr>
          <w:p w14:paraId="46B2265C"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sz w:val="16"/>
                <w:szCs w:val="16"/>
              </w:rPr>
              <w:t>Creates verified: 99.25%</w:t>
            </w:r>
          </w:p>
        </w:tc>
        <w:tc>
          <w:tcPr>
            <w:tcW w:w="1508" w:type="dxa"/>
            <w:tcMar>
              <w:top w:w="0" w:type="dxa"/>
              <w:left w:w="108" w:type="dxa"/>
              <w:bottom w:w="0" w:type="dxa"/>
              <w:right w:w="108" w:type="dxa"/>
            </w:tcMar>
          </w:tcPr>
          <w:p w14:paraId="3B767442"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Times New Roman" w:hAnsi="Poppins" w:cs="Poppins"/>
                <w:sz w:val="16"/>
                <w:szCs w:val="16"/>
              </w:rPr>
              <w:t>On track</w:t>
            </w:r>
          </w:p>
        </w:tc>
      </w:tr>
      <w:tr w:rsidR="00D5115F" w:rsidRPr="00495CCA" w14:paraId="30E9AA54" w14:textId="77777777" w:rsidTr="00E31321">
        <w:tc>
          <w:tcPr>
            <w:tcW w:w="4315" w:type="dxa"/>
            <w:vMerge/>
            <w:tcMar>
              <w:top w:w="0" w:type="dxa"/>
              <w:left w:w="108" w:type="dxa"/>
              <w:bottom w:w="0" w:type="dxa"/>
              <w:right w:w="108" w:type="dxa"/>
            </w:tcMar>
          </w:tcPr>
          <w:p w14:paraId="026F7D1C" w14:textId="77777777" w:rsidR="00D5115F" w:rsidRPr="00495CCA" w:rsidRDefault="00D5115F">
            <w:pPr>
              <w:spacing w:before="120" w:after="120"/>
              <w:rPr>
                <w:rFonts w:ascii="Poppins" w:hAnsi="Poppins" w:cs="Poppins"/>
                <w:color w:val="000000"/>
                <w:sz w:val="16"/>
                <w:szCs w:val="16"/>
              </w:rPr>
            </w:pPr>
          </w:p>
        </w:tc>
        <w:tc>
          <w:tcPr>
            <w:tcW w:w="1540" w:type="dxa"/>
          </w:tcPr>
          <w:p w14:paraId="0A1F5206" w14:textId="4FBDC2DA"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sidRPr="00495CCA">
              <w:rPr>
                <w:rFonts w:ascii="Poppins" w:eastAsia="Times New Roman" w:hAnsi="Poppins" w:cs="Poppins"/>
                <w:sz w:val="16"/>
                <w:szCs w:val="16"/>
                <w:lang w:val="en-GB"/>
              </w:rPr>
              <w:t>95% renewals</w:t>
            </w:r>
          </w:p>
        </w:tc>
        <w:tc>
          <w:tcPr>
            <w:tcW w:w="1653" w:type="dxa"/>
            <w:tcMar>
              <w:top w:w="0" w:type="dxa"/>
              <w:left w:w="108" w:type="dxa"/>
              <w:bottom w:w="0" w:type="dxa"/>
              <w:right w:w="108" w:type="dxa"/>
            </w:tcMar>
          </w:tcPr>
          <w:p w14:paraId="6E9A6228"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sz w:val="16"/>
                <w:szCs w:val="16"/>
              </w:rPr>
              <w:t>Renewals verified 93.23%</w:t>
            </w:r>
          </w:p>
        </w:tc>
        <w:tc>
          <w:tcPr>
            <w:tcW w:w="1508" w:type="dxa"/>
            <w:tcMar>
              <w:top w:w="0" w:type="dxa"/>
              <w:left w:w="108" w:type="dxa"/>
              <w:bottom w:w="0" w:type="dxa"/>
              <w:right w:w="108" w:type="dxa"/>
            </w:tcMar>
          </w:tcPr>
          <w:p w14:paraId="33B48F49" w14:textId="77777777" w:rsidR="00D5115F" w:rsidRPr="00495CCA" w:rsidRDefault="00D5115F">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rPr>
            </w:pPr>
            <w:r w:rsidRPr="00495CCA">
              <w:rPr>
                <w:rFonts w:ascii="Poppins" w:eastAsia="Times New Roman" w:hAnsi="Poppins" w:cs="Poppins"/>
                <w:sz w:val="16"/>
                <w:szCs w:val="16"/>
              </w:rPr>
              <w:t>Managed within tolerance</w:t>
            </w:r>
          </w:p>
        </w:tc>
      </w:tr>
    </w:tbl>
    <w:p w14:paraId="0F3824F2" w14:textId="77777777" w:rsidR="00D5115F" w:rsidRPr="00495CCA" w:rsidRDefault="00D5115F" w:rsidP="00D5115F">
      <w:pPr>
        <w:rPr>
          <w:rFonts w:ascii="Poppins" w:eastAsia="SimSun" w:hAnsi="Poppins" w:cs="Poppins"/>
          <w:b/>
          <w:szCs w:val="24"/>
        </w:rPr>
      </w:pPr>
    </w:p>
    <w:p w14:paraId="03CA3AE6" w14:textId="77777777" w:rsidR="00D5115F" w:rsidRPr="00495CCA" w:rsidRDefault="00D5115F" w:rsidP="001F7F09">
      <w:pPr>
        <w:pStyle w:val="Heading2"/>
      </w:pPr>
      <w:bookmarkStart w:id="42" w:name="_Toc243496921"/>
      <w:r w:rsidRPr="00495CCA">
        <w:t>Registrations and registry operations</w:t>
      </w:r>
      <w:bookmarkEnd w:id="42"/>
    </w:p>
    <w:p w14:paraId="00423B3D" w14:textId="77777777" w:rsidR="00D5115F" w:rsidRPr="00495CCA" w:rsidRDefault="00D5115F" w:rsidP="00D5115F">
      <w:pPr>
        <w:rPr>
          <w:rFonts w:ascii="Poppins" w:hAnsi="Poppins" w:cs="Poppins"/>
        </w:rPr>
      </w:pPr>
      <w:proofErr w:type="gramStart"/>
      <w:r w:rsidRPr="00495CCA">
        <w:rPr>
          <w:rFonts w:ascii="Poppins" w:hAnsi="Poppins" w:cs="Poppins"/>
        </w:rPr>
        <w:t>At</w:t>
      </w:r>
      <w:proofErr w:type="gramEnd"/>
      <w:r w:rsidRPr="00495CCA">
        <w:rPr>
          <w:rFonts w:ascii="Poppins" w:hAnsi="Poppins" w:cs="Poppins"/>
        </w:rPr>
        <w:t xml:space="preserve"> 30 June 2026, there were 4,387,430 .au domain names under management, up 2.6% from 4,275,710 </w:t>
      </w:r>
      <w:proofErr w:type="gramStart"/>
      <w:r w:rsidRPr="00495CCA">
        <w:rPr>
          <w:rFonts w:ascii="Poppins" w:hAnsi="Poppins" w:cs="Poppins"/>
        </w:rPr>
        <w:t>at</w:t>
      </w:r>
      <w:proofErr w:type="gramEnd"/>
      <w:r w:rsidRPr="00495CCA">
        <w:rPr>
          <w:rFonts w:ascii="Poppins" w:hAnsi="Poppins" w:cs="Poppins"/>
        </w:rPr>
        <w:t xml:space="preserve"> 30 June 2025. During the year, 690,415 new .au domain names were created, an increase of 14.1% on 2024-25 and an average of 57,535 new .au domain names created each month. This aligns to global trends in domain names which saw modest growth in 2025-26 following several years of limited growth. Domain industry insights indicate this may be driven by the emergence of AI tools that enable registrants to quickly and easily build websites, alongside cost-of-living pressures encouraging them to establish side-hustle businesses. </w:t>
      </w:r>
    </w:p>
    <w:p w14:paraId="07E730B0" w14:textId="01D4D269" w:rsidR="00D5115F" w:rsidRDefault="00FF65DD" w:rsidP="00D5115F">
      <w:pPr>
        <w:rPr>
          <w:rFonts w:ascii="Poppins" w:hAnsi="Poppins" w:cs="Poppins"/>
          <w:b/>
          <w:bCs/>
        </w:rPr>
      </w:pPr>
      <w:r>
        <w:rPr>
          <w:rFonts w:ascii="Poppins" w:hAnsi="Poppins" w:cs="Poppins"/>
          <w:b/>
          <w:bCs/>
        </w:rPr>
        <w:t>A graph showing t</w:t>
      </w:r>
      <w:r w:rsidR="00C01D5E">
        <w:rPr>
          <w:rFonts w:ascii="Poppins" w:hAnsi="Poppins" w:cs="Poppins"/>
          <w:b/>
          <w:bCs/>
        </w:rPr>
        <w:t xml:space="preserve">otal </w:t>
      </w:r>
      <w:r w:rsidR="00D5115F" w:rsidRPr="00495CCA">
        <w:rPr>
          <w:rFonts w:ascii="Poppins" w:hAnsi="Poppins" w:cs="Poppins"/>
          <w:b/>
          <w:bCs/>
        </w:rPr>
        <w:t>.au domain names by financial year</w:t>
      </w:r>
    </w:p>
    <w:p w14:paraId="2D3C351C" w14:textId="75ABE7AC" w:rsidR="00775C1E" w:rsidRPr="00495CCA" w:rsidRDefault="00775C1E" w:rsidP="00D5115F">
      <w:pPr>
        <w:rPr>
          <w:rFonts w:ascii="Poppins" w:hAnsi="Poppins" w:cs="Poppins"/>
          <w:b/>
          <w:bCs/>
        </w:rPr>
      </w:pPr>
      <w:r w:rsidRPr="00775C1E">
        <w:rPr>
          <w:rFonts w:ascii="Poppins" w:hAnsi="Poppins" w:cs="Poppins"/>
          <w:b/>
          <w:bCs/>
          <w:noProof/>
        </w:rPr>
        <w:drawing>
          <wp:inline distT="0" distB="0" distL="0" distR="0" wp14:anchorId="5EE39909" wp14:editId="50DF44E4">
            <wp:extent cx="1652953" cy="4658057"/>
            <wp:effectExtent l="0" t="0" r="4445" b="9525"/>
            <wp:docPr id="2068478905" name="Picture 1" descr="A bar graph showing the total .au domain names each year from 30 June 2024 to 30 June 2026.&#10;June 2024: 4,249,923 domain names  June 2025: 4,275,710 domain names&#10;June 2026: 4,387,430 domain na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8478905" name="Picture 1" descr="A bar graph showing the total .au domain names each year from 30 June 2024 to 30 June 2026.&#10;June 2024: 4,249,923 domain names  June 2025: 4,275,710 domain names&#10;June 2026: 4,387,430 domain names."/>
                    <pic:cNvPicPr/>
                  </pic:nvPicPr>
                  <pic:blipFill>
                    <a:blip r:embed="rId19"/>
                    <a:stretch>
                      <a:fillRect/>
                    </a:stretch>
                  </pic:blipFill>
                  <pic:spPr>
                    <a:xfrm>
                      <a:off x="0" y="0"/>
                      <a:ext cx="1660880" cy="4680397"/>
                    </a:xfrm>
                    <a:prstGeom prst="rect">
                      <a:avLst/>
                    </a:prstGeom>
                  </pic:spPr>
                </pic:pic>
              </a:graphicData>
            </a:graphic>
          </wp:inline>
        </w:drawing>
      </w:r>
    </w:p>
    <w:p w14:paraId="75973644" w14:textId="004F8E3A" w:rsidR="00D5115F" w:rsidRDefault="00C53C19" w:rsidP="00D5115F">
      <w:pPr>
        <w:rPr>
          <w:rFonts w:ascii="Poppins" w:hAnsi="Poppins" w:cs="Poppins"/>
          <w:b/>
          <w:bCs/>
        </w:rPr>
      </w:pPr>
      <w:r>
        <w:rPr>
          <w:rFonts w:ascii="Poppins" w:hAnsi="Poppins" w:cs="Poppins"/>
          <w:b/>
          <w:bCs/>
        </w:rPr>
        <w:lastRenderedPageBreak/>
        <w:t>A graph show</w:t>
      </w:r>
      <w:r w:rsidR="00491124">
        <w:rPr>
          <w:rFonts w:ascii="Poppins" w:hAnsi="Poppins" w:cs="Poppins"/>
          <w:b/>
          <w:bCs/>
        </w:rPr>
        <w:t>ing</w:t>
      </w:r>
      <w:r>
        <w:rPr>
          <w:rFonts w:ascii="Poppins" w:hAnsi="Poppins" w:cs="Poppins"/>
          <w:b/>
          <w:bCs/>
        </w:rPr>
        <w:t xml:space="preserve"> n</w:t>
      </w:r>
      <w:r w:rsidR="00D5115F" w:rsidRPr="00495CCA">
        <w:rPr>
          <w:rFonts w:ascii="Poppins" w:hAnsi="Poppins" w:cs="Poppins"/>
          <w:b/>
          <w:bCs/>
        </w:rPr>
        <w:t>ew domain names created by financial year</w:t>
      </w:r>
    </w:p>
    <w:p w14:paraId="4509B488" w14:textId="5EF2B921" w:rsidR="00D5115F" w:rsidRPr="00495CCA" w:rsidRDefault="00012E95" w:rsidP="00D5115F">
      <w:pPr>
        <w:rPr>
          <w:rFonts w:ascii="Poppins" w:hAnsi="Poppins" w:cs="Poppins"/>
        </w:rPr>
      </w:pPr>
      <w:r w:rsidRPr="00012E95">
        <w:rPr>
          <w:rFonts w:ascii="Poppins" w:hAnsi="Poppins" w:cs="Poppins"/>
          <w:noProof/>
        </w:rPr>
        <w:drawing>
          <wp:inline distT="0" distB="0" distL="0" distR="0" wp14:anchorId="1A4BF5BD" wp14:editId="16960706">
            <wp:extent cx="1696964" cy="4595447"/>
            <wp:effectExtent l="0" t="0" r="0" b="0"/>
            <wp:docPr id="1054877867" name="Picture 1" descr="A bar graph showing the number of .au domain names created in each financial year since 2023-24.&#10;2023-24: 590,776 domain names created&#10;2024-25: 605,006 domain names created&#10;2025-26: 690,415 domain names cre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4877867" name="Picture 1" descr="A bar graph showing the number of .au domain names created in each financial year since 2023-24.&#10;2023-24: 590,776 domain names created&#10;2024-25: 605,006 domain names created&#10;2025-26: 690,415 domain names created."/>
                    <pic:cNvPicPr/>
                  </pic:nvPicPr>
                  <pic:blipFill>
                    <a:blip r:embed="rId20"/>
                    <a:stretch>
                      <a:fillRect/>
                    </a:stretch>
                  </pic:blipFill>
                  <pic:spPr>
                    <a:xfrm>
                      <a:off x="0" y="0"/>
                      <a:ext cx="1700974" cy="4606305"/>
                    </a:xfrm>
                    <a:prstGeom prst="rect">
                      <a:avLst/>
                    </a:prstGeom>
                  </pic:spPr>
                </pic:pic>
              </a:graphicData>
            </a:graphic>
          </wp:inline>
        </w:drawing>
      </w:r>
    </w:p>
    <w:p w14:paraId="205F998E" w14:textId="3DE8FCB6" w:rsidR="00D5115F" w:rsidRPr="00495CCA" w:rsidRDefault="003A5D31" w:rsidP="00D5115F">
      <w:pPr>
        <w:rPr>
          <w:rFonts w:ascii="Poppins" w:hAnsi="Poppins" w:cs="Poppins"/>
        </w:rPr>
      </w:pPr>
      <w:r>
        <w:rPr>
          <w:rFonts w:ascii="Poppins" w:hAnsi="Poppins" w:cs="Poppins"/>
        </w:rPr>
        <w:t>c</w:t>
      </w:r>
      <w:r w:rsidR="00D5115F" w:rsidRPr="00495CCA">
        <w:rPr>
          <w:rFonts w:ascii="Poppins" w:hAnsi="Poppins" w:cs="Poppins"/>
        </w:rPr>
        <w:t>om.au remained the largest namespace comprising 75% of .au domain name registrations</w:t>
      </w:r>
      <w:r>
        <w:rPr>
          <w:rFonts w:ascii="Poppins" w:hAnsi="Poppins" w:cs="Poppins"/>
        </w:rPr>
        <w:t>,</w:t>
      </w:r>
      <w:r w:rsidR="00D5115F" w:rsidRPr="00495CCA">
        <w:rPr>
          <w:rFonts w:ascii="Poppins" w:hAnsi="Poppins" w:cs="Poppins"/>
        </w:rPr>
        <w:t xml:space="preserve"> followed by .au direct which grew slightly to 18.5% of all .au domain name registrations. New South Wales and Victoria remained the largest registration markets, together accounting for more than 2.6 million domain names.</w:t>
      </w:r>
    </w:p>
    <w:p w14:paraId="0E928F64" w14:textId="71D41521" w:rsidR="00D5115F" w:rsidRDefault="00C53C19" w:rsidP="00D5115F">
      <w:pPr>
        <w:rPr>
          <w:rFonts w:ascii="Poppins" w:hAnsi="Poppins" w:cs="Poppins"/>
          <w:b/>
          <w:bCs/>
        </w:rPr>
      </w:pPr>
      <w:r>
        <w:rPr>
          <w:rFonts w:ascii="Poppins" w:hAnsi="Poppins" w:cs="Poppins"/>
          <w:b/>
          <w:bCs/>
        </w:rPr>
        <w:t xml:space="preserve">A graph showing </w:t>
      </w:r>
      <w:r w:rsidR="00D5115F" w:rsidRPr="00495CCA">
        <w:rPr>
          <w:rFonts w:ascii="Poppins" w:hAnsi="Poppins" w:cs="Poppins"/>
          <w:b/>
          <w:bCs/>
        </w:rPr>
        <w:t>.au domain names by namespace</w:t>
      </w:r>
    </w:p>
    <w:p w14:paraId="382B743B" w14:textId="379989C1" w:rsidR="00843E5F" w:rsidRPr="00495CCA" w:rsidRDefault="00843E5F" w:rsidP="00D5115F">
      <w:pPr>
        <w:rPr>
          <w:rFonts w:ascii="Poppins" w:hAnsi="Poppins" w:cs="Poppins"/>
          <w:b/>
          <w:bCs/>
        </w:rPr>
      </w:pPr>
      <w:r w:rsidRPr="00843E5F">
        <w:rPr>
          <w:rFonts w:ascii="Poppins" w:hAnsi="Poppins" w:cs="Poppins"/>
          <w:b/>
          <w:bCs/>
          <w:noProof/>
        </w:rPr>
        <w:lastRenderedPageBreak/>
        <w:drawing>
          <wp:inline distT="0" distB="0" distL="0" distR="0" wp14:anchorId="18468B2E" wp14:editId="67DF02CF">
            <wp:extent cx="4654061" cy="2559463"/>
            <wp:effectExtent l="0" t="0" r="0" b="0"/>
            <wp:docPr id="461860044" name="Picture 1" descr="A bar graph showing the total .au domain names for each namespace as of the end of the 2025-26 financial year. Totals are as follows: com.au 3,289,174; .au direct 809,561; net.au 179,933; org.au 69,960; edu.au 17,417; id.au 12,062; gov.au 6,656; asn.au 2,573; other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1860044" name="Picture 1" descr="A bar graph showing the total .au domain names for each namespace as of the end of the 2025-26 financial year. Totals are as follows: com.au 3,289,174; .au direct 809,561; net.au 179,933; org.au 69,960; edu.au 17,417; id.au 12,062; gov.au 6,656; asn.au 2,573; other 94."/>
                    <pic:cNvPicPr/>
                  </pic:nvPicPr>
                  <pic:blipFill>
                    <a:blip r:embed="rId21"/>
                    <a:stretch>
                      <a:fillRect/>
                    </a:stretch>
                  </pic:blipFill>
                  <pic:spPr>
                    <a:xfrm>
                      <a:off x="0" y="0"/>
                      <a:ext cx="4675154" cy="2571063"/>
                    </a:xfrm>
                    <a:prstGeom prst="rect">
                      <a:avLst/>
                    </a:prstGeom>
                  </pic:spPr>
                </pic:pic>
              </a:graphicData>
            </a:graphic>
          </wp:inline>
        </w:drawing>
      </w:r>
    </w:p>
    <w:p w14:paraId="66B9C06B" w14:textId="64E1A636" w:rsidR="00D5115F" w:rsidRPr="00495CCA" w:rsidRDefault="00C53C19" w:rsidP="00D5115F">
      <w:pPr>
        <w:rPr>
          <w:rFonts w:ascii="Poppins" w:hAnsi="Poppins" w:cs="Poppins"/>
          <w:b/>
          <w:bCs/>
        </w:rPr>
      </w:pPr>
      <w:r>
        <w:rPr>
          <w:rFonts w:ascii="Poppins" w:hAnsi="Poppins" w:cs="Poppins"/>
          <w:b/>
          <w:bCs/>
        </w:rPr>
        <w:t xml:space="preserve">A graph showing </w:t>
      </w:r>
      <w:r w:rsidR="00D5115F" w:rsidRPr="00495CCA">
        <w:rPr>
          <w:rFonts w:ascii="Poppins" w:hAnsi="Poppins" w:cs="Poppins"/>
          <w:b/>
          <w:bCs/>
        </w:rPr>
        <w:t>.au domain names by state</w:t>
      </w:r>
    </w:p>
    <w:p w14:paraId="7F17BA16" w14:textId="206D7E7E" w:rsidR="00D5115F" w:rsidRPr="00495CCA" w:rsidRDefault="00223334" w:rsidP="00D5115F">
      <w:pPr>
        <w:rPr>
          <w:rFonts w:ascii="Poppins" w:eastAsia="SimSun" w:hAnsi="Poppins" w:cs="Poppins"/>
          <w:bCs/>
          <w:szCs w:val="24"/>
        </w:rPr>
      </w:pPr>
      <w:r w:rsidRPr="00223334">
        <w:rPr>
          <w:rFonts w:ascii="Poppins" w:eastAsia="SimSun" w:hAnsi="Poppins" w:cs="Poppins"/>
          <w:bCs/>
          <w:noProof/>
          <w:szCs w:val="24"/>
        </w:rPr>
        <w:drawing>
          <wp:inline distT="0" distB="0" distL="0" distR="0" wp14:anchorId="239A6451" wp14:editId="51DD69D5">
            <wp:extent cx="4572000" cy="2888144"/>
            <wp:effectExtent l="0" t="0" r="0" b="7620"/>
            <wp:docPr id="1567877169" name="Picture 1" descr="A bar graph showing the number of .au domain names with registration location data for each state or territory in Australia as well as overseas and unknown. Totals are as follows: NSW 1,464,056; Victoria 1,185,205; Queensland 870,559; Western Australia 356,459; South Australia 225,841; Australian Capital Territory 128,296; Overseas 61,295; Tasmania 57,246; Northern Territory 20,460; Unknown 18,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7877169" name="Picture 1" descr="A bar graph showing the number of .au domain names with registration location data for each state or territory in Australia as well as overseas and unknown. Totals are as follows: NSW 1,464,056; Victoria 1,185,205; Queensland 870,559; Western Australia 356,459; South Australia 225,841; Australian Capital Territory 128,296; Overseas 61,295; Tasmania 57,246; Northern Territory 20,460; Unknown 18,010."/>
                    <pic:cNvPicPr/>
                  </pic:nvPicPr>
                  <pic:blipFill>
                    <a:blip r:embed="rId22"/>
                    <a:stretch>
                      <a:fillRect/>
                    </a:stretch>
                  </pic:blipFill>
                  <pic:spPr>
                    <a:xfrm>
                      <a:off x="0" y="0"/>
                      <a:ext cx="4590586" cy="2899885"/>
                    </a:xfrm>
                    <a:prstGeom prst="rect">
                      <a:avLst/>
                    </a:prstGeom>
                  </pic:spPr>
                </pic:pic>
              </a:graphicData>
            </a:graphic>
          </wp:inline>
        </w:drawing>
      </w:r>
    </w:p>
    <w:p w14:paraId="4C4AC970" w14:textId="6A3E942D" w:rsidR="00D5115F" w:rsidRDefault="00C53C19" w:rsidP="00D5115F">
      <w:pPr>
        <w:rPr>
          <w:rFonts w:ascii="Poppins" w:eastAsia="SimSun" w:hAnsi="Poppins" w:cs="Poppins"/>
          <w:b/>
          <w:szCs w:val="24"/>
        </w:rPr>
      </w:pPr>
      <w:r>
        <w:rPr>
          <w:rFonts w:ascii="Poppins" w:eastAsia="SimSun" w:hAnsi="Poppins" w:cs="Poppins"/>
          <w:b/>
          <w:szCs w:val="24"/>
        </w:rPr>
        <w:t xml:space="preserve">A graph showing </w:t>
      </w:r>
      <w:r w:rsidR="00D5115F" w:rsidRPr="00495CCA">
        <w:rPr>
          <w:rFonts w:ascii="Poppins" w:eastAsia="SimSun" w:hAnsi="Poppins" w:cs="Poppins"/>
          <w:b/>
          <w:szCs w:val="24"/>
        </w:rPr>
        <w:t>.au domain names by state, per 100 people</w:t>
      </w:r>
    </w:p>
    <w:p w14:paraId="3C7CD84E" w14:textId="7BBBF22A" w:rsidR="00DF4316" w:rsidRPr="00495CCA" w:rsidRDefault="00DF4316" w:rsidP="00D5115F">
      <w:pPr>
        <w:rPr>
          <w:rFonts w:ascii="Poppins" w:eastAsia="SimSun" w:hAnsi="Poppins" w:cs="Poppins"/>
          <w:b/>
          <w:szCs w:val="24"/>
        </w:rPr>
      </w:pPr>
      <w:r w:rsidRPr="00DF4316">
        <w:rPr>
          <w:rFonts w:ascii="Poppins" w:eastAsia="SimSun" w:hAnsi="Poppins" w:cs="Poppins"/>
          <w:b/>
          <w:noProof/>
          <w:szCs w:val="24"/>
        </w:rPr>
        <w:lastRenderedPageBreak/>
        <w:drawing>
          <wp:inline distT="0" distB="0" distL="0" distR="0" wp14:anchorId="7446299E" wp14:editId="7C795B3B">
            <wp:extent cx="4512945" cy="2345231"/>
            <wp:effectExtent l="0" t="0" r="1905" b="0"/>
            <wp:docPr id="1775746181" name="Picture 1" descr="A bar graph showing that the Australian Capital Territory was the state or territory with the highest number of .au domain names per 100 people, with 29, New South Wales had 17; Victoria 17; Queensland 16; South Australia 13; Western Australia 12; Tasmania 11 and Northern Territory 8, as at 30 June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5746181" name="Picture 1" descr="A bar graph showing that the Australian Capital Territory was the state or territory with the highest number of .au domain names per 100 people, with 29, New South Wales had 17; Victoria 17; Queensland 16; South Australia 13; Western Australia 12; Tasmania 11 and Northern Territory 8, as at 30 June 2026."/>
                    <pic:cNvPicPr/>
                  </pic:nvPicPr>
                  <pic:blipFill>
                    <a:blip r:embed="rId23"/>
                    <a:stretch>
                      <a:fillRect/>
                    </a:stretch>
                  </pic:blipFill>
                  <pic:spPr>
                    <a:xfrm>
                      <a:off x="0" y="0"/>
                      <a:ext cx="4526978" cy="2352524"/>
                    </a:xfrm>
                    <a:prstGeom prst="rect">
                      <a:avLst/>
                    </a:prstGeom>
                  </pic:spPr>
                </pic:pic>
              </a:graphicData>
            </a:graphic>
          </wp:inline>
        </w:drawing>
      </w:r>
    </w:p>
    <w:p w14:paraId="6C1EB9CF" w14:textId="7EF59A34" w:rsidR="00D5115F" w:rsidRPr="00495CCA" w:rsidRDefault="00D5115F" w:rsidP="00D5115F">
      <w:pPr>
        <w:rPr>
          <w:rFonts w:ascii="Poppins" w:eastAsia="SimSun" w:hAnsi="Poppins" w:cs="Poppins"/>
          <w:bCs/>
          <w:szCs w:val="24"/>
        </w:rPr>
      </w:pPr>
    </w:p>
    <w:p w14:paraId="176AAE58" w14:textId="675C1A43" w:rsidR="00D5115F" w:rsidRDefault="00C53C19" w:rsidP="00D5115F">
      <w:pPr>
        <w:rPr>
          <w:rFonts w:ascii="Poppins" w:hAnsi="Poppins" w:cs="Poppins"/>
          <w:b/>
          <w:bCs/>
        </w:rPr>
      </w:pPr>
      <w:r>
        <w:rPr>
          <w:rFonts w:ascii="Poppins" w:hAnsi="Poppins" w:cs="Poppins"/>
          <w:b/>
          <w:bCs/>
        </w:rPr>
        <w:t xml:space="preserve">A graph showing </w:t>
      </w:r>
      <w:r w:rsidR="00D5115F" w:rsidRPr="00495CCA">
        <w:rPr>
          <w:rFonts w:ascii="Poppins" w:hAnsi="Poppins" w:cs="Poppins"/>
          <w:b/>
          <w:bCs/>
        </w:rPr>
        <w:t xml:space="preserve">.au </w:t>
      </w:r>
      <w:r w:rsidR="002943C6">
        <w:rPr>
          <w:rFonts w:ascii="Poppins" w:hAnsi="Poppins" w:cs="Poppins"/>
          <w:b/>
          <w:bCs/>
        </w:rPr>
        <w:t>domain name system</w:t>
      </w:r>
      <w:r w:rsidR="00D5115F" w:rsidRPr="00495CCA">
        <w:rPr>
          <w:rFonts w:ascii="Poppins" w:hAnsi="Poppins" w:cs="Poppins"/>
          <w:b/>
          <w:bCs/>
        </w:rPr>
        <w:t xml:space="preserve"> traffic</w:t>
      </w:r>
      <w:r w:rsidR="00C82252">
        <w:rPr>
          <w:rFonts w:ascii="Poppins" w:hAnsi="Poppins" w:cs="Poppins"/>
          <w:b/>
          <w:bCs/>
        </w:rPr>
        <w:t xml:space="preserve"> </w:t>
      </w:r>
      <w:r>
        <w:rPr>
          <w:rFonts w:ascii="Poppins" w:hAnsi="Poppins" w:cs="Poppins"/>
          <w:b/>
          <w:bCs/>
        </w:rPr>
        <w:t>during 2025-26</w:t>
      </w:r>
      <w:r w:rsidR="005F0F3C">
        <w:rPr>
          <w:rFonts w:ascii="Poppins" w:hAnsi="Poppins" w:cs="Poppins"/>
          <w:b/>
          <w:bCs/>
        </w:rPr>
        <w:t xml:space="preserve"> </w:t>
      </w:r>
    </w:p>
    <w:p w14:paraId="72AF2A86" w14:textId="6511CBBF" w:rsidR="00D5115F" w:rsidRPr="009A096D" w:rsidRDefault="009A096D" w:rsidP="00D5115F">
      <w:pPr>
        <w:rPr>
          <w:rFonts w:ascii="Poppins" w:hAnsi="Poppins" w:cs="Poppins"/>
          <w:b/>
          <w:bCs/>
        </w:rPr>
      </w:pPr>
      <w:r w:rsidRPr="009A096D">
        <w:rPr>
          <w:rFonts w:ascii="Poppins" w:hAnsi="Poppins" w:cs="Poppins"/>
          <w:b/>
          <w:bCs/>
          <w:noProof/>
        </w:rPr>
        <w:drawing>
          <wp:inline distT="0" distB="0" distL="0" distR="0" wp14:anchorId="29659084" wp14:editId="7F954471">
            <wp:extent cx="5956935" cy="2375535"/>
            <wp:effectExtent l="0" t="0" r="5715" b="5715"/>
            <wp:docPr id="1470589018" name="Picture 1" descr="This line graph has two lines representing domain name system traffic data over the 2025-26 financial year. One line shows average queries per second for each month, and the other shows peak queries per second for each month. &#10;&#10;Average queries per second totals are as follows: July 2025 82,200; August 2025 84,900; September 2025 87,100; October 2025 86,500; November 2025 85,900; December 2025 77,800; January 2026 89,400; February 2026 107,000; March 2026 105,000; April 2026 106,000; May 2026 129,000; June 2026 119,000.&#10;&#10;Peak queries per second totals are as follows: July 2025 199,000; August 2025 322,000; September 2025 219,000; October 2025 300,000; November 2025 166,000; December 2025 210,000; January 2026 437,000; February 2026 248,000; March 2026 255,000; April 2026 229,000; May 2026 425,000; June 2026 311,00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0589018" name="Picture 1" descr="This line graph has two lines representing domain name system traffic data over the 2025-26 financial year. One line shows average queries per second for each month, and the other shows peak queries per second for each month. &#10;&#10;Average queries per second totals are as follows: July 2025 82,200; August 2025 84,900; September 2025 87,100; October 2025 86,500; November 2025 85,900; December 2025 77,800; January 2026 89,400; February 2026 107,000; March 2026 105,000; April 2026 106,000; May 2026 129,000; June 2026 119,000.&#10;&#10;Peak queries per second totals are as follows: July 2025 199,000; August 2025 322,000; September 2025 219,000; October 2025 300,000; November 2025 166,000; December 2025 210,000; January 2026 437,000; February 2026 248,000; March 2026 255,000; April 2026 229,000; May 2026 425,000; June 2026 311,000.&#10;"/>
                    <pic:cNvPicPr/>
                  </pic:nvPicPr>
                  <pic:blipFill>
                    <a:blip r:embed="rId24"/>
                    <a:stretch>
                      <a:fillRect/>
                    </a:stretch>
                  </pic:blipFill>
                  <pic:spPr>
                    <a:xfrm>
                      <a:off x="0" y="0"/>
                      <a:ext cx="5956935" cy="2375535"/>
                    </a:xfrm>
                    <a:prstGeom prst="rect">
                      <a:avLst/>
                    </a:prstGeom>
                  </pic:spPr>
                </pic:pic>
              </a:graphicData>
            </a:graphic>
          </wp:inline>
        </w:drawing>
      </w:r>
    </w:p>
    <w:p w14:paraId="0F8FD820" w14:textId="28EB91D4" w:rsidR="00DF4316" w:rsidRPr="00495CCA" w:rsidRDefault="00DF4316" w:rsidP="00DF4316">
      <w:pPr>
        <w:rPr>
          <w:rFonts w:ascii="Poppins" w:hAnsi="Poppins" w:cs="Poppins"/>
        </w:rPr>
      </w:pPr>
      <w:r w:rsidRPr="00495CCA">
        <w:rPr>
          <w:rFonts w:ascii="Poppins" w:eastAsia="SimSun" w:hAnsi="Poppins" w:cs="Poppins"/>
          <w:bCs/>
          <w:szCs w:val="24"/>
        </w:rPr>
        <w:t xml:space="preserve">auDA works closely with .au registry operator Identity Digital Australia </w:t>
      </w:r>
      <w:r>
        <w:rPr>
          <w:rFonts w:ascii="Poppins" w:eastAsia="SimSun" w:hAnsi="Poppins" w:cs="Poppins"/>
          <w:bCs/>
          <w:szCs w:val="24"/>
        </w:rPr>
        <w:t>Pty Ltd</w:t>
      </w:r>
      <w:r w:rsidRPr="00495CCA">
        <w:rPr>
          <w:rFonts w:ascii="Poppins" w:eastAsia="SimSun" w:hAnsi="Poppins" w:cs="Poppins"/>
          <w:bCs/>
          <w:szCs w:val="24"/>
        </w:rPr>
        <w:t xml:space="preserve"> to deliver reliable .au </w:t>
      </w:r>
      <w:r w:rsidR="0010796E" w:rsidRPr="0010796E">
        <w:rPr>
          <w:rFonts w:ascii="Poppins" w:eastAsia="SimSun" w:hAnsi="Poppins" w:cs="Poppins"/>
          <w:bCs/>
          <w:szCs w:val="24"/>
        </w:rPr>
        <w:t xml:space="preserve">domain name system </w:t>
      </w:r>
      <w:r w:rsidRPr="00495CCA">
        <w:rPr>
          <w:rFonts w:ascii="Poppins" w:eastAsia="SimSun" w:hAnsi="Poppins" w:cs="Poppins"/>
          <w:bCs/>
          <w:szCs w:val="24"/>
        </w:rPr>
        <w:t xml:space="preserve">and registry services. In 2025-26, we </w:t>
      </w:r>
      <w:r w:rsidRPr="00495CCA">
        <w:rPr>
          <w:rFonts w:ascii="Poppins" w:hAnsi="Poppins" w:cs="Poppins"/>
        </w:rPr>
        <w:t xml:space="preserve">maintained 100% availability of the </w:t>
      </w:r>
      <w:r w:rsidR="0010796E" w:rsidRPr="0010796E">
        <w:rPr>
          <w:rFonts w:ascii="Poppins" w:hAnsi="Poppins" w:cs="Poppins"/>
        </w:rPr>
        <w:t>domain name system</w:t>
      </w:r>
      <w:r w:rsidRPr="00495CCA">
        <w:rPr>
          <w:rFonts w:ascii="Poppins" w:hAnsi="Poppins" w:cs="Poppins"/>
        </w:rPr>
        <w:t xml:space="preserve">, WHOIS and registry services, providing stability and reliability for internet users accessing .au websites, email addresses and connected services. The .au nameservers processed an average of 96,650 </w:t>
      </w:r>
      <w:r w:rsidR="0010796E" w:rsidRPr="0010796E">
        <w:rPr>
          <w:rFonts w:ascii="Poppins" w:hAnsi="Poppins" w:cs="Poppins"/>
        </w:rPr>
        <w:t xml:space="preserve">domain name system </w:t>
      </w:r>
      <w:r w:rsidRPr="00495CCA">
        <w:rPr>
          <w:rFonts w:ascii="Poppins" w:hAnsi="Poppins" w:cs="Poppins"/>
        </w:rPr>
        <w:t xml:space="preserve">queries per second, equivalent to 8.35 billion queries each day, an increase of 27% on 2024-25. </w:t>
      </w:r>
      <w:r w:rsidR="0010796E" w:rsidRPr="0010796E">
        <w:rPr>
          <w:rFonts w:ascii="Poppins" w:hAnsi="Poppins" w:cs="Poppins"/>
        </w:rPr>
        <w:t xml:space="preserve">domain name system </w:t>
      </w:r>
      <w:r w:rsidRPr="00495CCA">
        <w:rPr>
          <w:rFonts w:ascii="Poppins" w:hAnsi="Poppins" w:cs="Poppins"/>
        </w:rPr>
        <w:t>query volumes can be influenced by a range of factors, including internet users visiting websites and sending emails</w:t>
      </w:r>
      <w:r>
        <w:rPr>
          <w:rFonts w:ascii="Poppins" w:hAnsi="Poppins" w:cs="Poppins"/>
        </w:rPr>
        <w:t xml:space="preserve"> and</w:t>
      </w:r>
      <w:r w:rsidRPr="00495CCA">
        <w:rPr>
          <w:rFonts w:ascii="Poppins" w:hAnsi="Poppins" w:cs="Poppins"/>
        </w:rPr>
        <w:t xml:space="preserve"> machine-to-machine communications between servers and </w:t>
      </w:r>
      <w:r w:rsidR="0010796E" w:rsidRPr="0010796E">
        <w:rPr>
          <w:rFonts w:ascii="Poppins" w:hAnsi="Poppins" w:cs="Poppins"/>
        </w:rPr>
        <w:t xml:space="preserve">domain name system </w:t>
      </w:r>
      <w:r w:rsidRPr="00495CCA">
        <w:rPr>
          <w:rFonts w:ascii="Poppins" w:hAnsi="Poppins" w:cs="Poppins"/>
        </w:rPr>
        <w:t xml:space="preserve">nameserver settings such as caching policies. The growing use of AI has also become </w:t>
      </w:r>
      <w:hyperlink r:id="rId25" w:history="1">
        <w:r w:rsidRPr="00495CCA">
          <w:rPr>
            <w:rFonts w:ascii="Poppins" w:hAnsi="Poppins" w:cs="Poppins"/>
          </w:rPr>
          <w:t>a significant source of internet traffic across the world</w:t>
        </w:r>
      </w:hyperlink>
      <w:r w:rsidRPr="00495CCA">
        <w:rPr>
          <w:rFonts w:ascii="Poppins" w:hAnsi="Poppins" w:cs="Poppins"/>
        </w:rPr>
        <w:t xml:space="preserve">. </w:t>
      </w:r>
    </w:p>
    <w:p w14:paraId="44FF5E9A" w14:textId="77777777" w:rsidR="00D5115F" w:rsidRPr="00495CCA" w:rsidRDefault="00D5115F" w:rsidP="00D5115F">
      <w:pPr>
        <w:rPr>
          <w:rFonts w:ascii="Poppins" w:eastAsia="SimSun" w:hAnsi="Poppins" w:cs="Poppins"/>
          <w:bCs/>
          <w:szCs w:val="24"/>
        </w:rPr>
      </w:pPr>
      <w:r w:rsidRPr="00495CCA">
        <w:rPr>
          <w:rFonts w:ascii="Poppins" w:eastAsia="SimSun" w:hAnsi="Poppins" w:cs="Poppins"/>
          <w:bCs/>
          <w:szCs w:val="24"/>
        </w:rPr>
        <w:t>Monthly service level reports are also published on the auDA website.</w:t>
      </w:r>
    </w:p>
    <w:p w14:paraId="13DD009B" w14:textId="77777777" w:rsidR="00D5115F" w:rsidRPr="00495CCA" w:rsidRDefault="00D5115F" w:rsidP="001F7F09">
      <w:pPr>
        <w:pStyle w:val="Heading2"/>
      </w:pPr>
      <w:bookmarkStart w:id="43" w:name="_Toc243496922"/>
      <w:r w:rsidRPr="00495CCA">
        <w:lastRenderedPageBreak/>
        <w:t>.au Licensing Framework and compliance</w:t>
      </w:r>
      <w:bookmarkEnd w:id="43"/>
    </w:p>
    <w:p w14:paraId="3247CCD3" w14:textId="77777777" w:rsidR="003A5D31" w:rsidRDefault="00D5115F" w:rsidP="00D5115F">
      <w:pPr>
        <w:rPr>
          <w:rFonts w:ascii="Poppins" w:hAnsi="Poppins" w:cs="Poppins"/>
        </w:rPr>
      </w:pPr>
      <w:r w:rsidRPr="00495CCA">
        <w:rPr>
          <w:rFonts w:ascii="Poppins" w:hAnsi="Poppins" w:cs="Poppins"/>
        </w:rPr>
        <w:t xml:space="preserve">auDA administers a licensing regime for .au that is based in multi-stakeholder processes and is transparent, accountable and responsive. The .au Licensing Framework is made up of the .au Licensing Rules, Registrar Rules and Registrar Agreement, which together set out the rules for registrants and registrars operating in .au. </w:t>
      </w:r>
    </w:p>
    <w:p w14:paraId="206CF8CD" w14:textId="47FF9018" w:rsidR="00D5115F" w:rsidRPr="00495CCA" w:rsidRDefault="00D5115F" w:rsidP="00D5115F">
      <w:pPr>
        <w:rPr>
          <w:rFonts w:ascii="Poppins" w:eastAsia="SimSun" w:hAnsi="Poppins" w:cs="Poppins"/>
          <w:b/>
          <w:color w:val="EE0000"/>
          <w:szCs w:val="24"/>
        </w:rPr>
      </w:pPr>
      <w:r w:rsidRPr="00495CCA">
        <w:rPr>
          <w:rFonts w:ascii="Poppins" w:hAnsi="Poppins" w:cs="Poppins"/>
        </w:rPr>
        <w:t xml:space="preserve">auDA’s compliance activities uphold the .au Licensing Framework to maintain the integrity of the .au domain and promote community trust. </w:t>
      </w:r>
    </w:p>
    <w:p w14:paraId="0F9196AF" w14:textId="77777777" w:rsidR="00D5115F" w:rsidRPr="00495CCA" w:rsidRDefault="00D5115F" w:rsidP="00D5115F">
      <w:pPr>
        <w:rPr>
          <w:rFonts w:ascii="Poppins" w:eastAsia="SimSun" w:hAnsi="Poppins" w:cs="Poppins"/>
          <w:b/>
          <w:bCs/>
          <w:color w:val="EE0000"/>
        </w:rPr>
      </w:pPr>
      <w:r w:rsidRPr="00495CCA">
        <w:rPr>
          <w:rFonts w:ascii="Poppins" w:hAnsi="Poppins" w:cs="Poppins"/>
        </w:rPr>
        <w:t xml:space="preserve">auDA’s approach to compliance is set out in our Compliance Posture, which is to communicate and educate our registrant and registrar community to support understanding of the rules, to guide and facilitate compliance with the rules, and enforce the rules where necessary. Where issues are identified, we work with registrars and registrants to update information, demonstrate eligibility or otherwise resolve non-compliance. Where compliance cannot be achieved or a serious breach has occurred, we take enforcement action to ensure issues are resolved. </w:t>
      </w:r>
    </w:p>
    <w:p w14:paraId="5F4E729E" w14:textId="77777777" w:rsidR="00D5115F" w:rsidRPr="00495CCA" w:rsidRDefault="00D5115F" w:rsidP="001F7F09">
      <w:pPr>
        <w:pStyle w:val="Heading3"/>
        <w:rPr>
          <w:rFonts w:eastAsia="SimSun"/>
          <w:color w:val="EE0000"/>
          <w:szCs w:val="24"/>
        </w:rPr>
      </w:pPr>
      <w:r w:rsidRPr="00495CCA">
        <w:t>.au Licensing Rules Review</w:t>
      </w:r>
    </w:p>
    <w:p w14:paraId="5F8FF655" w14:textId="77777777" w:rsidR="00D5115F" w:rsidRPr="00495CCA" w:rsidRDefault="00D5115F" w:rsidP="00D5115F">
      <w:pPr>
        <w:rPr>
          <w:rFonts w:ascii="Poppins" w:eastAsia="SimSun" w:hAnsi="Poppins" w:cs="Poppins"/>
          <w:b/>
          <w:color w:val="EE0000"/>
          <w:szCs w:val="24"/>
        </w:rPr>
      </w:pPr>
      <w:r w:rsidRPr="00495CCA">
        <w:rPr>
          <w:rFonts w:ascii="Poppins" w:hAnsi="Poppins" w:cs="Poppins"/>
        </w:rPr>
        <w:t xml:space="preserve">auDA periodically reviews the .au Licensing Rules to ensure they remain effective over time, reflect community expectations and continue to support the administration of .au for the benefit of Australians. As part of this periodic review process, in September 2025 the auDA Board appointed an external Policy Advisory Panel to undertake a multi-stakeholder review of the rules. </w:t>
      </w:r>
    </w:p>
    <w:p w14:paraId="30E9FA0A" w14:textId="77777777" w:rsidR="00D5115F" w:rsidRPr="00495CCA" w:rsidRDefault="00D5115F" w:rsidP="00D5115F">
      <w:pPr>
        <w:rPr>
          <w:rFonts w:ascii="Poppins" w:eastAsia="SimSun" w:hAnsi="Poppins" w:cs="Poppins"/>
          <w:b/>
          <w:color w:val="EE0000"/>
          <w:szCs w:val="24"/>
        </w:rPr>
      </w:pPr>
      <w:r w:rsidRPr="00495CCA">
        <w:rPr>
          <w:rFonts w:ascii="Poppins" w:hAnsi="Poppins" w:cs="Poppins"/>
        </w:rPr>
        <w:t>The Panel’s first consultation phase ran from September 2025 to March 2026. It invited written submissions and held virtual town halls and a series of in-person workshops to enable members of the public to share their views and experiences with the .au Licensing Rules.</w:t>
      </w:r>
    </w:p>
    <w:p w14:paraId="1B2A1F56" w14:textId="77777777" w:rsidR="00D5115F" w:rsidRDefault="00D5115F" w:rsidP="00D5115F">
      <w:pPr>
        <w:rPr>
          <w:rFonts w:ascii="Poppins" w:hAnsi="Poppins" w:cs="Poppins"/>
        </w:rPr>
      </w:pPr>
      <w:r w:rsidRPr="00495CCA">
        <w:rPr>
          <w:rFonts w:ascii="Poppins" w:hAnsi="Poppins" w:cs="Poppins"/>
        </w:rPr>
        <w:t xml:space="preserve">Feedback from this engagement informed the Panel’s Draft Report, released in June 2026. The report set out the Panel’s proposed recommendations for changes to the rules and sought further public input through a second consultation phase. Consultation feedback will inform the Panel’s final report, which will be provided to the auDA Board for consideration in </w:t>
      </w:r>
      <w:r>
        <w:rPr>
          <w:rFonts w:ascii="Poppins" w:hAnsi="Poppins" w:cs="Poppins"/>
        </w:rPr>
        <w:t>August 2026.</w:t>
      </w:r>
      <w:r w:rsidRPr="00495CCA">
        <w:rPr>
          <w:rFonts w:ascii="Poppins" w:hAnsi="Poppins" w:cs="Poppins"/>
        </w:rPr>
        <w:t xml:space="preserve"> </w:t>
      </w:r>
    </w:p>
    <w:p w14:paraId="379963FD" w14:textId="664E8268" w:rsidR="00014B9E" w:rsidRPr="007B39D2" w:rsidRDefault="00EA36F4" w:rsidP="00C44CA9">
      <w:pPr>
        <w:rPr>
          <w:rFonts w:ascii="Poppins" w:hAnsi="Poppins" w:cs="Poppins"/>
        </w:rPr>
      </w:pPr>
      <w:r w:rsidRPr="00704A52">
        <w:rPr>
          <w:rFonts w:ascii="Poppins" w:hAnsi="Poppins" w:cs="Poppins"/>
          <w:b/>
          <w:bCs/>
        </w:rPr>
        <w:t xml:space="preserve">Update </w:t>
      </w:r>
      <w:proofErr w:type="gramStart"/>
      <w:r w:rsidRPr="00704A52">
        <w:rPr>
          <w:rFonts w:ascii="Poppins" w:hAnsi="Poppins" w:cs="Poppins"/>
          <w:b/>
          <w:bCs/>
        </w:rPr>
        <w:t>at</w:t>
      </w:r>
      <w:proofErr w:type="gramEnd"/>
      <w:r w:rsidRPr="00704A52">
        <w:rPr>
          <w:rFonts w:ascii="Poppins" w:hAnsi="Poppins" w:cs="Poppins"/>
          <w:b/>
          <w:bCs/>
        </w:rPr>
        <w:t xml:space="preserve"> </w:t>
      </w:r>
      <w:r w:rsidR="00C44CA9" w:rsidRPr="00704A52">
        <w:rPr>
          <w:rFonts w:ascii="Poppins" w:hAnsi="Poppins" w:cs="Poppins"/>
          <w:b/>
          <w:bCs/>
        </w:rPr>
        <w:t>October 2026:</w:t>
      </w:r>
      <w:r w:rsidR="00C44CA9">
        <w:rPr>
          <w:rFonts w:ascii="Poppins" w:hAnsi="Poppins" w:cs="Poppins"/>
        </w:rPr>
        <w:t xml:space="preserve"> </w:t>
      </w:r>
      <w:r w:rsidR="00222274" w:rsidRPr="007B39D2">
        <w:rPr>
          <w:rFonts w:ascii="Poppins" w:hAnsi="Poppins" w:cs="Poppins"/>
          <w:b/>
          <w:bCs/>
        </w:rPr>
        <w:t xml:space="preserve">Completion of the Licensing Rules Review and implementation </w:t>
      </w:r>
      <w:r w:rsidR="00222274">
        <w:rPr>
          <w:rFonts w:ascii="Poppins" w:hAnsi="Poppins" w:cs="Poppins"/>
          <w:b/>
          <w:bCs/>
        </w:rPr>
        <w:t xml:space="preserve">planning </w:t>
      </w:r>
      <w:r w:rsidR="00222274" w:rsidRPr="007B39D2">
        <w:rPr>
          <w:rFonts w:ascii="Poppins" w:hAnsi="Poppins" w:cs="Poppins"/>
          <w:b/>
          <w:bCs/>
        </w:rPr>
        <w:t xml:space="preserve">in </w:t>
      </w:r>
      <w:r w:rsidR="00BE0AF6" w:rsidRPr="007B39D2">
        <w:rPr>
          <w:rFonts w:ascii="Poppins" w:hAnsi="Poppins" w:cs="Poppins"/>
          <w:b/>
          <w:bCs/>
        </w:rPr>
        <w:t>20</w:t>
      </w:r>
      <w:r w:rsidR="000A045D">
        <w:rPr>
          <w:rFonts w:ascii="Poppins" w:hAnsi="Poppins" w:cs="Poppins"/>
          <w:b/>
          <w:bCs/>
        </w:rPr>
        <w:t>26-</w:t>
      </w:r>
      <w:r w:rsidR="00BE0AF6" w:rsidRPr="007B39D2">
        <w:rPr>
          <w:rFonts w:ascii="Poppins" w:hAnsi="Poppins" w:cs="Poppins"/>
          <w:b/>
          <w:bCs/>
        </w:rPr>
        <w:t>27</w:t>
      </w:r>
      <w:r w:rsidR="00BE0AF6">
        <w:rPr>
          <w:rFonts w:ascii="Poppins" w:hAnsi="Poppins" w:cs="Poppins"/>
          <w:b/>
          <w:bCs/>
        </w:rPr>
        <w:t>:</w:t>
      </w:r>
      <w:r w:rsidR="003C7084">
        <w:rPr>
          <w:rFonts w:ascii="Poppins" w:hAnsi="Poppins" w:cs="Poppins"/>
        </w:rPr>
        <w:t xml:space="preserve"> </w:t>
      </w:r>
      <w:r w:rsidR="00014B9E" w:rsidRPr="00014B9E">
        <w:rPr>
          <w:rFonts w:ascii="Poppins" w:hAnsi="Poppins" w:cs="Poppins"/>
        </w:rPr>
        <w:t xml:space="preserve">At its August 2026 meeting the auDA Board resolved to approve the Panel’s Recommendations in the Final Report in-principle and directed auDA Management to prepare an Implementation Plan that </w:t>
      </w:r>
      <w:proofErr w:type="gramStart"/>
      <w:r w:rsidR="00014B9E" w:rsidRPr="00014B9E">
        <w:rPr>
          <w:rFonts w:ascii="Poppins" w:hAnsi="Poppins" w:cs="Poppins"/>
        </w:rPr>
        <w:t>takes into account</w:t>
      </w:r>
      <w:proofErr w:type="gramEnd"/>
      <w:r w:rsidR="00014B9E" w:rsidRPr="00014B9E">
        <w:rPr>
          <w:rFonts w:ascii="Poppins" w:hAnsi="Poppins" w:cs="Poppins"/>
        </w:rPr>
        <w:t xml:space="preserve"> the impact of the Recommendations.</w:t>
      </w:r>
      <w:r w:rsidR="00222274" w:rsidRPr="00222274">
        <w:rPr>
          <w:rFonts w:ascii="Poppins" w:hAnsi="Poppins" w:cs="Poppins"/>
          <w:spacing w:val="-1"/>
          <w:sz w:val="27"/>
          <w:szCs w:val="27"/>
          <w:shd w:val="clear" w:color="auto" w:fill="FAFAFF"/>
        </w:rPr>
        <w:t xml:space="preserve"> </w:t>
      </w:r>
      <w:r w:rsidR="00222274" w:rsidRPr="00222274">
        <w:rPr>
          <w:rFonts w:ascii="Poppins" w:hAnsi="Poppins" w:cs="Poppins"/>
        </w:rPr>
        <w:t xml:space="preserve">When prepared, the draft .au Licensing Rules will be published on the auDA website for public consultation, giving stakeholders and the broader community an </w:t>
      </w:r>
      <w:r w:rsidR="00222274" w:rsidRPr="00222274">
        <w:rPr>
          <w:rFonts w:ascii="Poppins" w:hAnsi="Poppins" w:cs="Poppins"/>
        </w:rPr>
        <w:lastRenderedPageBreak/>
        <w:t>opportunity to have their say on how the changes give effect to the Panel’s Recommendations.</w:t>
      </w:r>
    </w:p>
    <w:p w14:paraId="3A00E795" w14:textId="77777777" w:rsidR="00D5115F" w:rsidRPr="00495CCA" w:rsidRDefault="00D5115F" w:rsidP="001F7F09">
      <w:pPr>
        <w:pStyle w:val="Heading3"/>
        <w:rPr>
          <w:rFonts w:eastAsia="SimSun"/>
          <w:szCs w:val="24"/>
        </w:rPr>
      </w:pPr>
      <w:r w:rsidRPr="00495CCA">
        <w:t>2025-26 compliance activity</w:t>
      </w:r>
    </w:p>
    <w:p w14:paraId="4FC10197" w14:textId="77777777" w:rsidR="00D5115F" w:rsidRPr="00495CCA" w:rsidRDefault="00D5115F" w:rsidP="001F7F09">
      <w:pPr>
        <w:pStyle w:val="Heading4"/>
      </w:pPr>
      <w:r w:rsidRPr="00495CCA">
        <w:t>Compliance audits</w:t>
      </w:r>
    </w:p>
    <w:p w14:paraId="3A66DC1E" w14:textId="77777777" w:rsidR="00D5115F" w:rsidRPr="00495CCA" w:rsidRDefault="00D5115F" w:rsidP="00D5115F">
      <w:pPr>
        <w:rPr>
          <w:rFonts w:ascii="Poppins" w:hAnsi="Poppins" w:cs="Poppins"/>
        </w:rPr>
      </w:pPr>
      <w:r w:rsidRPr="00495CCA">
        <w:rPr>
          <w:rFonts w:ascii="Poppins" w:hAnsi="Poppins" w:cs="Poppins"/>
        </w:rPr>
        <w:t xml:space="preserve">auDA’s compliance audit program promotes trust in .au by verifying that registrations comply with the .au Licensing Rules. </w:t>
      </w:r>
    </w:p>
    <w:p w14:paraId="171731B5" w14:textId="77777777" w:rsidR="00D5115F" w:rsidRPr="00495CCA" w:rsidRDefault="00D5115F" w:rsidP="00D5115F">
      <w:pPr>
        <w:rPr>
          <w:rFonts w:ascii="Poppins" w:eastAsia="SimSun" w:hAnsi="Poppins" w:cs="Poppins"/>
          <w:b/>
          <w:color w:val="EE0000"/>
          <w:szCs w:val="24"/>
        </w:rPr>
      </w:pPr>
      <w:r w:rsidRPr="00495CCA">
        <w:rPr>
          <w:rFonts w:ascii="Poppins" w:hAnsi="Poppins" w:cs="Poppins"/>
        </w:rPr>
        <w:t>In 2025-26, we completed 30,842 audits of .au domain names to ensure compliance with the .au Licensing Rules.</w:t>
      </w:r>
    </w:p>
    <w:p w14:paraId="6FDAB92E" w14:textId="77777777" w:rsidR="00D5115F" w:rsidRPr="00495CCA" w:rsidRDefault="00D5115F" w:rsidP="00D5115F">
      <w:pPr>
        <w:spacing w:after="120"/>
        <w:rPr>
          <w:rFonts w:ascii="Poppins" w:eastAsia="SimSun" w:hAnsi="Poppins" w:cs="Poppins"/>
          <w:b/>
          <w:color w:val="EE0000"/>
          <w:szCs w:val="24"/>
        </w:rPr>
      </w:pPr>
      <w:r w:rsidRPr="00495CCA">
        <w:rPr>
          <w:rFonts w:ascii="Poppins" w:hAnsi="Poppins" w:cs="Poppins"/>
        </w:rPr>
        <w:t>Compliance audits related to:</w:t>
      </w:r>
    </w:p>
    <w:p w14:paraId="34FEFE0A" w14:textId="7D33103A"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ind w:left="714" w:hanging="357"/>
        <w:rPr>
          <w:rFonts w:ascii="Poppins" w:hAnsi="Poppins" w:cs="Poppins"/>
        </w:rPr>
      </w:pPr>
      <w:r w:rsidRPr="00495CCA">
        <w:rPr>
          <w:rFonts w:ascii="Poppins" w:hAnsi="Poppins" w:cs="Poppins"/>
        </w:rPr>
        <w:t>Cancelled Australian Business Numbers or deregistered companies with an Australian Company Number</w:t>
      </w:r>
      <w:r w:rsidR="00530D07">
        <w:rPr>
          <w:rFonts w:ascii="Poppins" w:hAnsi="Poppins" w:cs="Poppins"/>
        </w:rPr>
        <w:t xml:space="preserve"> </w:t>
      </w:r>
      <w:r w:rsidRPr="00495CCA">
        <w:rPr>
          <w:rFonts w:ascii="Poppins" w:hAnsi="Poppins" w:cs="Poppins"/>
        </w:rPr>
        <w:t>— 67%</w:t>
      </w:r>
    </w:p>
    <w:p w14:paraId="3564A7DD" w14:textId="77777777"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ind w:left="714" w:hanging="357"/>
        <w:rPr>
          <w:rFonts w:ascii="Poppins" w:hAnsi="Poppins" w:cs="Poppins"/>
        </w:rPr>
      </w:pPr>
      <w:r w:rsidRPr="00495CCA">
        <w:rPr>
          <w:rFonts w:ascii="Poppins" w:hAnsi="Poppins" w:cs="Poppins"/>
        </w:rPr>
        <w:t>Missing trustee details — 10%</w:t>
      </w:r>
    </w:p>
    <w:p w14:paraId="7188A824" w14:textId="77777777"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ind w:left="714" w:hanging="357"/>
        <w:rPr>
          <w:rFonts w:ascii="Poppins" w:hAnsi="Poppins" w:cs="Poppins"/>
        </w:rPr>
      </w:pPr>
      <w:r w:rsidRPr="00495CCA">
        <w:rPr>
          <w:rFonts w:ascii="Poppins" w:hAnsi="Poppins" w:cs="Poppins"/>
        </w:rPr>
        <w:t xml:space="preserve">Unauthorised business use </w:t>
      </w:r>
      <w:r>
        <w:rPr>
          <w:rFonts w:ascii="Poppins" w:hAnsi="Poppins" w:cs="Poppins"/>
        </w:rPr>
        <w:t xml:space="preserve">(using another person’s business information without permission) </w:t>
      </w:r>
      <w:r w:rsidRPr="00495CCA">
        <w:rPr>
          <w:rFonts w:ascii="Poppins" w:hAnsi="Poppins" w:cs="Poppins"/>
        </w:rPr>
        <w:t>— 9%</w:t>
      </w:r>
    </w:p>
    <w:p w14:paraId="22A76BA2" w14:textId="77777777"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ind w:left="714" w:hanging="357"/>
        <w:rPr>
          <w:rFonts w:ascii="Poppins" w:hAnsi="Poppins" w:cs="Poppins"/>
        </w:rPr>
      </w:pPr>
      <w:r w:rsidRPr="00495CCA">
        <w:rPr>
          <w:rFonts w:ascii="Poppins" w:hAnsi="Poppins" w:cs="Poppins"/>
        </w:rPr>
        <w:t>Eligibility — 8%</w:t>
      </w:r>
    </w:p>
    <w:p w14:paraId="0BD8F7C0" w14:textId="77777777"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line="278" w:lineRule="auto"/>
        <w:ind w:left="714" w:hanging="357"/>
        <w:rPr>
          <w:rFonts w:ascii="Poppins" w:hAnsi="Poppins" w:cs="Poppins"/>
        </w:rPr>
      </w:pPr>
      <w:r w:rsidRPr="00495CCA">
        <w:rPr>
          <w:rFonts w:ascii="Poppins" w:hAnsi="Poppins" w:cs="Poppins"/>
        </w:rPr>
        <w:t>Other matters — 5%.</w:t>
      </w:r>
    </w:p>
    <w:p w14:paraId="1DA548AF" w14:textId="77777777" w:rsidR="00D5115F" w:rsidRPr="00495CCA" w:rsidRDefault="00D5115F" w:rsidP="00D5115F">
      <w:pPr>
        <w:spacing w:after="120"/>
        <w:rPr>
          <w:rFonts w:ascii="Poppins" w:hAnsi="Poppins" w:cs="Poppins"/>
        </w:rPr>
      </w:pPr>
      <w:r w:rsidRPr="00495CCA">
        <w:rPr>
          <w:rFonts w:ascii="Poppins" w:hAnsi="Poppins" w:cs="Poppins"/>
        </w:rPr>
        <w:t xml:space="preserve">Audits were initiated through: </w:t>
      </w:r>
    </w:p>
    <w:p w14:paraId="68E2236F" w14:textId="77777777"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rPr>
      </w:pPr>
      <w:r w:rsidRPr="00495CCA">
        <w:rPr>
          <w:rFonts w:ascii="Poppins" w:hAnsi="Poppins" w:cs="Poppins"/>
        </w:rPr>
        <w:t xml:space="preserve">Checks against registry data and monitoring of registry reports </w:t>
      </w:r>
    </w:p>
    <w:p w14:paraId="46764C90" w14:textId="4969C049"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rPr>
      </w:pPr>
      <w:r w:rsidRPr="00495CCA">
        <w:rPr>
          <w:rFonts w:ascii="Poppins" w:hAnsi="Poppins" w:cs="Poppins"/>
        </w:rPr>
        <w:t xml:space="preserve">Proactive identification of potential </w:t>
      </w:r>
      <w:r w:rsidR="0010796E" w:rsidRPr="0010796E">
        <w:rPr>
          <w:rFonts w:ascii="Poppins" w:hAnsi="Poppins" w:cs="Poppins"/>
        </w:rPr>
        <w:t xml:space="preserve">domain name system </w:t>
      </w:r>
      <w:r w:rsidRPr="00495CCA">
        <w:rPr>
          <w:rFonts w:ascii="Poppins" w:hAnsi="Poppins" w:cs="Poppins"/>
        </w:rPr>
        <w:t xml:space="preserve">abuse </w:t>
      </w:r>
    </w:p>
    <w:p w14:paraId="43641817" w14:textId="77777777" w:rsidR="00D5115F" w:rsidRPr="00495CCA" w:rsidRDefault="00D5115F" w:rsidP="00D5115F">
      <w:pPr>
        <w:numPr>
          <w:ilvl w:val="0"/>
          <w:numId w:val="69"/>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line="278" w:lineRule="auto"/>
        <w:ind w:left="714" w:hanging="357"/>
        <w:rPr>
          <w:rFonts w:ascii="Poppins" w:hAnsi="Poppins" w:cs="Poppins"/>
        </w:rPr>
      </w:pPr>
      <w:r w:rsidRPr="00495CCA">
        <w:rPr>
          <w:rFonts w:ascii="Poppins" w:hAnsi="Poppins" w:cs="Poppins"/>
        </w:rPr>
        <w:t>Complaints or enquiries raised by members of the public.</w:t>
      </w:r>
    </w:p>
    <w:p w14:paraId="71FCF3C8" w14:textId="77777777" w:rsidR="00D5115F" w:rsidRPr="00495CCA" w:rsidRDefault="00D5115F" w:rsidP="00D5115F">
      <w:pPr>
        <w:rPr>
          <w:rFonts w:ascii="Poppins" w:hAnsi="Poppins" w:cs="Poppins"/>
        </w:rPr>
      </w:pPr>
      <w:r w:rsidRPr="00495CCA">
        <w:rPr>
          <w:rFonts w:ascii="Poppins" w:hAnsi="Poppins" w:cs="Poppins"/>
        </w:rPr>
        <w:t xml:space="preserve">In 49% of audit cases, the registrant provided updated details to verify their compliance with the .au Licensing Rules. In 41% of cases, the domain name was issued a suspension for non-compliance. The remaining 10% of cases were under assessment </w:t>
      </w:r>
      <w:proofErr w:type="gramStart"/>
      <w:r w:rsidRPr="00495CCA">
        <w:rPr>
          <w:rFonts w:ascii="Poppins" w:hAnsi="Poppins" w:cs="Poppins"/>
        </w:rPr>
        <w:t>at</w:t>
      </w:r>
      <w:proofErr w:type="gramEnd"/>
      <w:r w:rsidRPr="00495CCA">
        <w:rPr>
          <w:rFonts w:ascii="Poppins" w:hAnsi="Poppins" w:cs="Poppins"/>
        </w:rPr>
        <w:t xml:space="preserve"> 30 June 2026.</w:t>
      </w:r>
    </w:p>
    <w:p w14:paraId="10214029" w14:textId="3FAE6E3D" w:rsidR="00D5115F" w:rsidRPr="00495CCA" w:rsidRDefault="0010796E" w:rsidP="001F7F09">
      <w:pPr>
        <w:pStyle w:val="Heading4"/>
      </w:pPr>
      <w:r>
        <w:t>D</w:t>
      </w:r>
      <w:r w:rsidRPr="0010796E">
        <w:t xml:space="preserve">omain name system </w:t>
      </w:r>
      <w:r w:rsidR="00D5115F" w:rsidRPr="00495CCA">
        <w:t>abuse reviews*</w:t>
      </w:r>
    </w:p>
    <w:p w14:paraId="66A72C26" w14:textId="5208D4A5" w:rsidR="00D5115F" w:rsidRPr="00495CCA" w:rsidRDefault="00D5115F" w:rsidP="00D5115F">
      <w:pPr>
        <w:rPr>
          <w:rFonts w:ascii="Poppins" w:hAnsi="Poppins" w:cs="Poppins"/>
        </w:rPr>
      </w:pPr>
      <w:r w:rsidRPr="00495CCA">
        <w:rPr>
          <w:rFonts w:ascii="Poppins" w:hAnsi="Poppins" w:cs="Poppins"/>
        </w:rPr>
        <w:t xml:space="preserve">In 2025-26, auDA assessed 1,213 cases of suspected </w:t>
      </w:r>
      <w:r w:rsidR="0010796E" w:rsidRPr="0010796E">
        <w:rPr>
          <w:rFonts w:ascii="Poppins" w:hAnsi="Poppins" w:cs="Poppins"/>
        </w:rPr>
        <w:t xml:space="preserve">domain name system </w:t>
      </w:r>
      <w:r w:rsidRPr="00495CCA">
        <w:rPr>
          <w:rFonts w:ascii="Poppins" w:hAnsi="Poppins" w:cs="Poppins"/>
        </w:rPr>
        <w:t xml:space="preserve">abuse. Over the year, </w:t>
      </w:r>
      <w:r w:rsidR="0010796E" w:rsidRPr="0010796E">
        <w:rPr>
          <w:rFonts w:ascii="Poppins" w:hAnsi="Poppins" w:cs="Poppins"/>
        </w:rPr>
        <w:t xml:space="preserve">domain name system </w:t>
      </w:r>
      <w:r w:rsidRPr="00495CCA">
        <w:rPr>
          <w:rFonts w:ascii="Poppins" w:hAnsi="Poppins" w:cs="Poppins"/>
        </w:rPr>
        <w:t xml:space="preserve">abuse review cases comprised 57% related to suspected phishing, 22% to suspected malware and 21% to other suspected </w:t>
      </w:r>
      <w:r w:rsidR="0010796E" w:rsidRPr="0010796E">
        <w:rPr>
          <w:rFonts w:ascii="Poppins" w:hAnsi="Poppins" w:cs="Poppins"/>
        </w:rPr>
        <w:t xml:space="preserve">domain name system </w:t>
      </w:r>
      <w:r w:rsidRPr="00495CCA">
        <w:rPr>
          <w:rFonts w:ascii="Poppins" w:hAnsi="Poppins" w:cs="Poppins"/>
        </w:rPr>
        <w:t xml:space="preserve">abuse. Many involved legitimate websites with poor security settings that had been compromised by malicious actors without the registrant’s knowledge. Where </w:t>
      </w:r>
      <w:r w:rsidR="0010796E" w:rsidRPr="0010796E">
        <w:rPr>
          <w:rFonts w:ascii="Poppins" w:hAnsi="Poppins" w:cs="Poppins"/>
        </w:rPr>
        <w:t xml:space="preserve">domain name system </w:t>
      </w:r>
      <w:r w:rsidRPr="00495CCA">
        <w:rPr>
          <w:rFonts w:ascii="Poppins" w:hAnsi="Poppins" w:cs="Poppins"/>
        </w:rPr>
        <w:t xml:space="preserve">abuse is confirmed, we work with registrars and affected registrants to address the </w:t>
      </w:r>
      <w:r w:rsidRPr="00495CCA">
        <w:rPr>
          <w:rFonts w:ascii="Poppins" w:hAnsi="Poppins" w:cs="Poppins"/>
        </w:rPr>
        <w:lastRenderedPageBreak/>
        <w:t xml:space="preserve">issue. If the </w:t>
      </w:r>
      <w:r w:rsidR="0010796E" w:rsidRPr="0010796E">
        <w:rPr>
          <w:rFonts w:ascii="Poppins" w:hAnsi="Poppins" w:cs="Poppins"/>
        </w:rPr>
        <w:t xml:space="preserve">domain name system </w:t>
      </w:r>
      <w:r w:rsidRPr="00495CCA">
        <w:rPr>
          <w:rFonts w:ascii="Poppins" w:hAnsi="Poppins" w:cs="Poppins"/>
        </w:rPr>
        <w:t>abuse is not resolved in a timely manner, auDA will suspend the domain name in accordance with the .au Licensing Rules.</w:t>
      </w:r>
    </w:p>
    <w:p w14:paraId="0E83059A" w14:textId="3D18DE20" w:rsidR="00D5115F" w:rsidRPr="00495CCA" w:rsidRDefault="0010796E" w:rsidP="00D5115F">
      <w:pPr>
        <w:spacing w:after="60"/>
        <w:rPr>
          <w:rFonts w:ascii="Poppins" w:hAnsi="Poppins" w:cs="Poppins"/>
        </w:rPr>
      </w:pPr>
      <w:r>
        <w:rPr>
          <w:rFonts w:ascii="Poppins" w:hAnsi="Poppins" w:cs="Poppins"/>
        </w:rPr>
        <w:t>D</w:t>
      </w:r>
      <w:r w:rsidRPr="0010796E">
        <w:rPr>
          <w:rFonts w:ascii="Poppins" w:hAnsi="Poppins" w:cs="Poppins"/>
        </w:rPr>
        <w:t xml:space="preserve">omain name system </w:t>
      </w:r>
      <w:r w:rsidR="00D5115F" w:rsidRPr="00495CCA">
        <w:rPr>
          <w:rFonts w:ascii="Poppins" w:hAnsi="Poppins" w:cs="Poppins"/>
        </w:rPr>
        <w:t xml:space="preserve">abuse refers to the following categories of malicious online activity carried out through the </w:t>
      </w:r>
      <w:r w:rsidRPr="0010796E">
        <w:rPr>
          <w:rFonts w:ascii="Poppins" w:hAnsi="Poppins" w:cs="Poppins"/>
        </w:rPr>
        <w:t>domain name system</w:t>
      </w:r>
      <w:r w:rsidR="00D5115F" w:rsidRPr="00495CCA">
        <w:rPr>
          <w:rFonts w:ascii="Poppins" w:hAnsi="Poppins" w:cs="Poppins"/>
        </w:rPr>
        <w:t>:</w:t>
      </w:r>
    </w:p>
    <w:p w14:paraId="537AA2FC" w14:textId="77777777" w:rsidR="00D5115F" w:rsidRPr="00495CCA" w:rsidRDefault="00D5115F" w:rsidP="00D5115F">
      <w:pPr>
        <w:numPr>
          <w:ilvl w:val="0"/>
          <w:numId w:val="7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rPr>
          <w:rFonts w:ascii="Poppins" w:hAnsi="Poppins" w:cs="Poppins"/>
        </w:rPr>
      </w:pPr>
      <w:r w:rsidRPr="00495CCA">
        <w:rPr>
          <w:rFonts w:ascii="Poppins" w:hAnsi="Poppins" w:cs="Poppins"/>
        </w:rPr>
        <w:t>Botnets</w:t>
      </w:r>
    </w:p>
    <w:p w14:paraId="22CB86AC" w14:textId="77777777" w:rsidR="00D5115F" w:rsidRPr="00495CCA" w:rsidRDefault="00D5115F" w:rsidP="00D5115F">
      <w:pPr>
        <w:numPr>
          <w:ilvl w:val="0"/>
          <w:numId w:val="7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rPr>
          <w:rFonts w:ascii="Poppins" w:hAnsi="Poppins" w:cs="Poppins"/>
        </w:rPr>
      </w:pPr>
      <w:r w:rsidRPr="00495CCA">
        <w:rPr>
          <w:rFonts w:ascii="Poppins" w:hAnsi="Poppins" w:cs="Poppins"/>
        </w:rPr>
        <w:t>Malware</w:t>
      </w:r>
    </w:p>
    <w:p w14:paraId="74FA4840" w14:textId="77777777" w:rsidR="00D5115F" w:rsidRPr="00495CCA" w:rsidRDefault="00D5115F" w:rsidP="00D5115F">
      <w:pPr>
        <w:numPr>
          <w:ilvl w:val="0"/>
          <w:numId w:val="7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rPr>
          <w:rFonts w:ascii="Poppins" w:hAnsi="Poppins" w:cs="Poppins"/>
        </w:rPr>
      </w:pPr>
      <w:r w:rsidRPr="00495CCA">
        <w:rPr>
          <w:rFonts w:ascii="Poppins" w:hAnsi="Poppins" w:cs="Poppins"/>
        </w:rPr>
        <w:t>Pharming</w:t>
      </w:r>
    </w:p>
    <w:p w14:paraId="40B2C24D" w14:textId="77777777" w:rsidR="00D5115F" w:rsidRPr="00495CCA" w:rsidRDefault="00D5115F" w:rsidP="00D5115F">
      <w:pPr>
        <w:numPr>
          <w:ilvl w:val="0"/>
          <w:numId w:val="7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60" w:line="278" w:lineRule="auto"/>
        <w:rPr>
          <w:rFonts w:ascii="Poppins" w:hAnsi="Poppins" w:cs="Poppins"/>
        </w:rPr>
      </w:pPr>
      <w:r w:rsidRPr="00495CCA">
        <w:rPr>
          <w:rFonts w:ascii="Poppins" w:hAnsi="Poppins" w:cs="Poppins"/>
        </w:rPr>
        <w:t>Phishing</w:t>
      </w:r>
    </w:p>
    <w:p w14:paraId="24D4D1FA" w14:textId="2E5F3A2D" w:rsidR="00D5115F" w:rsidRPr="00495CCA" w:rsidRDefault="00D5115F" w:rsidP="00D5115F">
      <w:pPr>
        <w:numPr>
          <w:ilvl w:val="0"/>
          <w:numId w:val="72"/>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line="278" w:lineRule="auto"/>
        <w:ind w:left="714" w:hanging="357"/>
        <w:rPr>
          <w:rFonts w:ascii="Poppins" w:hAnsi="Poppins" w:cs="Poppins"/>
        </w:rPr>
      </w:pPr>
      <w:r w:rsidRPr="00495CCA">
        <w:rPr>
          <w:rFonts w:ascii="Poppins" w:hAnsi="Poppins" w:cs="Poppins"/>
        </w:rPr>
        <w:t>Spam where the spam facilitates one of the other four categories</w:t>
      </w:r>
    </w:p>
    <w:p w14:paraId="13881AAC" w14:textId="63BE01A2" w:rsidR="00D5115F" w:rsidRPr="00495CCA" w:rsidRDefault="00D5115F" w:rsidP="00D5115F">
      <w:pPr>
        <w:rPr>
          <w:rFonts w:ascii="Poppins" w:hAnsi="Poppins" w:cs="Poppins"/>
        </w:rPr>
      </w:pPr>
      <w:r w:rsidRPr="00495CCA">
        <w:rPr>
          <w:rFonts w:ascii="Poppins" w:hAnsi="Poppins" w:cs="Poppins"/>
        </w:rPr>
        <w:t xml:space="preserve">During the year, in 38% of </w:t>
      </w:r>
      <w:r w:rsidR="0010796E" w:rsidRPr="0010796E">
        <w:rPr>
          <w:rFonts w:ascii="Poppins" w:hAnsi="Poppins" w:cs="Poppins"/>
        </w:rPr>
        <w:t xml:space="preserve">domain name system </w:t>
      </w:r>
      <w:r w:rsidRPr="00495CCA">
        <w:rPr>
          <w:rFonts w:ascii="Poppins" w:hAnsi="Poppins" w:cs="Poppins"/>
        </w:rPr>
        <w:t xml:space="preserve">abuse review cases we determined there was no evidence of </w:t>
      </w:r>
      <w:r w:rsidR="0010796E" w:rsidRPr="0010796E">
        <w:rPr>
          <w:rFonts w:ascii="Poppins" w:hAnsi="Poppins" w:cs="Poppins"/>
        </w:rPr>
        <w:t xml:space="preserve">domain name system </w:t>
      </w:r>
      <w:r w:rsidRPr="00495CCA">
        <w:rPr>
          <w:rFonts w:ascii="Poppins" w:hAnsi="Poppins" w:cs="Poppins"/>
        </w:rPr>
        <w:t xml:space="preserve">abuse under the .au Licensing Rules. In 24% of cases the </w:t>
      </w:r>
      <w:r w:rsidR="0010796E" w:rsidRPr="0010796E">
        <w:rPr>
          <w:rFonts w:ascii="Poppins" w:hAnsi="Poppins" w:cs="Poppins"/>
        </w:rPr>
        <w:t xml:space="preserve">domain name system </w:t>
      </w:r>
      <w:r w:rsidRPr="00495CCA">
        <w:rPr>
          <w:rFonts w:ascii="Poppins" w:hAnsi="Poppins" w:cs="Poppins"/>
        </w:rPr>
        <w:t xml:space="preserve">abuse was resolved after the registrant was able to remedy the abuse. In 18% of cases, we suspended the domain name. For 19% of cases, another outcome was identified or the case had not yet been resolved as </w:t>
      </w:r>
      <w:proofErr w:type="gramStart"/>
      <w:r w:rsidRPr="00495CCA">
        <w:rPr>
          <w:rFonts w:ascii="Poppins" w:hAnsi="Poppins" w:cs="Poppins"/>
        </w:rPr>
        <w:t>at</w:t>
      </w:r>
      <w:proofErr w:type="gramEnd"/>
      <w:r w:rsidRPr="00495CCA">
        <w:rPr>
          <w:rFonts w:ascii="Poppins" w:hAnsi="Poppins" w:cs="Poppins"/>
        </w:rPr>
        <w:t xml:space="preserve"> 30 June 2026.</w:t>
      </w:r>
    </w:p>
    <w:p w14:paraId="6773EA76" w14:textId="1647AA6A" w:rsidR="00D5115F" w:rsidRPr="00495CCA" w:rsidRDefault="00D5115F" w:rsidP="00D5115F">
      <w:pPr>
        <w:rPr>
          <w:rFonts w:ascii="Poppins" w:hAnsi="Poppins" w:cs="Poppins"/>
          <w:i/>
          <w:iCs/>
        </w:rPr>
      </w:pPr>
      <w:r w:rsidRPr="00495CCA">
        <w:rPr>
          <w:rFonts w:ascii="Poppins" w:hAnsi="Poppins" w:cs="Poppins"/>
          <w:i/>
          <w:iCs/>
        </w:rPr>
        <w:t xml:space="preserve">*In 2025-26, the </w:t>
      </w:r>
      <w:r w:rsidR="0010796E" w:rsidRPr="0010796E">
        <w:rPr>
          <w:rFonts w:ascii="Poppins" w:hAnsi="Poppins" w:cs="Poppins"/>
          <w:i/>
          <w:iCs/>
        </w:rPr>
        <w:t xml:space="preserve">domain name system </w:t>
      </w:r>
      <w:r w:rsidRPr="00495CCA">
        <w:rPr>
          <w:rFonts w:ascii="Poppins" w:hAnsi="Poppins" w:cs="Poppins"/>
          <w:i/>
          <w:iCs/>
        </w:rPr>
        <w:t xml:space="preserve">abuse review audit category was updated to include only cases from the 25 external threat feeds we monitor daily. Proactive </w:t>
      </w:r>
      <w:r w:rsidR="00CE6C9B">
        <w:rPr>
          <w:rFonts w:ascii="Poppins" w:hAnsi="Poppins" w:cs="Poppins"/>
          <w:i/>
          <w:iCs/>
        </w:rPr>
        <w:t>i</w:t>
      </w:r>
      <w:r>
        <w:rPr>
          <w:rFonts w:ascii="Poppins" w:hAnsi="Poppins" w:cs="Poppins"/>
          <w:i/>
          <w:iCs/>
        </w:rPr>
        <w:t>nternet</w:t>
      </w:r>
      <w:r w:rsidRPr="00495CCA">
        <w:rPr>
          <w:rFonts w:ascii="Poppins" w:hAnsi="Poppins" w:cs="Poppins"/>
          <w:i/>
          <w:iCs/>
        </w:rPr>
        <w:t xml:space="preserve"> searches for non-compliance are now included in the compliance audits category.</w:t>
      </w:r>
    </w:p>
    <w:p w14:paraId="64F690A0" w14:textId="77777777" w:rsidR="00D5115F" w:rsidRPr="00495CCA" w:rsidRDefault="00D5115F" w:rsidP="001F7F09">
      <w:pPr>
        <w:pStyle w:val="Heading4"/>
      </w:pPr>
      <w:r w:rsidRPr="00495CCA">
        <w:t>Enquiries</w:t>
      </w:r>
    </w:p>
    <w:p w14:paraId="62172935" w14:textId="097004FC" w:rsidR="00D5115F" w:rsidRPr="00495CCA" w:rsidRDefault="00D5115F" w:rsidP="00D5115F">
      <w:pPr>
        <w:rPr>
          <w:rFonts w:ascii="Poppins" w:hAnsi="Poppins" w:cs="Poppins"/>
        </w:rPr>
      </w:pPr>
      <w:r w:rsidRPr="00495CCA">
        <w:rPr>
          <w:rFonts w:ascii="Poppins" w:hAnsi="Poppins" w:cs="Poppins"/>
        </w:rPr>
        <w:t>auDA received 4,099 enquiries from the public in 2025-26, up 29% from the previous year. Enquiries primarily related to people seeking information or assistance with .au domain names and the .au Licensing Rules. Common topics included cancelled A</w:t>
      </w:r>
      <w:r w:rsidR="00530D07">
        <w:rPr>
          <w:rFonts w:ascii="Poppins" w:hAnsi="Poppins" w:cs="Poppins"/>
        </w:rPr>
        <w:t xml:space="preserve">ustralian </w:t>
      </w:r>
      <w:r w:rsidRPr="00495CCA">
        <w:rPr>
          <w:rFonts w:ascii="Poppins" w:hAnsi="Poppins" w:cs="Poppins"/>
        </w:rPr>
        <w:t>B</w:t>
      </w:r>
      <w:r w:rsidR="00530D07">
        <w:rPr>
          <w:rFonts w:ascii="Poppins" w:hAnsi="Poppins" w:cs="Poppins"/>
        </w:rPr>
        <w:t xml:space="preserve">usiness </w:t>
      </w:r>
      <w:r w:rsidRPr="00495CCA">
        <w:rPr>
          <w:rFonts w:ascii="Poppins" w:hAnsi="Poppins" w:cs="Poppins"/>
        </w:rPr>
        <w:t>N</w:t>
      </w:r>
      <w:r w:rsidR="00530D07">
        <w:rPr>
          <w:rFonts w:ascii="Poppins" w:hAnsi="Poppins" w:cs="Poppins"/>
        </w:rPr>
        <w:t>umber</w:t>
      </w:r>
      <w:r w:rsidRPr="00495CCA">
        <w:rPr>
          <w:rFonts w:ascii="Poppins" w:hAnsi="Poppins" w:cs="Poppins"/>
        </w:rPr>
        <w:t>s, domain name renewals, registrant information corrections, registration queries and deregistered companies.</w:t>
      </w:r>
    </w:p>
    <w:p w14:paraId="2D94C35A" w14:textId="77777777" w:rsidR="00D5115F" w:rsidRPr="00495CCA" w:rsidRDefault="00D5115F" w:rsidP="001F7F09">
      <w:pPr>
        <w:pStyle w:val="Heading4"/>
      </w:pPr>
      <w:r w:rsidRPr="00495CCA">
        <w:t>Complaints</w:t>
      </w:r>
    </w:p>
    <w:p w14:paraId="3F171927" w14:textId="77777777" w:rsidR="00D5115F" w:rsidRPr="00495CCA" w:rsidRDefault="00D5115F" w:rsidP="00D5115F">
      <w:pPr>
        <w:rPr>
          <w:rFonts w:ascii="Poppins" w:hAnsi="Poppins" w:cs="Poppins"/>
        </w:rPr>
      </w:pPr>
      <w:r w:rsidRPr="00495CCA">
        <w:rPr>
          <w:rFonts w:ascii="Poppins" w:hAnsi="Poppins" w:cs="Poppins"/>
        </w:rPr>
        <w:t>In 2025-26, auDA received 1,354 complaints from the public, down 18% from 1,651 in 2024-25. Complaints can be made by members of the public about .au domain names that they think may not comply with the .au Licensing Rules. The most common category related to alleged unauthorised use of another business’s legal information and domain name allocation issues.</w:t>
      </w:r>
    </w:p>
    <w:p w14:paraId="742CD59D" w14:textId="04635B13" w:rsidR="00D5115F" w:rsidRPr="00495CCA" w:rsidRDefault="00D5115F" w:rsidP="00D5115F">
      <w:pPr>
        <w:rPr>
          <w:rFonts w:ascii="Poppins" w:hAnsi="Poppins" w:cs="Poppins"/>
        </w:rPr>
      </w:pPr>
      <w:r w:rsidRPr="00495CCA">
        <w:rPr>
          <w:rFonts w:ascii="Poppins" w:hAnsi="Poppins" w:cs="Poppins"/>
        </w:rPr>
        <w:t xml:space="preserve">If a party to a complaint, enquiry or audit is dissatisfied with auDA’s decision, they can request an internal review by a senior auDA staff member who was not involved in the original decision. During the year, 49 cases were referred for internal review. The original decision was upheld in 84% of cases. No cases were referred for external review. </w:t>
      </w:r>
    </w:p>
    <w:p w14:paraId="770BF02D" w14:textId="7107811A" w:rsidR="00D5115F" w:rsidRPr="00495CCA" w:rsidRDefault="00D5115F" w:rsidP="001F7F09">
      <w:pPr>
        <w:pStyle w:val="Heading4"/>
      </w:pPr>
      <w:r w:rsidRPr="00495CCA">
        <w:t xml:space="preserve">.au Dispute Resolution Policy </w:t>
      </w:r>
    </w:p>
    <w:p w14:paraId="2009F033" w14:textId="40D8D23E" w:rsidR="00D5115F" w:rsidRPr="00495CCA" w:rsidRDefault="00D5115F" w:rsidP="00D5115F">
      <w:pPr>
        <w:rPr>
          <w:rFonts w:ascii="Poppins" w:hAnsi="Poppins" w:cs="Poppins"/>
        </w:rPr>
      </w:pPr>
      <w:r w:rsidRPr="00495CCA">
        <w:rPr>
          <w:rFonts w:ascii="Poppins" w:hAnsi="Poppins" w:cs="Poppins"/>
        </w:rPr>
        <w:lastRenderedPageBreak/>
        <w:t xml:space="preserve">auDA maintains a .au Dispute Resolution Policy for resolving disputes between registrants and other parties with an interest in a .au domain name. auDA engages independent providers Resolution Institute and the World Intellectual Property Organisation to manage </w:t>
      </w:r>
      <w:r w:rsidR="0011750B" w:rsidRPr="0011750B">
        <w:rPr>
          <w:rFonts w:ascii="Poppins" w:hAnsi="Poppins" w:cs="Poppins"/>
        </w:rPr>
        <w:t xml:space="preserve">.au Dispute Resolution Policy </w:t>
      </w:r>
      <w:r w:rsidRPr="00495CCA">
        <w:rPr>
          <w:rFonts w:ascii="Poppins" w:hAnsi="Poppins" w:cs="Poppins"/>
        </w:rPr>
        <w:t>disputes.</w:t>
      </w:r>
    </w:p>
    <w:p w14:paraId="3850A620" w14:textId="6EE022EF" w:rsidR="00D5115F" w:rsidRPr="00495CCA" w:rsidRDefault="00D5115F" w:rsidP="00D5115F">
      <w:pPr>
        <w:rPr>
          <w:rFonts w:ascii="Poppins" w:hAnsi="Poppins" w:cs="Poppins"/>
        </w:rPr>
      </w:pPr>
      <w:r w:rsidRPr="00495CCA">
        <w:rPr>
          <w:rFonts w:ascii="Poppins" w:hAnsi="Poppins" w:cs="Poppins"/>
        </w:rPr>
        <w:t xml:space="preserve">In 2025-26, auDA received 71 notifications of </w:t>
      </w:r>
      <w:r w:rsidR="0011750B" w:rsidRPr="0011750B">
        <w:rPr>
          <w:rFonts w:ascii="Poppins" w:hAnsi="Poppins" w:cs="Poppins"/>
        </w:rPr>
        <w:t xml:space="preserve">.au Dispute Resolution Policy </w:t>
      </w:r>
      <w:r w:rsidRPr="00495CCA">
        <w:rPr>
          <w:rFonts w:ascii="Poppins" w:hAnsi="Poppins" w:cs="Poppins"/>
        </w:rPr>
        <w:t xml:space="preserve">proceedings under the policy, up 31% from 2024-25. </w:t>
      </w:r>
      <w:proofErr w:type="gramStart"/>
      <w:r w:rsidRPr="00495CCA">
        <w:rPr>
          <w:rFonts w:ascii="Poppins" w:hAnsi="Poppins" w:cs="Poppins"/>
        </w:rPr>
        <w:t>At</w:t>
      </w:r>
      <w:proofErr w:type="gramEnd"/>
      <w:r w:rsidRPr="00495CCA">
        <w:rPr>
          <w:rFonts w:ascii="Poppins" w:hAnsi="Poppins" w:cs="Poppins"/>
        </w:rPr>
        <w:t xml:space="preserve"> 30 June 2026, 51% of disputes had resulted in the transfer of the domain name to the complainant, 21% had been terminated, 11% had been denied, 6% had been cancelled or dismissed</w:t>
      </w:r>
      <w:r>
        <w:rPr>
          <w:rFonts w:ascii="Poppins" w:hAnsi="Poppins" w:cs="Poppins"/>
        </w:rPr>
        <w:t>,</w:t>
      </w:r>
      <w:r w:rsidRPr="00495CCA">
        <w:rPr>
          <w:rFonts w:ascii="Poppins" w:hAnsi="Poppins" w:cs="Poppins"/>
        </w:rPr>
        <w:t xml:space="preserve"> and 11% remained pending</w:t>
      </w:r>
      <w:r>
        <w:rPr>
          <w:rFonts w:ascii="Poppins" w:hAnsi="Poppins" w:cs="Poppins"/>
        </w:rPr>
        <w:t xml:space="preserve"> a decision</w:t>
      </w:r>
      <w:r w:rsidRPr="00495CCA">
        <w:rPr>
          <w:rFonts w:ascii="Poppins" w:hAnsi="Poppins" w:cs="Poppins"/>
        </w:rPr>
        <w:t>.</w:t>
      </w:r>
    </w:p>
    <w:p w14:paraId="0901EC0D" w14:textId="77777777" w:rsidR="00D5115F" w:rsidRPr="00495CCA" w:rsidRDefault="00D5115F" w:rsidP="001F7F09">
      <w:pPr>
        <w:pStyle w:val="Heading4"/>
      </w:pPr>
      <w:r w:rsidRPr="00495CCA">
        <w:t>Enforcement body requests</w:t>
      </w:r>
    </w:p>
    <w:p w14:paraId="29C95AB5" w14:textId="77777777" w:rsidR="00D5115F" w:rsidRPr="00495CCA" w:rsidRDefault="00D5115F" w:rsidP="00D5115F">
      <w:pPr>
        <w:rPr>
          <w:rFonts w:ascii="Poppins" w:hAnsi="Poppins" w:cs="Poppins"/>
        </w:rPr>
      </w:pPr>
      <w:r w:rsidRPr="00495CCA">
        <w:rPr>
          <w:rFonts w:ascii="Poppins" w:hAnsi="Poppins" w:cs="Poppins"/>
        </w:rPr>
        <w:t xml:space="preserve">Commonwealth and state agencies and law enforcement bodies can make formal requests to auDA for information or action when they identify potentially unlawful or harmful activity affecting the .au. In 2025-26, auDA received 118 requests from enforcement bodies, up 37% from the previous year. </w:t>
      </w:r>
    </w:p>
    <w:p w14:paraId="2CA99D22" w14:textId="032FEE70" w:rsidR="00D5115F" w:rsidRPr="00495CCA" w:rsidRDefault="00D5115F" w:rsidP="00D5115F">
      <w:pPr>
        <w:rPr>
          <w:rFonts w:ascii="Poppins" w:hAnsi="Poppins" w:cs="Poppins"/>
        </w:rPr>
      </w:pPr>
      <w:r w:rsidRPr="00495CCA">
        <w:rPr>
          <w:rFonts w:ascii="Poppins" w:hAnsi="Poppins" w:cs="Poppins"/>
        </w:rPr>
        <w:t>By sharing information and responding to requests that meet requirements under the relevant laws and .au Licensing Rules, auDA helps protect the integrity, security and trustworthiness of the .au domain.</w:t>
      </w:r>
      <w:r w:rsidR="00E52EB0" w:rsidRPr="00E52EB0">
        <w:rPr>
          <w:rFonts w:ascii="Poppins" w:hAnsi="Poppins" w:cs="Poppins"/>
          <w:noProof/>
        </w:rPr>
        <w:t xml:space="preserve"> </w:t>
      </w:r>
    </w:p>
    <w:p w14:paraId="4F5D869A" w14:textId="76A689CD" w:rsidR="00C6069B" w:rsidRDefault="00E52EB0" w:rsidP="00D5115F">
      <w:pPr>
        <w:rPr>
          <w:rFonts w:ascii="Poppins" w:hAnsi="Poppins" w:cs="Poppins"/>
          <w:b/>
          <w:bCs/>
        </w:rPr>
      </w:pPr>
      <w:r w:rsidRPr="00E52EB0">
        <w:rPr>
          <w:rFonts w:ascii="Poppins" w:hAnsi="Poppins" w:cs="Poppins"/>
          <w:b/>
          <w:bCs/>
        </w:rPr>
        <w:t>A graph showing compliance activity by financial year</w:t>
      </w:r>
      <w:r w:rsidR="00C6069B">
        <w:rPr>
          <w:rFonts w:ascii="Poppins" w:hAnsi="Poppins" w:cs="Poppins"/>
          <w:b/>
          <w:bCs/>
        </w:rPr>
        <w:t>:</w:t>
      </w:r>
    </w:p>
    <w:p w14:paraId="01FDF0DB" w14:textId="19A0F82D" w:rsidR="00D5115F" w:rsidRPr="00495CCA" w:rsidRDefault="00C6069B" w:rsidP="00D5115F">
      <w:pPr>
        <w:rPr>
          <w:rFonts w:ascii="Poppins" w:hAnsi="Poppins" w:cs="Poppins"/>
        </w:rPr>
      </w:pPr>
      <w:r w:rsidRPr="00E52EB0">
        <w:rPr>
          <w:rFonts w:ascii="Poppins" w:hAnsi="Poppins" w:cs="Poppins"/>
          <w:noProof/>
        </w:rPr>
        <w:lastRenderedPageBreak/>
        <w:drawing>
          <wp:inline distT="0" distB="0" distL="0" distR="0" wp14:anchorId="7E132A8F" wp14:editId="56117446">
            <wp:extent cx="1981200" cy="8848849"/>
            <wp:effectExtent l="0" t="0" r="0" b="9525"/>
            <wp:docPr id="1478860610" name="Picture 1" descr="A bar graph showing the total compliance activity for each financial year since 2023-24. It shows compliance activity was at its highest in 2025-26 compared to 2023-24 and 2024-25. &#10;Each bar is colour coded to represent each of the six different compliance activities - compliance audits, complaints, enquiries, .au Dispute Resolution Policy disputes, enforcement body requests, and domain name system abuse reviews. Financial year comparisons for each activity are as follows:&#10;&#10;Compliance audits: 2023-24 16,162; 2024-25 22,499; 2025-26 30,842.&#10;&#10;Enquiries: 2023-24 2,937; 2024-25 3,182; 2025-26 4,099.&#10;&#10;Complaints: 2023-24 900; 2024-25 1,651; 2025-26 1,354.&#10;&#10;Domain name system abuse reviews: 2023-24 1,394; 2024-25 1,584; 2025-26 1,213.&#10;&#10;Enforcement body requests: 2023-24 63; 2024-25 86; 2025-26 118.&#10;&#10;.au Dispute Resolution Policy disputes: 2023-24 48; 2024-25 54; 2025-26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8860610" name="Picture 1" descr="A bar graph showing the total compliance activity for each financial year since 2023-24. It shows compliance activity was at its highest in 2025-26 compared to 2023-24 and 2024-25. &#10;Each bar is colour coded to represent each of the six different compliance activities - compliance audits, complaints, enquiries, .au Dispute Resolution Policy disputes, enforcement body requests, and domain name system abuse reviews. Financial year comparisons for each activity are as follows:&#10;&#10;Compliance audits: 2023-24 16,162; 2024-25 22,499; 2025-26 30,842.&#10;&#10;Enquiries: 2023-24 2,937; 2024-25 3,182; 2025-26 4,099.&#10;&#10;Complaints: 2023-24 900; 2024-25 1,651; 2025-26 1,354.&#10;&#10;Domain name system abuse reviews: 2023-24 1,394; 2024-25 1,584; 2025-26 1,213.&#10;&#10;Enforcement body requests: 2023-24 63; 2024-25 86; 2025-26 118.&#10;&#10;.au Dispute Resolution Policy disputes: 2023-24 48; 2024-25 54; 2025-26 71."/>
                    <pic:cNvPicPr/>
                  </pic:nvPicPr>
                  <pic:blipFill>
                    <a:blip r:embed="rId26"/>
                    <a:stretch>
                      <a:fillRect/>
                    </a:stretch>
                  </pic:blipFill>
                  <pic:spPr>
                    <a:xfrm>
                      <a:off x="0" y="0"/>
                      <a:ext cx="1990616" cy="8890906"/>
                    </a:xfrm>
                    <a:prstGeom prst="rect">
                      <a:avLst/>
                    </a:prstGeom>
                  </pic:spPr>
                </pic:pic>
              </a:graphicData>
            </a:graphic>
          </wp:inline>
        </w:drawing>
      </w:r>
    </w:p>
    <w:p w14:paraId="060DAA53" w14:textId="77777777" w:rsidR="00D5115F" w:rsidRPr="00495CCA" w:rsidRDefault="00D5115F" w:rsidP="001F7F09">
      <w:pPr>
        <w:pStyle w:val="Heading3"/>
      </w:pPr>
      <w:r w:rsidRPr="00495CCA">
        <w:lastRenderedPageBreak/>
        <w:t>Registrar compliance</w:t>
      </w:r>
    </w:p>
    <w:p w14:paraId="554BDE70" w14:textId="77777777" w:rsidR="00D5115F" w:rsidRPr="00495CCA" w:rsidRDefault="00D5115F" w:rsidP="00D5115F">
      <w:pPr>
        <w:rPr>
          <w:rFonts w:ascii="Poppins" w:hAnsi="Poppins" w:cs="Poppins"/>
        </w:rPr>
      </w:pPr>
      <w:r w:rsidRPr="00495CCA">
        <w:rPr>
          <w:rFonts w:ascii="Poppins" w:hAnsi="Poppins" w:cs="Poppins"/>
        </w:rPr>
        <w:t>.au registrars are required to meet a range of obligations under the .au Licensing Framework. Their contributions help us uphold trust and confidence in .au. When registrar obligations are not met, auDA works with the registrar to address non-compliance and determine appropriate remediation. In 2025-26 one registrar was required to provide an undertaking committing it to remedial action to resolve a privacy breach</w:t>
      </w:r>
      <w:r>
        <w:rPr>
          <w:rFonts w:ascii="Poppins" w:hAnsi="Poppins" w:cs="Poppins"/>
        </w:rPr>
        <w:t>,</w:t>
      </w:r>
      <w:r w:rsidRPr="00495CCA">
        <w:rPr>
          <w:rFonts w:ascii="Poppins" w:hAnsi="Poppins" w:cs="Poppins"/>
        </w:rPr>
        <w:t xml:space="preserve"> and ensure future processes meet the requirements of the .au Licensing Framework.</w:t>
      </w:r>
    </w:p>
    <w:p w14:paraId="5AA14691" w14:textId="7BC9DF50" w:rsidR="00D5115F" w:rsidRPr="00495CCA" w:rsidRDefault="00D5115F" w:rsidP="00D5115F">
      <w:pPr>
        <w:rPr>
          <w:rFonts w:ascii="Poppins" w:eastAsia="SimSun" w:hAnsi="Poppins" w:cs="Poppins"/>
          <w:b/>
          <w:color w:val="EE0000"/>
          <w:szCs w:val="24"/>
        </w:rPr>
      </w:pPr>
      <w:r w:rsidRPr="00495CCA">
        <w:rPr>
          <w:rFonts w:ascii="Poppins" w:hAnsi="Poppins" w:cs="Poppins"/>
        </w:rPr>
        <w:t xml:space="preserve">auDA also works proactively with registrars throughout the year to support their work delivering .au registration services. Our engagement with registrars is set out on page </w:t>
      </w:r>
      <w:r w:rsidR="00A4170A">
        <w:rPr>
          <w:rFonts w:ascii="Poppins" w:hAnsi="Poppins" w:cs="Poppins"/>
        </w:rPr>
        <w:t>55.</w:t>
      </w:r>
    </w:p>
    <w:p w14:paraId="781D1C10" w14:textId="77777777" w:rsidR="00D5115F" w:rsidRPr="00495CCA" w:rsidRDefault="00D5115F" w:rsidP="001F7F09">
      <w:pPr>
        <w:pStyle w:val="Heading3"/>
      </w:pPr>
      <w:r w:rsidRPr="00495CCA">
        <w:t>Customer satisfaction</w:t>
      </w:r>
    </w:p>
    <w:p w14:paraId="0FCA8787" w14:textId="77777777" w:rsidR="00D5115F" w:rsidRPr="00495CCA" w:rsidRDefault="00D5115F" w:rsidP="00D5115F">
      <w:pPr>
        <w:rPr>
          <w:rFonts w:ascii="Poppins" w:hAnsi="Poppins" w:cs="Poppins"/>
        </w:rPr>
      </w:pPr>
      <w:r w:rsidRPr="00495CCA">
        <w:rPr>
          <w:rFonts w:ascii="Poppins" w:hAnsi="Poppins" w:cs="Poppins"/>
        </w:rPr>
        <w:t>auDA conducts a customer satisfaction survey when closing complaints or enquiries. In 2025-26, 611 people provided feedback with 82% indicating they were satisfied or very satisfied with their experience with auDA and the service they received. This was an increase from 78% in the previous year.</w:t>
      </w:r>
    </w:p>
    <w:p w14:paraId="67BE074E" w14:textId="77777777" w:rsidR="00D5115F" w:rsidRPr="00495CCA" w:rsidRDefault="00D5115F" w:rsidP="00D5115F">
      <w:pPr>
        <w:rPr>
          <w:rFonts w:ascii="Poppins" w:hAnsi="Poppins" w:cs="Poppins"/>
        </w:rPr>
      </w:pPr>
      <w:r w:rsidRPr="00495CCA">
        <w:rPr>
          <w:rFonts w:ascii="Poppins" w:hAnsi="Poppins" w:cs="Poppins"/>
        </w:rPr>
        <w:t>“Diligent, patient and genuinely wanted to help. auDA’s speed of response was greatly appreciated”</w:t>
      </w:r>
    </w:p>
    <w:p w14:paraId="002B1D32" w14:textId="77777777" w:rsidR="00D5115F" w:rsidRPr="00495CCA" w:rsidRDefault="00D5115F" w:rsidP="00D5115F">
      <w:pPr>
        <w:rPr>
          <w:rFonts w:ascii="Poppins" w:hAnsi="Poppins" w:cs="Poppins"/>
        </w:rPr>
      </w:pPr>
      <w:r w:rsidRPr="00495CCA">
        <w:rPr>
          <w:rFonts w:ascii="Poppins" w:hAnsi="Poppins" w:cs="Poppins"/>
        </w:rPr>
        <w:t>“Staff really knew their stuff and my issue was addressed promptly and professionally.”</w:t>
      </w:r>
    </w:p>
    <w:p w14:paraId="110BC32F" w14:textId="77777777" w:rsidR="00D5115F" w:rsidRPr="00495CCA" w:rsidRDefault="00D5115F" w:rsidP="00D5115F">
      <w:pPr>
        <w:numPr>
          <w:ilvl w:val="0"/>
          <w:numId w:val="73"/>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line="278" w:lineRule="auto"/>
        <w:ind w:left="714" w:hanging="357"/>
        <w:rPr>
          <w:rFonts w:ascii="Poppins" w:hAnsi="Poppins" w:cs="Poppins"/>
        </w:rPr>
      </w:pPr>
      <w:r w:rsidRPr="00495CCA">
        <w:rPr>
          <w:rFonts w:ascii="Poppins" w:hAnsi="Poppins" w:cs="Poppins"/>
        </w:rPr>
        <w:t>Respondents to auDA customer satisfaction surveys in 2025-26</w:t>
      </w:r>
    </w:p>
    <w:p w14:paraId="0B4BA883" w14:textId="77777777" w:rsidR="00D5115F" w:rsidRPr="00495CCA" w:rsidRDefault="00D5115F" w:rsidP="001F7F09">
      <w:pPr>
        <w:pStyle w:val="Heading3"/>
      </w:pPr>
      <w:r w:rsidRPr="00495CCA">
        <w:t>Achieving our 2025-26 compliance priorities</w:t>
      </w:r>
    </w:p>
    <w:p w14:paraId="708C618A" w14:textId="77777777" w:rsidR="00D5115F" w:rsidRPr="00495CCA" w:rsidRDefault="00D5115F" w:rsidP="00D5115F">
      <w:r w:rsidRPr="00495CCA">
        <w:rPr>
          <w:rFonts w:ascii="Poppins" w:hAnsi="Poppins" w:cs="Poppins"/>
        </w:rPr>
        <w:t xml:space="preserve">auDA takes a proactive approach to upholding the .au Licensing Rules and maintaining the integrity of .au. Each year we publish a </w:t>
      </w:r>
      <w:hyperlink r:id="rId27" w:history="1">
        <w:r w:rsidRPr="00495CCA">
          <w:rPr>
            <w:rFonts w:ascii="Poppins" w:hAnsi="Poppins" w:cs="Poppins"/>
            <w:color w:val="008EA6" w:themeColor="hyperlink"/>
            <w:u w:val="single"/>
          </w:rPr>
          <w:t>Compliance Plan</w:t>
        </w:r>
      </w:hyperlink>
      <w:r w:rsidRPr="00495CCA">
        <w:rPr>
          <w:rFonts w:ascii="Poppins" w:hAnsi="Poppins" w:cs="Poppins"/>
        </w:rPr>
        <w:t xml:space="preserve"> that outlines the key areas of focus for our compliance activity during the year. Our 2025-26 compliance priorities were:</w:t>
      </w:r>
    </w:p>
    <w:p w14:paraId="5486E71F" w14:textId="77777777" w:rsidR="00D5115F" w:rsidRPr="00495CCA" w:rsidRDefault="00D5115F" w:rsidP="00D5115F">
      <w:pPr>
        <w:numPr>
          <w:ilvl w:val="0"/>
          <w:numId w:val="7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b/>
          <w:szCs w:val="24"/>
        </w:rPr>
      </w:pPr>
      <w:r w:rsidRPr="00495CCA">
        <w:rPr>
          <w:rFonts w:ascii="Poppins" w:eastAsia="SimSun" w:hAnsi="Poppins" w:cs="Poppins"/>
          <w:b/>
          <w:szCs w:val="24"/>
        </w:rPr>
        <w:t>Undertake a multi-stakeholder review of the .au Licensing Rules</w:t>
      </w:r>
    </w:p>
    <w:p w14:paraId="565D6335" w14:textId="5F117CA8" w:rsidR="00D5115F" w:rsidRPr="00495CCA" w:rsidRDefault="00D5115F" w:rsidP="00D5115F">
      <w:pPr>
        <w:rPr>
          <w:rFonts w:ascii="Poppins" w:eastAsia="SimSun" w:hAnsi="Poppins" w:cs="Poppins"/>
          <w:bCs/>
          <w:szCs w:val="24"/>
        </w:rPr>
      </w:pPr>
      <w:r w:rsidRPr="00495CCA">
        <w:rPr>
          <w:rFonts w:ascii="Poppins" w:eastAsia="SimSun" w:hAnsi="Poppins" w:cs="Poppins"/>
          <w:bCs/>
          <w:szCs w:val="24"/>
        </w:rPr>
        <w:t xml:space="preserve">In 2025-26, auDA’s periodic review of the .au Licensing Rules continued, led by an external Policy Advisory Panel. You can read more about the review on page </w:t>
      </w:r>
      <w:r w:rsidR="00BE40F9">
        <w:rPr>
          <w:rFonts w:ascii="Poppins" w:eastAsia="SimSun" w:hAnsi="Poppins" w:cs="Poppins"/>
          <w:bCs/>
          <w:szCs w:val="24"/>
        </w:rPr>
        <w:t>47.</w:t>
      </w:r>
    </w:p>
    <w:p w14:paraId="57B3C504" w14:textId="71B0447A" w:rsidR="00D5115F" w:rsidRPr="00495CCA" w:rsidRDefault="00D5115F" w:rsidP="00D5115F">
      <w:pPr>
        <w:numPr>
          <w:ilvl w:val="0"/>
          <w:numId w:val="7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b/>
          <w:szCs w:val="24"/>
        </w:rPr>
      </w:pPr>
      <w:r w:rsidRPr="00495CCA">
        <w:rPr>
          <w:rFonts w:ascii="Poppins" w:eastAsia="SimSun" w:hAnsi="Poppins" w:cs="Poppins"/>
          <w:b/>
          <w:szCs w:val="24"/>
        </w:rPr>
        <w:t xml:space="preserve">Maintain low levels of </w:t>
      </w:r>
      <w:r w:rsidR="00450618" w:rsidRPr="00450618">
        <w:rPr>
          <w:rFonts w:ascii="Poppins" w:eastAsia="SimSun" w:hAnsi="Poppins" w:cs="Poppins"/>
          <w:b/>
          <w:szCs w:val="24"/>
        </w:rPr>
        <w:t xml:space="preserve">domain name system </w:t>
      </w:r>
      <w:r w:rsidRPr="00495CCA">
        <w:rPr>
          <w:rFonts w:ascii="Poppins" w:eastAsia="SimSun" w:hAnsi="Poppins" w:cs="Poppins"/>
          <w:b/>
          <w:szCs w:val="24"/>
        </w:rPr>
        <w:t>abuse in .au</w:t>
      </w:r>
    </w:p>
    <w:p w14:paraId="2699FF59" w14:textId="435B2E13" w:rsidR="00D5115F" w:rsidRPr="00495CCA" w:rsidRDefault="00D5115F" w:rsidP="00D5115F">
      <w:pPr>
        <w:rPr>
          <w:rFonts w:ascii="Poppins" w:eastAsia="SimSun" w:hAnsi="Poppins" w:cs="Poppins"/>
          <w:bCs/>
          <w:szCs w:val="24"/>
        </w:rPr>
      </w:pPr>
      <w:r w:rsidRPr="00495CCA">
        <w:rPr>
          <w:rFonts w:ascii="Poppins" w:eastAsia="SimSun" w:hAnsi="Poppins" w:cs="Poppins"/>
          <w:bCs/>
          <w:szCs w:val="24"/>
        </w:rPr>
        <w:t xml:space="preserve">Mitigating </w:t>
      </w:r>
      <w:r w:rsidR="00450618" w:rsidRPr="00450618">
        <w:rPr>
          <w:rFonts w:ascii="Poppins" w:eastAsia="SimSun" w:hAnsi="Poppins" w:cs="Poppins"/>
          <w:bCs/>
          <w:szCs w:val="24"/>
        </w:rPr>
        <w:t xml:space="preserve">domain name system </w:t>
      </w:r>
      <w:r w:rsidRPr="00495CCA">
        <w:rPr>
          <w:rFonts w:ascii="Poppins" w:eastAsia="SimSun" w:hAnsi="Poppins" w:cs="Poppins"/>
          <w:bCs/>
          <w:szCs w:val="24"/>
        </w:rPr>
        <w:t xml:space="preserve">abuse is an ongoing focus for auDA and we prioritise activities to address </w:t>
      </w:r>
      <w:r w:rsidR="00450618" w:rsidRPr="00450618">
        <w:rPr>
          <w:rFonts w:ascii="Poppins" w:eastAsia="SimSun" w:hAnsi="Poppins" w:cs="Poppins"/>
          <w:bCs/>
          <w:szCs w:val="24"/>
        </w:rPr>
        <w:t xml:space="preserve">domain name system </w:t>
      </w:r>
      <w:r w:rsidRPr="00495CCA">
        <w:rPr>
          <w:rFonts w:ascii="Poppins" w:eastAsia="SimSun" w:hAnsi="Poppins" w:cs="Poppins"/>
          <w:bCs/>
          <w:szCs w:val="24"/>
        </w:rPr>
        <w:t xml:space="preserve">abuse in the .au. We work directly with registrants and registrars to help registrants understand how </w:t>
      </w:r>
      <w:r w:rsidR="00450618" w:rsidRPr="00450618">
        <w:rPr>
          <w:rFonts w:ascii="Poppins" w:eastAsia="SimSun" w:hAnsi="Poppins" w:cs="Poppins"/>
          <w:bCs/>
          <w:szCs w:val="24"/>
        </w:rPr>
        <w:t xml:space="preserve">domain name system </w:t>
      </w:r>
      <w:r w:rsidRPr="00495CCA">
        <w:rPr>
          <w:rFonts w:ascii="Poppins" w:eastAsia="SimSun" w:hAnsi="Poppins" w:cs="Poppins"/>
          <w:bCs/>
          <w:szCs w:val="24"/>
        </w:rPr>
        <w:t xml:space="preserve">abuse has occurred and to resolve it. Read more about our approach to </w:t>
      </w:r>
      <w:r w:rsidR="00450618" w:rsidRPr="00450618">
        <w:rPr>
          <w:rFonts w:ascii="Poppins" w:eastAsia="SimSun" w:hAnsi="Poppins" w:cs="Poppins"/>
          <w:bCs/>
          <w:szCs w:val="24"/>
        </w:rPr>
        <w:t xml:space="preserve">domain name system </w:t>
      </w:r>
      <w:r w:rsidRPr="00495CCA">
        <w:rPr>
          <w:rFonts w:ascii="Poppins" w:eastAsia="SimSun" w:hAnsi="Poppins" w:cs="Poppins"/>
          <w:bCs/>
          <w:szCs w:val="24"/>
        </w:rPr>
        <w:t xml:space="preserve">abuse on page </w:t>
      </w:r>
      <w:r w:rsidR="001465FB">
        <w:rPr>
          <w:rFonts w:ascii="Poppins" w:eastAsia="SimSun" w:hAnsi="Poppins" w:cs="Poppins"/>
          <w:bCs/>
          <w:szCs w:val="24"/>
        </w:rPr>
        <w:t>46</w:t>
      </w:r>
      <w:r w:rsidRPr="00495CCA">
        <w:rPr>
          <w:rFonts w:ascii="Poppins" w:eastAsia="SimSun" w:hAnsi="Poppins" w:cs="Poppins"/>
          <w:bCs/>
          <w:szCs w:val="24"/>
        </w:rPr>
        <w:t>.</w:t>
      </w:r>
    </w:p>
    <w:p w14:paraId="7CE5CB73" w14:textId="77777777" w:rsidR="00D5115F" w:rsidRPr="00495CCA" w:rsidRDefault="00D5115F" w:rsidP="00D5115F">
      <w:pPr>
        <w:numPr>
          <w:ilvl w:val="0"/>
          <w:numId w:val="7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b/>
          <w:szCs w:val="24"/>
        </w:rPr>
      </w:pPr>
      <w:r w:rsidRPr="00495CCA">
        <w:rPr>
          <w:rFonts w:ascii="Poppins" w:eastAsia="SimSun" w:hAnsi="Poppins" w:cs="Poppins"/>
          <w:b/>
          <w:szCs w:val="24"/>
        </w:rPr>
        <w:t>Targeting registration of domain names using stolen credentials</w:t>
      </w:r>
    </w:p>
    <w:p w14:paraId="16BAFDFB" w14:textId="77777777" w:rsidR="00D5115F" w:rsidRPr="00495CCA" w:rsidRDefault="00D5115F" w:rsidP="00D5115F">
      <w:pPr>
        <w:rPr>
          <w:rFonts w:ascii="Poppins" w:eastAsia="SimSun" w:hAnsi="Poppins" w:cs="Poppins"/>
        </w:rPr>
      </w:pPr>
      <w:r w:rsidRPr="00495CCA">
        <w:rPr>
          <w:rFonts w:ascii="Poppins" w:eastAsia="SimSun" w:hAnsi="Poppins" w:cs="Poppins"/>
        </w:rPr>
        <w:lastRenderedPageBreak/>
        <w:t xml:space="preserve">Identifying domain name registrations that use another party's credentials without authorisation remained a key focus of our compliance audit program in 2025–26. During the year, auDA completed 2,903 audits related to unauthorised use of </w:t>
      </w:r>
      <w:r w:rsidRPr="00495CCA">
        <w:rPr>
          <w:rFonts w:ascii="Poppins" w:hAnsi="Poppins" w:cs="Poppins"/>
        </w:rPr>
        <w:t>another business’s legal information</w:t>
      </w:r>
      <w:r w:rsidRPr="00495CCA">
        <w:rPr>
          <w:rFonts w:ascii="Poppins" w:eastAsia="SimSun" w:hAnsi="Poppins" w:cs="Poppins"/>
        </w:rPr>
        <w:t>. This represented 9.4% of all 30,842 compliance audits and a 35% increase on audits related to unauthorised use in 2024–25. Where evidence of unauthorised use is confirmed, auDA cancels the affected licence to protect internet users and maintain the integrity of .au.</w:t>
      </w:r>
    </w:p>
    <w:p w14:paraId="1EAE3BC2" w14:textId="77777777" w:rsidR="00D5115F" w:rsidRPr="00495CCA" w:rsidRDefault="00D5115F" w:rsidP="00D5115F">
      <w:pPr>
        <w:numPr>
          <w:ilvl w:val="0"/>
          <w:numId w:val="70"/>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rPr>
          <w:rFonts w:ascii="Poppins" w:eastAsia="SimSun" w:hAnsi="Poppins" w:cs="Poppins"/>
          <w:b/>
        </w:rPr>
      </w:pPr>
      <w:r w:rsidRPr="00495CCA">
        <w:rPr>
          <w:rFonts w:ascii="Poppins" w:eastAsia="SimSun" w:hAnsi="Poppins" w:cs="Poppins"/>
          <w:b/>
        </w:rPr>
        <w:t>Undertake a review of the rules governing contested .au direct domain names</w:t>
      </w:r>
    </w:p>
    <w:p w14:paraId="1D375673" w14:textId="77777777" w:rsidR="00D5115F" w:rsidRPr="00495CCA" w:rsidRDefault="00D5115F" w:rsidP="00D5115F">
      <w:pPr>
        <w:rPr>
          <w:rFonts w:ascii="Poppins" w:eastAsia="SimSun" w:hAnsi="Poppins" w:cs="Poppins"/>
        </w:rPr>
      </w:pPr>
      <w:r w:rsidRPr="00495CCA">
        <w:rPr>
          <w:rFonts w:ascii="Poppins" w:eastAsia="SimSun" w:hAnsi="Poppins" w:cs="Poppins"/>
        </w:rPr>
        <w:t xml:space="preserve">In 2022, auDA launched the .au direct namespace. As part of the process, existing registrants could apply to register the exact match of their domain names in .au direct via the </w:t>
      </w:r>
      <w:hyperlink r:id="rId28">
        <w:r w:rsidRPr="00495CCA">
          <w:rPr>
            <w:rFonts w:ascii="Poppins" w:eastAsia="SimSun" w:hAnsi="Poppins" w:cs="Poppins"/>
            <w:color w:val="008EA6" w:themeColor="hyperlink"/>
            <w:u w:val="single"/>
          </w:rPr>
          <w:t>Priority Allocation Process</w:t>
        </w:r>
      </w:hyperlink>
      <w:r w:rsidRPr="00495CCA">
        <w:rPr>
          <w:rFonts w:ascii="Poppins" w:eastAsia="SimSun" w:hAnsi="Poppins" w:cs="Poppins"/>
        </w:rPr>
        <w:t>. Where there were multiple eligible applications, the domain name is considered contested and placed on hold until there is only one eligible priority application holder remaining.</w:t>
      </w:r>
    </w:p>
    <w:p w14:paraId="6EFC2C80" w14:textId="44126B3E" w:rsidR="00D5115F" w:rsidRPr="00495CCA" w:rsidRDefault="00D5115F" w:rsidP="00D5115F">
      <w:pPr>
        <w:rPr>
          <w:rFonts w:ascii="Poppins" w:eastAsia="SimSun" w:hAnsi="Poppins" w:cs="Poppins"/>
          <w:bCs/>
          <w:szCs w:val="24"/>
        </w:rPr>
      </w:pPr>
      <w:r w:rsidRPr="00495CCA">
        <w:rPr>
          <w:rFonts w:ascii="Poppins" w:eastAsia="SimSun" w:hAnsi="Poppins" w:cs="Poppins"/>
          <w:bCs/>
        </w:rPr>
        <w:t xml:space="preserve">As part of the 2025 .au Licensing Rules Review, the external Policy Advisory Panel reviewed the rules that govern contested .au direct domain names. All contested .au direct domain name holders were invited to participate in a survey on potential options to resolve contention. The survey results were provided to the Policy Advisory Panel. The Panel also sought feedback during its consultations. More information on the Review is available on page </w:t>
      </w:r>
      <w:r w:rsidR="009A33BE">
        <w:rPr>
          <w:rFonts w:ascii="Poppins" w:eastAsia="SimSun" w:hAnsi="Poppins" w:cs="Poppins"/>
          <w:bCs/>
        </w:rPr>
        <w:t>47</w:t>
      </w:r>
      <w:r w:rsidRPr="00495CCA">
        <w:rPr>
          <w:rFonts w:ascii="Poppins" w:eastAsia="SimSun" w:hAnsi="Poppins" w:cs="Poppins"/>
          <w:bCs/>
        </w:rPr>
        <w:t xml:space="preserve">. </w:t>
      </w:r>
    </w:p>
    <w:p w14:paraId="5B442994" w14:textId="77777777" w:rsidR="00D5115F" w:rsidRPr="00495CCA" w:rsidRDefault="00D5115F" w:rsidP="001F7F09">
      <w:pPr>
        <w:pStyle w:val="Heading2"/>
      </w:pPr>
      <w:bookmarkStart w:id="44" w:name="_Toc243496923"/>
      <w:r w:rsidRPr="00495CCA">
        <w:t>Security and business continuity</w:t>
      </w:r>
      <w:bookmarkEnd w:id="44"/>
    </w:p>
    <w:p w14:paraId="60FBEF00" w14:textId="011B8FF8" w:rsidR="00D5115F" w:rsidRPr="00495CCA" w:rsidRDefault="00D5115F" w:rsidP="001F7F09">
      <w:pPr>
        <w:pStyle w:val="Heading3"/>
      </w:pPr>
      <w:r w:rsidRPr="00495CCA">
        <w:t>Critical Infrastructure Risk Management Program</w:t>
      </w:r>
    </w:p>
    <w:p w14:paraId="3C0CC3D8" w14:textId="63A2B12F" w:rsidR="00D5115F" w:rsidRPr="00495CCA" w:rsidRDefault="00D5115F" w:rsidP="00D5115F">
      <w:pPr>
        <w:rPr>
          <w:rFonts w:ascii="Poppins" w:eastAsia="SimSun" w:hAnsi="Poppins" w:cs="Poppins"/>
          <w:szCs w:val="24"/>
        </w:rPr>
      </w:pPr>
      <w:r w:rsidRPr="00495CCA">
        <w:rPr>
          <w:rFonts w:ascii="Poppins" w:eastAsia="SimSun" w:hAnsi="Poppins" w:cs="Poppins"/>
          <w:szCs w:val="24"/>
        </w:rPr>
        <w:t xml:space="preserve">The .au </w:t>
      </w:r>
      <w:r w:rsidR="00450618" w:rsidRPr="00450618">
        <w:rPr>
          <w:rFonts w:ascii="Poppins" w:eastAsia="SimSun" w:hAnsi="Poppins" w:cs="Poppins"/>
          <w:szCs w:val="24"/>
        </w:rPr>
        <w:t xml:space="preserve">domain name system </w:t>
      </w:r>
      <w:r w:rsidRPr="00495CCA">
        <w:rPr>
          <w:rFonts w:ascii="Poppins" w:eastAsia="SimSun" w:hAnsi="Poppins" w:cs="Poppins"/>
          <w:szCs w:val="24"/>
        </w:rPr>
        <w:t xml:space="preserve">is designated as Australian critical </w:t>
      </w:r>
      <w:r>
        <w:rPr>
          <w:rFonts w:ascii="Poppins" w:eastAsia="SimSun" w:hAnsi="Poppins" w:cs="Poppins"/>
          <w:szCs w:val="24"/>
        </w:rPr>
        <w:t xml:space="preserve">communications </w:t>
      </w:r>
      <w:r w:rsidRPr="00495CCA">
        <w:rPr>
          <w:rFonts w:ascii="Poppins" w:eastAsia="SimSun" w:hAnsi="Poppins" w:cs="Poppins"/>
          <w:szCs w:val="24"/>
        </w:rPr>
        <w:t xml:space="preserve">infrastructure under the </w:t>
      </w:r>
      <w:r w:rsidRPr="00495CCA">
        <w:rPr>
          <w:rFonts w:ascii="Poppins" w:eastAsia="SimSun" w:hAnsi="Poppins" w:cs="Poppins"/>
          <w:i/>
          <w:szCs w:val="24"/>
        </w:rPr>
        <w:t>Security of Critical Infrastructure Act 2018</w:t>
      </w:r>
      <w:r w:rsidRPr="00495CCA">
        <w:rPr>
          <w:rFonts w:ascii="Poppins" w:eastAsia="SimSun" w:hAnsi="Poppins" w:cs="Poppins"/>
          <w:szCs w:val="24"/>
        </w:rPr>
        <w:t xml:space="preserve"> (</w:t>
      </w:r>
      <w:proofErr w:type="spellStart"/>
      <w:r w:rsidRPr="00495CCA">
        <w:rPr>
          <w:rFonts w:ascii="Poppins" w:eastAsia="SimSun" w:hAnsi="Poppins" w:cs="Poppins"/>
          <w:szCs w:val="24"/>
        </w:rPr>
        <w:t>Cth</w:t>
      </w:r>
      <w:proofErr w:type="spellEnd"/>
      <w:r w:rsidRPr="00495CCA">
        <w:rPr>
          <w:rFonts w:ascii="Poppins" w:eastAsia="SimSun" w:hAnsi="Poppins" w:cs="Poppins"/>
          <w:szCs w:val="24"/>
        </w:rPr>
        <w:t xml:space="preserve">). </w:t>
      </w:r>
    </w:p>
    <w:p w14:paraId="50C1FE13" w14:textId="02612CCA" w:rsidR="00D5115F" w:rsidRPr="00495CCA" w:rsidRDefault="00D5115F" w:rsidP="00D5115F">
      <w:pPr>
        <w:rPr>
          <w:rFonts w:ascii="Poppins" w:eastAsia="SimSun" w:hAnsi="Poppins" w:cs="Poppins"/>
          <w:szCs w:val="24"/>
        </w:rPr>
      </w:pPr>
      <w:r w:rsidRPr="00495CCA">
        <w:rPr>
          <w:rFonts w:ascii="Poppins" w:eastAsia="SimSun" w:hAnsi="Poppins" w:cs="Poppins"/>
          <w:szCs w:val="24"/>
        </w:rPr>
        <w:t xml:space="preserve">Under the Act all organisations responsible for critical infrastructure are required to maintain a </w:t>
      </w:r>
      <w:r w:rsidR="00281149" w:rsidRPr="00281149">
        <w:rPr>
          <w:rFonts w:ascii="Poppins" w:eastAsia="SimSun" w:hAnsi="Poppins" w:cs="Poppins"/>
          <w:szCs w:val="24"/>
        </w:rPr>
        <w:t>Critical Infrastructure Risk Management Program</w:t>
      </w:r>
      <w:r w:rsidRPr="00495CCA">
        <w:rPr>
          <w:rFonts w:ascii="Poppins" w:eastAsia="SimSun" w:hAnsi="Poppins" w:cs="Poppins"/>
          <w:szCs w:val="24"/>
        </w:rPr>
        <w:t xml:space="preserve">. auDA’s </w:t>
      </w:r>
      <w:r w:rsidR="00281149" w:rsidRPr="00281149">
        <w:rPr>
          <w:rFonts w:ascii="Poppins" w:eastAsia="SimSun" w:hAnsi="Poppins" w:cs="Poppins"/>
          <w:szCs w:val="24"/>
        </w:rPr>
        <w:t xml:space="preserve">Critical Infrastructure Risk Management Program </w:t>
      </w:r>
      <w:r w:rsidRPr="00495CCA">
        <w:rPr>
          <w:rFonts w:ascii="Poppins" w:eastAsia="SimSun" w:hAnsi="Poppins" w:cs="Poppins"/>
          <w:szCs w:val="24"/>
        </w:rPr>
        <w:t xml:space="preserve">outlines how risks to the .au </w:t>
      </w:r>
      <w:r w:rsidR="00450618" w:rsidRPr="00450618">
        <w:rPr>
          <w:rFonts w:ascii="Poppins" w:eastAsia="SimSun" w:hAnsi="Poppins" w:cs="Poppins"/>
          <w:szCs w:val="24"/>
        </w:rPr>
        <w:t xml:space="preserve">domain name system </w:t>
      </w:r>
      <w:r w:rsidRPr="00495CCA">
        <w:rPr>
          <w:rFonts w:ascii="Poppins" w:eastAsia="SimSun" w:hAnsi="Poppins" w:cs="Poppins"/>
          <w:szCs w:val="24"/>
        </w:rPr>
        <w:t xml:space="preserve">are identified, assessed and mitigated. Each year we provide an </w:t>
      </w:r>
      <w:r>
        <w:rPr>
          <w:rFonts w:ascii="Poppins" w:eastAsia="SimSun" w:hAnsi="Poppins" w:cs="Poppins"/>
          <w:szCs w:val="24"/>
        </w:rPr>
        <w:t xml:space="preserve">annual report </w:t>
      </w:r>
      <w:r w:rsidRPr="00495CCA">
        <w:rPr>
          <w:rFonts w:ascii="Poppins" w:eastAsia="SimSun" w:hAnsi="Poppins" w:cs="Poppins"/>
          <w:szCs w:val="24"/>
        </w:rPr>
        <w:t xml:space="preserve">to the Department of Home Affairs’ Critical Infrastructure Security Centre that the </w:t>
      </w:r>
      <w:r w:rsidR="00281149" w:rsidRPr="00281149">
        <w:rPr>
          <w:rFonts w:ascii="Poppins" w:eastAsia="SimSun" w:hAnsi="Poppins" w:cs="Poppins"/>
          <w:szCs w:val="24"/>
        </w:rPr>
        <w:t xml:space="preserve">Critical Infrastructure Risk Management Program </w:t>
      </w:r>
      <w:r w:rsidRPr="00495CCA">
        <w:rPr>
          <w:rFonts w:ascii="Poppins" w:eastAsia="SimSun" w:hAnsi="Poppins" w:cs="Poppins"/>
          <w:szCs w:val="24"/>
        </w:rPr>
        <w:t xml:space="preserve">has been updated and approved by auDA’s Board. In 2025-26, we continued to maintain our </w:t>
      </w:r>
      <w:r w:rsidR="00281149" w:rsidRPr="00281149">
        <w:rPr>
          <w:rFonts w:ascii="Poppins" w:eastAsia="SimSun" w:hAnsi="Poppins" w:cs="Poppins"/>
          <w:szCs w:val="24"/>
        </w:rPr>
        <w:t xml:space="preserve">Critical Infrastructure Risk Management Program </w:t>
      </w:r>
      <w:r w:rsidRPr="00495CCA">
        <w:rPr>
          <w:rFonts w:ascii="Poppins" w:eastAsia="SimSun" w:hAnsi="Poppins" w:cs="Poppins"/>
          <w:szCs w:val="24"/>
        </w:rPr>
        <w:t xml:space="preserve">to meet our obligations and uphold .au </w:t>
      </w:r>
      <w:r w:rsidR="00450618" w:rsidRPr="00450618">
        <w:rPr>
          <w:rFonts w:ascii="Poppins" w:eastAsia="SimSun" w:hAnsi="Poppins" w:cs="Poppins"/>
          <w:szCs w:val="24"/>
        </w:rPr>
        <w:t xml:space="preserve">domain name system </w:t>
      </w:r>
      <w:r w:rsidRPr="00495CCA">
        <w:rPr>
          <w:rFonts w:ascii="Poppins" w:eastAsia="SimSun" w:hAnsi="Poppins" w:cs="Poppins"/>
          <w:szCs w:val="24"/>
        </w:rPr>
        <w:t xml:space="preserve">security under the current threat environment. </w:t>
      </w:r>
      <w:r w:rsidR="00281149" w:rsidRPr="00281149">
        <w:rPr>
          <w:rFonts w:ascii="Poppins" w:eastAsia="SimSun" w:hAnsi="Poppins" w:cs="Poppins"/>
          <w:szCs w:val="24"/>
        </w:rPr>
        <w:t xml:space="preserve">Critical Infrastructure Risk Management Program </w:t>
      </w:r>
      <w:r w:rsidRPr="00495CCA">
        <w:rPr>
          <w:rFonts w:ascii="Poppins" w:eastAsia="SimSun" w:hAnsi="Poppins" w:cs="Poppins"/>
          <w:szCs w:val="24"/>
        </w:rPr>
        <w:t xml:space="preserve">documents are confidential under the Act. </w:t>
      </w:r>
    </w:p>
    <w:p w14:paraId="3D3CF91E" w14:textId="77777777" w:rsidR="00D5115F" w:rsidRPr="00495CCA" w:rsidRDefault="00D5115F" w:rsidP="001F7F09">
      <w:pPr>
        <w:pStyle w:val="Heading3"/>
      </w:pPr>
      <w:r w:rsidRPr="00495CCA">
        <w:t>Secure and reliable .au</w:t>
      </w:r>
    </w:p>
    <w:p w14:paraId="672DC20C" w14:textId="77777777" w:rsidR="00D5115F" w:rsidRPr="00495CCA" w:rsidRDefault="00D5115F" w:rsidP="00D5115F">
      <w:pPr>
        <w:rPr>
          <w:rFonts w:ascii="Poppins" w:eastAsia="SimSun" w:hAnsi="Poppins" w:cs="Poppins"/>
        </w:rPr>
      </w:pPr>
      <w:r w:rsidRPr="00495CCA">
        <w:rPr>
          <w:rFonts w:ascii="Poppins" w:eastAsia="SimSun" w:hAnsi="Poppins" w:cs="Poppins"/>
        </w:rPr>
        <w:t xml:space="preserve">The auDA Board and staff work to uphold the security and reliability of .au. We regularly assess security and privacy protocols to ensure they remain fit for purpose within our evolving operating and threat environment. We work closely with stakeholders across the .au domain </w:t>
      </w:r>
      <w:r w:rsidRPr="00495CCA">
        <w:rPr>
          <w:rFonts w:ascii="Poppins" w:eastAsia="SimSun" w:hAnsi="Poppins" w:cs="Poppins"/>
        </w:rPr>
        <w:lastRenderedPageBreak/>
        <w:t>industry, government and cyber security sectors to identify issues, respond to threats and uphold a robust approach to security and privacy.</w:t>
      </w:r>
    </w:p>
    <w:p w14:paraId="617A3181" w14:textId="204B99B1" w:rsidR="00D5115F" w:rsidRPr="00495CCA" w:rsidRDefault="00D5115F" w:rsidP="00D5115F">
      <w:pPr>
        <w:rPr>
          <w:rFonts w:ascii="Poppins" w:eastAsia="SimSun" w:hAnsi="Poppins" w:cs="Poppins"/>
          <w:szCs w:val="24"/>
        </w:rPr>
      </w:pPr>
      <w:r w:rsidRPr="00495CCA">
        <w:rPr>
          <w:rFonts w:ascii="Poppins" w:eastAsia="SimSun" w:hAnsi="Poppins" w:cs="Poppins"/>
          <w:szCs w:val="24"/>
        </w:rPr>
        <w:t xml:space="preserve">auDA continues to implement </w:t>
      </w:r>
      <w:r w:rsidR="0016352F">
        <w:rPr>
          <w:rFonts w:ascii="Poppins" w:eastAsia="SimSun" w:hAnsi="Poppins" w:cs="Poppins"/>
          <w:szCs w:val="24"/>
        </w:rPr>
        <w:t>enhancements</w:t>
      </w:r>
      <w:r w:rsidRPr="00495CCA">
        <w:rPr>
          <w:rFonts w:ascii="Poppins" w:eastAsia="SimSun" w:hAnsi="Poppins" w:cs="Poppins"/>
          <w:szCs w:val="24"/>
        </w:rPr>
        <w:t xml:space="preserve"> to security and privacy across the .au ecosystem. In 2025-26, we responded to two </w:t>
      </w:r>
      <w:r>
        <w:rPr>
          <w:rFonts w:ascii="Poppins" w:eastAsia="SimSun" w:hAnsi="Poppins" w:cs="Poppins"/>
          <w:szCs w:val="24"/>
        </w:rPr>
        <w:t>privacy</w:t>
      </w:r>
      <w:r w:rsidRPr="00495CCA">
        <w:rPr>
          <w:rFonts w:ascii="Poppins" w:eastAsia="SimSun" w:hAnsi="Poppins" w:cs="Poppins"/>
          <w:szCs w:val="24"/>
        </w:rPr>
        <w:t xml:space="preserve"> incidents related to </w:t>
      </w:r>
      <w:r>
        <w:rPr>
          <w:rFonts w:ascii="Poppins" w:eastAsia="SimSun" w:hAnsi="Poppins" w:cs="Poppins"/>
          <w:szCs w:val="24"/>
        </w:rPr>
        <w:t xml:space="preserve">the inadvertent </w:t>
      </w:r>
      <w:r w:rsidRPr="00495CCA">
        <w:rPr>
          <w:rFonts w:ascii="Poppins" w:eastAsia="SimSun" w:hAnsi="Poppins" w:cs="Poppins"/>
          <w:szCs w:val="24"/>
        </w:rPr>
        <w:t xml:space="preserve">disclosure of registrant data. In April 2026, we became aware personal contact information about certain .au domain name registrants was disclosed by a .au registrar. In June 2026, we identified limited cases where, during the .au registration process, registrants entered personal information in fields intended for public </w:t>
      </w:r>
      <w:r>
        <w:rPr>
          <w:rFonts w:ascii="Poppins" w:eastAsia="SimSun" w:hAnsi="Poppins" w:cs="Poppins"/>
          <w:szCs w:val="24"/>
        </w:rPr>
        <w:t>business</w:t>
      </w:r>
      <w:r w:rsidRPr="00495CCA">
        <w:rPr>
          <w:rFonts w:ascii="Poppins" w:eastAsia="SimSun" w:hAnsi="Poppins" w:cs="Poppins"/>
          <w:szCs w:val="24"/>
        </w:rPr>
        <w:t xml:space="preserve"> information and accessible when the domain name was queried on the .au WHOIS service. In both instances auDA took steps to ensure the information was removed from public view and relevant parties were notified, and we took actions to support an uplift in .au registry privacy. </w:t>
      </w:r>
    </w:p>
    <w:p w14:paraId="27CA1854" w14:textId="77777777" w:rsidR="00D5115F" w:rsidRPr="00495CCA" w:rsidRDefault="00D5115F" w:rsidP="00D5115F">
      <w:pPr>
        <w:rPr>
          <w:rFonts w:ascii="Poppins" w:eastAsia="SimSun" w:hAnsi="Poppins" w:cs="Poppins"/>
          <w:szCs w:val="24"/>
        </w:rPr>
      </w:pPr>
      <w:r w:rsidRPr="00495CCA">
        <w:rPr>
          <w:rFonts w:ascii="Poppins" w:eastAsia="SimSun" w:hAnsi="Poppins" w:cs="Poppins"/>
          <w:szCs w:val="24"/>
        </w:rPr>
        <w:t>auDA continues to take a proactive approach to assessing data privacy, security and business continuity to align with industry best practice and to address threats as they arise.</w:t>
      </w:r>
    </w:p>
    <w:p w14:paraId="0F1408AA" w14:textId="77777777" w:rsidR="00D5115F" w:rsidRPr="00495CCA" w:rsidRDefault="00D5115F" w:rsidP="00D5115F">
      <w:pPr>
        <w:rPr>
          <w:rFonts w:ascii="Poppins" w:eastAsia="SimSun" w:hAnsi="Poppins" w:cs="Poppins"/>
          <w:szCs w:val="24"/>
        </w:rPr>
      </w:pPr>
    </w:p>
    <w:p w14:paraId="0E9D1370" w14:textId="77777777" w:rsidR="00D5115F" w:rsidRPr="00495CCA" w:rsidRDefault="00D5115F" w:rsidP="001F7F09">
      <w:pPr>
        <w:pStyle w:val="Heading3"/>
      </w:pPr>
      <w:r w:rsidRPr="00495CCA">
        <w:t>In 2025-26 we supported our security and cyber resilience through the following:</w:t>
      </w:r>
    </w:p>
    <w:p w14:paraId="3AFF7393" w14:textId="2B5541E9" w:rsidR="00D5115F" w:rsidRPr="00495CCA"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495CCA">
        <w:rPr>
          <w:rFonts w:ascii="Poppins" w:eastAsia="SimSun" w:hAnsi="Poppins" w:cs="Poppins"/>
          <w:szCs w:val="24"/>
        </w:rPr>
        <w:t xml:space="preserve">Maintained certification for ISO 22301, the international standard for </w:t>
      </w:r>
      <w:r>
        <w:rPr>
          <w:rFonts w:ascii="Poppins" w:eastAsia="SimSun" w:hAnsi="Poppins" w:cs="Poppins"/>
          <w:szCs w:val="24"/>
        </w:rPr>
        <w:t xml:space="preserve">Business Continuity Management System </w:t>
      </w:r>
      <w:r w:rsidRPr="00495CCA">
        <w:rPr>
          <w:rFonts w:ascii="Poppins" w:eastAsia="SimSun" w:hAnsi="Poppins" w:cs="Poppins"/>
          <w:szCs w:val="24"/>
        </w:rPr>
        <w:t>following an external audit</w:t>
      </w:r>
    </w:p>
    <w:p w14:paraId="7501979B" w14:textId="02CF4CBB" w:rsidR="00D5115F" w:rsidRPr="00495CCA"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495CCA">
        <w:rPr>
          <w:rFonts w:ascii="Poppins" w:eastAsia="SimSun" w:hAnsi="Poppins" w:cs="Poppins"/>
          <w:szCs w:val="24"/>
        </w:rPr>
        <w:t xml:space="preserve">Maintained certification for ISO 27001, the international standard for </w:t>
      </w:r>
      <w:r>
        <w:rPr>
          <w:rFonts w:ascii="Poppins" w:eastAsia="SimSun" w:hAnsi="Poppins" w:cs="Poppins"/>
          <w:szCs w:val="24"/>
        </w:rPr>
        <w:t xml:space="preserve">Information Security Management System </w:t>
      </w:r>
      <w:r w:rsidRPr="00495CCA">
        <w:rPr>
          <w:rFonts w:ascii="Poppins" w:eastAsia="SimSun" w:hAnsi="Poppins" w:cs="Poppins"/>
          <w:szCs w:val="24"/>
        </w:rPr>
        <w:t>following an external audit</w:t>
      </w:r>
    </w:p>
    <w:p w14:paraId="592200E8" w14:textId="77777777" w:rsidR="00D5115F" w:rsidRPr="00495CCA"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495CCA">
        <w:rPr>
          <w:rFonts w:ascii="Poppins" w:eastAsia="SimSun" w:hAnsi="Poppins" w:cs="Poppins"/>
          <w:bCs/>
          <w:szCs w:val="24"/>
        </w:rPr>
        <w:t>Regularly held crisis simulation exercises to support preparedness and business continuity</w:t>
      </w:r>
    </w:p>
    <w:p w14:paraId="088997D4" w14:textId="77777777" w:rsidR="00D5115F" w:rsidRPr="00495CCA"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rPr>
      </w:pPr>
      <w:r w:rsidRPr="00495CCA">
        <w:rPr>
          <w:rFonts w:ascii="Poppins" w:eastAsia="SimSun" w:hAnsi="Poppins" w:cs="Poppins"/>
        </w:rPr>
        <w:t>Updated our security activity external disclosure approach</w:t>
      </w:r>
    </w:p>
    <w:p w14:paraId="219267CD" w14:textId="77777777" w:rsidR="00D5115F" w:rsidRPr="00495CCA"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495CCA">
        <w:rPr>
          <w:rFonts w:ascii="Poppins" w:eastAsia="SimSun" w:hAnsi="Poppins" w:cs="Poppins"/>
          <w:szCs w:val="24"/>
        </w:rPr>
        <w:t xml:space="preserve">Participated in industry forums on security including </w:t>
      </w:r>
      <w:r w:rsidRPr="00495CCA">
        <w:rPr>
          <w:rFonts w:ascii="Poppins" w:eastAsia="SimSun" w:hAnsi="Poppins" w:cs="Poppins"/>
          <w:bCs/>
          <w:szCs w:val="24"/>
        </w:rPr>
        <w:t>the</w:t>
      </w:r>
      <w:r w:rsidRPr="00495CCA">
        <w:rPr>
          <w:rFonts w:ascii="Poppins" w:eastAsia="SimSun" w:hAnsi="Poppins" w:cs="Poppins"/>
          <w:szCs w:val="24"/>
        </w:rPr>
        <w:t xml:space="preserve"> Australian Information Security Association’s </w:t>
      </w:r>
      <w:proofErr w:type="spellStart"/>
      <w:r w:rsidRPr="00495CCA">
        <w:rPr>
          <w:rFonts w:ascii="Poppins" w:eastAsia="SimSun" w:hAnsi="Poppins" w:cs="Poppins"/>
          <w:szCs w:val="24"/>
        </w:rPr>
        <w:t>CyberConnect</w:t>
      </w:r>
      <w:proofErr w:type="spellEnd"/>
      <w:r w:rsidRPr="00495CCA">
        <w:rPr>
          <w:rFonts w:ascii="Poppins" w:eastAsia="SimSun" w:hAnsi="Poppins" w:cs="Poppins"/>
          <w:szCs w:val="24"/>
        </w:rPr>
        <w:t xml:space="preserve"> conference and the Australian Government Critical Infrastructure Security Centre’s Critical Infrastructure Security Conference</w:t>
      </w:r>
    </w:p>
    <w:p w14:paraId="08A4D767" w14:textId="52A03C08" w:rsidR="00D5115F" w:rsidRPr="00495CCA"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495CCA">
        <w:rPr>
          <w:rFonts w:ascii="Poppins" w:eastAsia="SimSun" w:hAnsi="Poppins" w:cs="Poppins"/>
          <w:szCs w:val="24"/>
        </w:rPr>
        <w:t xml:space="preserve">Mitigated instances of </w:t>
      </w:r>
      <w:r w:rsidR="00450618" w:rsidRPr="00450618">
        <w:rPr>
          <w:rFonts w:ascii="Poppins" w:eastAsia="SimSun" w:hAnsi="Poppins" w:cs="Poppins"/>
          <w:szCs w:val="24"/>
        </w:rPr>
        <w:t xml:space="preserve">domain name system </w:t>
      </w:r>
      <w:r w:rsidRPr="00495CCA">
        <w:rPr>
          <w:rFonts w:ascii="Poppins" w:eastAsia="SimSun" w:hAnsi="Poppins" w:cs="Poppins"/>
          <w:szCs w:val="24"/>
        </w:rPr>
        <w:t>abuse in the .au domain through a proactive approach to identification and mitigation, outlined on page</w:t>
      </w:r>
      <w:r w:rsidR="001465FB">
        <w:rPr>
          <w:rFonts w:ascii="Poppins" w:eastAsia="SimSun" w:hAnsi="Poppins" w:cs="Poppins"/>
          <w:szCs w:val="24"/>
        </w:rPr>
        <w:t xml:space="preserve"> 46.</w:t>
      </w:r>
    </w:p>
    <w:p w14:paraId="36E8392D" w14:textId="77777777" w:rsidR="00D5115F" w:rsidRPr="00495CCA"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495CCA">
        <w:rPr>
          <w:rFonts w:ascii="Poppins" w:eastAsia="SimSun" w:hAnsi="Poppins" w:cs="Poppins"/>
          <w:szCs w:val="24"/>
        </w:rPr>
        <w:t xml:space="preserve">Monitored matters related to cyber security through quarterly meetings of the auDA Board Security and Technology </w:t>
      </w:r>
      <w:r>
        <w:rPr>
          <w:rFonts w:ascii="Poppins" w:eastAsia="SimSun" w:hAnsi="Poppins" w:cs="Poppins"/>
          <w:szCs w:val="24"/>
        </w:rPr>
        <w:t>Committee</w:t>
      </w:r>
    </w:p>
    <w:p w14:paraId="05E63404" w14:textId="6135A497" w:rsidR="00D5115F" w:rsidRDefault="00D5115F" w:rsidP="00D5115F">
      <w:pPr>
        <w:numPr>
          <w:ilvl w:val="0"/>
          <w:numId w:val="71"/>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rPr>
          <w:rFonts w:ascii="Poppins" w:eastAsia="SimSun" w:hAnsi="Poppins" w:cs="Poppins"/>
          <w:szCs w:val="24"/>
        </w:rPr>
      </w:pPr>
      <w:r w:rsidRPr="00495CCA">
        <w:rPr>
          <w:rFonts w:ascii="Poppins" w:eastAsia="SimSun" w:hAnsi="Poppins" w:cs="Poppins"/>
          <w:szCs w:val="24"/>
        </w:rPr>
        <w:t xml:space="preserve">Continued to apply Domain Name System Security Extensions, a security technology that facilitates digital signing of </w:t>
      </w:r>
      <w:r w:rsidR="00450618" w:rsidRPr="00450618">
        <w:rPr>
          <w:rFonts w:ascii="Poppins" w:eastAsia="SimSun" w:hAnsi="Poppins" w:cs="Poppins"/>
          <w:szCs w:val="24"/>
        </w:rPr>
        <w:t xml:space="preserve">domain name system </w:t>
      </w:r>
      <w:r w:rsidRPr="00495CCA">
        <w:rPr>
          <w:rFonts w:ascii="Poppins" w:eastAsia="SimSun" w:hAnsi="Poppins" w:cs="Poppins"/>
          <w:szCs w:val="24"/>
        </w:rPr>
        <w:t xml:space="preserve">records to ensure the authenticity of </w:t>
      </w:r>
      <w:r w:rsidR="00450618" w:rsidRPr="00450618">
        <w:rPr>
          <w:rFonts w:ascii="Poppins" w:eastAsia="SimSun" w:hAnsi="Poppins" w:cs="Poppins"/>
          <w:szCs w:val="24"/>
        </w:rPr>
        <w:t xml:space="preserve">domain name system </w:t>
      </w:r>
      <w:r w:rsidRPr="00495CCA">
        <w:rPr>
          <w:rFonts w:ascii="Poppins" w:eastAsia="SimSun" w:hAnsi="Poppins" w:cs="Poppins"/>
          <w:szCs w:val="24"/>
        </w:rPr>
        <w:t>information</w:t>
      </w:r>
    </w:p>
    <w:p w14:paraId="55A42A7C" w14:textId="7D475BD9" w:rsidR="00C92F47" w:rsidRPr="003B5CCE" w:rsidRDefault="00C92F47" w:rsidP="00935813">
      <w:pPr>
        <w:pStyle w:val="Heading1"/>
      </w:pPr>
      <w:bookmarkStart w:id="45" w:name="_Toc243496924"/>
      <w:r w:rsidRPr="00935813">
        <w:lastRenderedPageBreak/>
        <w:t>Engagement</w:t>
      </w:r>
      <w:bookmarkEnd w:id="45"/>
    </w:p>
    <w:p w14:paraId="703D27DB" w14:textId="77777777" w:rsidR="00D33C1F" w:rsidRPr="00D33C1F" w:rsidRDefault="00D33C1F" w:rsidP="00D33C1F">
      <w:pPr>
        <w:rPr>
          <w:b/>
          <w:bCs/>
        </w:rPr>
      </w:pPr>
      <w:r w:rsidRPr="00D33C1F">
        <w:rPr>
          <w:b/>
          <w:bCs/>
        </w:rPr>
        <w:t>auDA’s engagement with our multi-stakeholder community enables us to deliver on our Terms of Endorsement, achieve objectives under our 2026-30 Strategy and create more opportunities for Australians to benefit from the social and economic potential of the internet.</w:t>
      </w:r>
    </w:p>
    <w:p w14:paraId="4E536456" w14:textId="77777777" w:rsidR="00D33C1F" w:rsidRDefault="00D33C1F" w:rsidP="00D33C1F">
      <w:pPr>
        <w:spacing w:after="0"/>
        <w:rPr>
          <w:rFonts w:ascii="Poppins" w:hAnsi="Poppins" w:cs="Poppins"/>
          <w:b/>
          <w:bCs/>
        </w:rPr>
      </w:pPr>
    </w:p>
    <w:p w14:paraId="6D5340D3" w14:textId="7630EF25" w:rsidR="00E31321" w:rsidRPr="00507E1F" w:rsidRDefault="00E31321" w:rsidP="00D33C1F">
      <w:pPr>
        <w:spacing w:after="0"/>
        <w:rPr>
          <w:rFonts w:ascii="Poppins" w:hAnsi="Poppins" w:cs="Poppins"/>
          <w:b/>
          <w:bCs/>
        </w:rPr>
      </w:pPr>
      <w:r w:rsidRPr="00507E1F">
        <w:rPr>
          <w:rFonts w:ascii="Poppins" w:hAnsi="Poppins" w:cs="Poppins"/>
          <w:b/>
          <w:bCs/>
        </w:rPr>
        <w:t xml:space="preserve">Strategic </w:t>
      </w:r>
      <w:r>
        <w:rPr>
          <w:rFonts w:ascii="Poppins" w:hAnsi="Poppins" w:cs="Poppins"/>
          <w:b/>
          <w:bCs/>
        </w:rPr>
        <w:t xml:space="preserve">pillars and </w:t>
      </w:r>
      <w:r w:rsidRPr="00507E1F">
        <w:rPr>
          <w:rFonts w:ascii="Poppins" w:hAnsi="Poppins" w:cs="Poppins"/>
          <w:b/>
          <w:bCs/>
        </w:rPr>
        <w:t xml:space="preserve">objectives  </w:t>
      </w:r>
    </w:p>
    <w:p w14:paraId="2DEAC54E" w14:textId="5D4FA3A1" w:rsidR="00E31321" w:rsidRPr="00E31321" w:rsidRDefault="00E31321" w:rsidP="00D33C1F">
      <w:pPr>
        <w:spacing w:after="0"/>
        <w:rPr>
          <w:rFonts w:ascii="Poppins" w:hAnsi="Poppins" w:cs="Poppins"/>
          <w:b/>
          <w:bCs/>
        </w:rPr>
      </w:pPr>
      <w:r w:rsidRPr="00E31321">
        <w:rPr>
          <w:rFonts w:ascii="Poppins" w:hAnsi="Poppins" w:cs="Poppins"/>
          <w:b/>
          <w:bCs/>
        </w:rPr>
        <w:t>Trust:</w:t>
      </w:r>
      <w:r>
        <w:rPr>
          <w:rFonts w:ascii="Poppins" w:hAnsi="Poppins" w:cs="Poppins"/>
        </w:rPr>
        <w:t xml:space="preserve"> </w:t>
      </w:r>
      <w:r w:rsidRPr="00E31321">
        <w:rPr>
          <w:rFonts w:ascii="Poppins" w:hAnsi="Poppins" w:cs="Poppins"/>
        </w:rPr>
        <w:t xml:space="preserve">Strengthen Australians’ trust in .au and </w:t>
      </w:r>
      <w:proofErr w:type="gramStart"/>
      <w:r w:rsidRPr="00E31321">
        <w:rPr>
          <w:rFonts w:ascii="Poppins" w:hAnsi="Poppins" w:cs="Poppins"/>
        </w:rPr>
        <w:t>auDA, and</w:t>
      </w:r>
      <w:proofErr w:type="gramEnd"/>
      <w:r w:rsidRPr="00E31321">
        <w:rPr>
          <w:rFonts w:ascii="Poppins" w:hAnsi="Poppins" w:cs="Poppins"/>
        </w:rPr>
        <w:t xml:space="preserve"> grow Australians’ engagement in the digital economy and society.</w:t>
      </w:r>
      <w:r w:rsidRPr="00E31321">
        <w:rPr>
          <w:rFonts w:ascii="Poppins" w:hAnsi="Poppins" w:cs="Poppins"/>
          <w:b/>
          <w:bCs/>
        </w:rPr>
        <w:t xml:space="preserve"> </w:t>
      </w:r>
    </w:p>
    <w:p w14:paraId="22A0157C" w14:textId="171B0BC5" w:rsidR="00E31321" w:rsidRDefault="00E31321" w:rsidP="00D33C1F">
      <w:pPr>
        <w:spacing w:after="0"/>
        <w:rPr>
          <w:rFonts w:ascii="Poppins" w:hAnsi="Poppins" w:cs="Poppins"/>
        </w:rPr>
      </w:pPr>
      <w:r w:rsidRPr="00E31321">
        <w:rPr>
          <w:rFonts w:ascii="Poppins" w:hAnsi="Poppins" w:cs="Poppins"/>
          <w:b/>
          <w:bCs/>
        </w:rPr>
        <w:t>Impact:</w:t>
      </w:r>
      <w:r>
        <w:rPr>
          <w:rFonts w:ascii="Poppins" w:hAnsi="Poppins" w:cs="Poppins"/>
        </w:rPr>
        <w:t xml:space="preserve"> </w:t>
      </w:r>
      <w:r w:rsidRPr="00E31321">
        <w:rPr>
          <w:rFonts w:ascii="Poppins" w:hAnsi="Poppins" w:cs="Poppins"/>
        </w:rPr>
        <w:t xml:space="preserve">Positively impact our ecosystem. Invest in strengthening multi-stakeholder internet </w:t>
      </w:r>
      <w:proofErr w:type="gramStart"/>
      <w:r w:rsidRPr="00E31321">
        <w:rPr>
          <w:rFonts w:ascii="Poppins" w:hAnsi="Poppins" w:cs="Poppins"/>
        </w:rPr>
        <w:t>governance, and</w:t>
      </w:r>
      <w:proofErr w:type="gramEnd"/>
      <w:r w:rsidRPr="00E31321">
        <w:rPr>
          <w:rFonts w:ascii="Poppins" w:hAnsi="Poppins" w:cs="Poppins"/>
        </w:rPr>
        <w:t xml:space="preserve"> developing new internet governance and domain name system experts. We will also support research &amp; development in areas of strategic focus and support under-served communities to establish an online presence.</w:t>
      </w:r>
    </w:p>
    <w:p w14:paraId="6E8831B9" w14:textId="77777777" w:rsidR="00D33C1F" w:rsidRPr="00E31321" w:rsidRDefault="00D33C1F" w:rsidP="00D33C1F">
      <w:pPr>
        <w:spacing w:after="0"/>
        <w:rPr>
          <w:rFonts w:ascii="Poppins" w:hAnsi="Poppins" w:cs="Poppins"/>
        </w:rPr>
      </w:pPr>
    </w:p>
    <w:p w14:paraId="7264E8D8" w14:textId="77777777" w:rsidR="00E31321" w:rsidRPr="00507E1F" w:rsidRDefault="00E31321" w:rsidP="00D33C1F">
      <w:pPr>
        <w:spacing w:after="0"/>
        <w:rPr>
          <w:rFonts w:ascii="Poppins" w:hAnsi="Poppins" w:cs="Poppins"/>
          <w:b/>
          <w:bCs/>
        </w:rPr>
      </w:pPr>
      <w:r w:rsidRPr="00507E1F">
        <w:rPr>
          <w:rFonts w:ascii="Poppins" w:hAnsi="Poppins" w:cs="Poppins"/>
          <w:b/>
          <w:bCs/>
        </w:rPr>
        <w:t>Terms of Endorsement</w:t>
      </w:r>
    </w:p>
    <w:p w14:paraId="2445AC84" w14:textId="77777777" w:rsidR="00E31321" w:rsidRPr="00D33C1F" w:rsidRDefault="00E31321" w:rsidP="00D33C1F">
      <w:pPr>
        <w:spacing w:after="0"/>
        <w:rPr>
          <w:rFonts w:ascii="Poppins" w:hAnsi="Poppins" w:cs="Poppins"/>
        </w:rPr>
      </w:pPr>
      <w:r w:rsidRPr="00D33C1F">
        <w:rPr>
          <w:rFonts w:ascii="Poppins" w:hAnsi="Poppins" w:cs="Poppins"/>
        </w:rPr>
        <w:t xml:space="preserve">Core function: Administer .au licensing regime; advocate for multi-stakeholder internet governance </w:t>
      </w:r>
    </w:p>
    <w:p w14:paraId="1FF81C25" w14:textId="77777777" w:rsidR="00E31321" w:rsidRDefault="00E31321" w:rsidP="00D33C1F">
      <w:pPr>
        <w:spacing w:after="0"/>
        <w:rPr>
          <w:rFonts w:ascii="Poppins" w:hAnsi="Poppins" w:cs="Poppins"/>
        </w:rPr>
      </w:pPr>
      <w:r w:rsidRPr="00D33C1F">
        <w:rPr>
          <w:rFonts w:ascii="Poppins" w:hAnsi="Poppins" w:cs="Poppins"/>
        </w:rPr>
        <w:t>Core principles: Engagement with the Australian Government; support trust and confidence in .au; support multi-stakeholder engagement; membership reflects Australian community</w:t>
      </w:r>
    </w:p>
    <w:p w14:paraId="6773A795" w14:textId="77777777" w:rsidR="00D33C1F" w:rsidRPr="00D33C1F" w:rsidRDefault="00D33C1F" w:rsidP="00D33C1F">
      <w:pPr>
        <w:spacing w:after="0"/>
        <w:rPr>
          <w:rFonts w:ascii="Poppins" w:hAnsi="Poppins" w:cs="Poppins"/>
          <w:b/>
          <w:bCs/>
        </w:rPr>
      </w:pPr>
    </w:p>
    <w:p w14:paraId="0C5C8944" w14:textId="2EDF0B20" w:rsidR="00E31321" w:rsidRPr="00507E1F" w:rsidRDefault="00E31321" w:rsidP="00D33C1F">
      <w:pPr>
        <w:spacing w:after="0"/>
        <w:rPr>
          <w:rFonts w:ascii="Poppins" w:hAnsi="Poppins" w:cs="Poppins"/>
          <w:b/>
          <w:bCs/>
        </w:rPr>
      </w:pPr>
      <w:r w:rsidRPr="00507E1F">
        <w:rPr>
          <w:rFonts w:ascii="Poppins" w:hAnsi="Poppins" w:cs="Poppins"/>
          <w:b/>
          <w:bCs/>
        </w:rPr>
        <w:t>Material theme</w:t>
      </w:r>
      <w:r w:rsidR="00D33C1F">
        <w:rPr>
          <w:rFonts w:ascii="Poppins" w:hAnsi="Poppins" w:cs="Poppins"/>
          <w:b/>
          <w:bCs/>
        </w:rPr>
        <w:t>s</w:t>
      </w:r>
    </w:p>
    <w:p w14:paraId="550AB6AA" w14:textId="2289AC49" w:rsidR="00E31321" w:rsidRPr="00D33C1F" w:rsidRDefault="00E31321" w:rsidP="00D33C1F">
      <w:pPr>
        <w:spacing w:after="0"/>
        <w:rPr>
          <w:rFonts w:ascii="Poppins" w:hAnsi="Poppins" w:cs="Poppins"/>
          <w:b/>
          <w:bCs/>
        </w:rPr>
      </w:pPr>
      <w:r w:rsidRPr="00D33C1F">
        <w:rPr>
          <w:rFonts w:ascii="Poppins" w:hAnsi="Poppins" w:cs="Poppins"/>
        </w:rPr>
        <w:t>Internet governance</w:t>
      </w:r>
    </w:p>
    <w:p w14:paraId="170E841B" w14:textId="0FA4168C" w:rsidR="00E31321" w:rsidRPr="00D33C1F" w:rsidRDefault="00E31321" w:rsidP="00D33C1F">
      <w:pPr>
        <w:spacing w:after="0"/>
        <w:rPr>
          <w:rFonts w:ascii="Poppins" w:hAnsi="Poppins" w:cs="Poppins"/>
        </w:rPr>
      </w:pPr>
      <w:r w:rsidRPr="00D33C1F">
        <w:rPr>
          <w:rFonts w:ascii="Poppins" w:hAnsi="Poppins" w:cs="Poppins"/>
        </w:rPr>
        <w:t>Stakeholder relationships</w:t>
      </w:r>
    </w:p>
    <w:p w14:paraId="22EECC50" w14:textId="4D28E64F" w:rsidR="00E31321" w:rsidRPr="00D33C1F" w:rsidRDefault="00E31321" w:rsidP="00D33C1F">
      <w:pPr>
        <w:spacing w:after="0"/>
        <w:rPr>
          <w:rFonts w:ascii="Poppins" w:hAnsi="Poppins" w:cs="Poppins"/>
        </w:rPr>
      </w:pPr>
      <w:r w:rsidRPr="00D33C1F">
        <w:rPr>
          <w:rFonts w:ascii="Poppins" w:hAnsi="Poppins" w:cs="Poppins"/>
        </w:rPr>
        <w:t>Licensing rules</w:t>
      </w:r>
    </w:p>
    <w:p w14:paraId="3E20DDFF" w14:textId="7F2C79E7" w:rsidR="00E31321" w:rsidRDefault="00E31321" w:rsidP="00D33C1F">
      <w:pPr>
        <w:spacing w:after="0"/>
        <w:rPr>
          <w:rFonts w:ascii="Poppins" w:hAnsi="Poppins" w:cs="Poppins"/>
        </w:rPr>
      </w:pPr>
      <w:r w:rsidRPr="00D33C1F">
        <w:rPr>
          <w:rFonts w:ascii="Poppins" w:hAnsi="Poppins" w:cs="Poppins"/>
        </w:rPr>
        <w:t>Representing .au</w:t>
      </w:r>
    </w:p>
    <w:p w14:paraId="594ECD23" w14:textId="77777777" w:rsidR="00D33C1F" w:rsidRPr="00D33C1F" w:rsidRDefault="00D33C1F" w:rsidP="00D33C1F">
      <w:pPr>
        <w:spacing w:after="0"/>
        <w:rPr>
          <w:rFonts w:ascii="Poppins" w:hAnsi="Poppins" w:cs="Poppins"/>
          <w:b/>
          <w:bCs/>
        </w:rPr>
      </w:pPr>
    </w:p>
    <w:p w14:paraId="0DF15DAD" w14:textId="77777777" w:rsidR="00E31321" w:rsidRPr="00A65700" w:rsidRDefault="00E31321" w:rsidP="00D33C1F">
      <w:pPr>
        <w:spacing w:after="0"/>
        <w:rPr>
          <w:rFonts w:ascii="Poppins" w:hAnsi="Poppins" w:cs="Poppins"/>
          <w:b/>
          <w:bCs/>
        </w:rPr>
      </w:pPr>
      <w:r w:rsidRPr="00A65700">
        <w:rPr>
          <w:rFonts w:ascii="Poppins" w:hAnsi="Poppins" w:cs="Poppins"/>
          <w:b/>
          <w:bCs/>
        </w:rPr>
        <w:t>Key resources</w:t>
      </w:r>
    </w:p>
    <w:p w14:paraId="7FA367BF" w14:textId="77777777" w:rsidR="00E31321" w:rsidRPr="00507E1F" w:rsidRDefault="00E31321" w:rsidP="00D33C1F">
      <w:pPr>
        <w:spacing w:after="0"/>
        <w:rPr>
          <w:rFonts w:ascii="Poppins" w:hAnsi="Poppins" w:cs="Poppins"/>
        </w:rPr>
      </w:pPr>
      <w:r w:rsidRPr="00507E1F">
        <w:rPr>
          <w:rFonts w:ascii="Poppins" w:hAnsi="Poppins" w:cs="Poppins"/>
        </w:rPr>
        <w:t xml:space="preserve">Our people </w:t>
      </w:r>
    </w:p>
    <w:p w14:paraId="3AD0098A" w14:textId="77777777" w:rsidR="00E31321" w:rsidRDefault="00E31321" w:rsidP="00D33C1F">
      <w:pPr>
        <w:spacing w:after="0"/>
        <w:rPr>
          <w:rFonts w:ascii="Poppins" w:hAnsi="Poppins" w:cs="Poppins"/>
        </w:rPr>
      </w:pPr>
      <w:r w:rsidRPr="00507E1F">
        <w:rPr>
          <w:rFonts w:ascii="Poppins" w:hAnsi="Poppins" w:cs="Poppins"/>
        </w:rPr>
        <w:t>Our multi-stakeholder community</w:t>
      </w:r>
    </w:p>
    <w:p w14:paraId="5A0AD669" w14:textId="77777777" w:rsidR="00E31321" w:rsidRPr="00507E1F" w:rsidRDefault="00E31321" w:rsidP="00D33C1F">
      <w:pPr>
        <w:spacing w:after="0"/>
        <w:rPr>
          <w:rFonts w:ascii="Poppins" w:hAnsi="Poppins" w:cs="Poppins"/>
        </w:rPr>
      </w:pPr>
      <w:r>
        <w:rPr>
          <w:rFonts w:ascii="Poppins" w:hAnsi="Poppins" w:cs="Poppins"/>
        </w:rPr>
        <w:t>Our infrastructure</w:t>
      </w:r>
    </w:p>
    <w:p w14:paraId="6CD06DD5" w14:textId="77777777" w:rsidR="00E31321" w:rsidRDefault="00E31321" w:rsidP="00D33C1F">
      <w:pPr>
        <w:spacing w:after="0"/>
        <w:rPr>
          <w:rFonts w:ascii="Poppins" w:hAnsi="Poppins" w:cs="Poppins"/>
        </w:rPr>
      </w:pPr>
      <w:r w:rsidRPr="00507E1F">
        <w:rPr>
          <w:rFonts w:ascii="Poppins" w:hAnsi="Poppins" w:cs="Poppins"/>
        </w:rPr>
        <w:t>Our expertise</w:t>
      </w:r>
    </w:p>
    <w:p w14:paraId="13126F9B" w14:textId="77777777" w:rsidR="00E31321" w:rsidRDefault="00E31321" w:rsidP="00D33C1F">
      <w:pPr>
        <w:spacing w:after="0"/>
        <w:rPr>
          <w:rFonts w:ascii="Poppins" w:hAnsi="Poppins" w:cs="Poppins"/>
        </w:rPr>
      </w:pPr>
      <w:r>
        <w:rPr>
          <w:rFonts w:ascii="Poppins" w:hAnsi="Poppins" w:cs="Poppins"/>
        </w:rPr>
        <w:t>Our finances</w:t>
      </w:r>
    </w:p>
    <w:p w14:paraId="69274111" w14:textId="77777777" w:rsidR="00D33C1F" w:rsidRPr="00507E1F" w:rsidRDefault="00D33C1F" w:rsidP="00D33C1F">
      <w:pPr>
        <w:spacing w:after="0"/>
        <w:rPr>
          <w:rFonts w:ascii="Poppins" w:hAnsi="Poppins" w:cs="Poppins"/>
        </w:rPr>
      </w:pPr>
    </w:p>
    <w:p w14:paraId="45503E16" w14:textId="77777777" w:rsidR="00E31321" w:rsidRDefault="00E31321" w:rsidP="00D33C1F">
      <w:pPr>
        <w:spacing w:after="0"/>
        <w:rPr>
          <w:rFonts w:ascii="Poppins" w:hAnsi="Poppins" w:cs="Poppins"/>
          <w:b/>
          <w:bCs/>
        </w:rPr>
      </w:pPr>
      <w:r w:rsidRPr="00824555">
        <w:rPr>
          <w:rFonts w:ascii="Poppins" w:hAnsi="Poppins" w:cs="Poppins"/>
          <w:b/>
          <w:bCs/>
        </w:rPr>
        <w:t xml:space="preserve">Sustainable Development Goals </w:t>
      </w:r>
    </w:p>
    <w:p w14:paraId="326AB559" w14:textId="77777777" w:rsidR="00E31321" w:rsidRDefault="00E31321" w:rsidP="00D33C1F">
      <w:pPr>
        <w:spacing w:after="0"/>
        <w:rPr>
          <w:rFonts w:ascii="Poppins" w:hAnsi="Poppins" w:cs="Poppins"/>
        </w:rPr>
      </w:pPr>
      <w:r w:rsidRPr="00824555">
        <w:rPr>
          <w:rFonts w:ascii="Poppins" w:hAnsi="Poppins" w:cs="Poppins"/>
        </w:rPr>
        <w:t xml:space="preserve">Sustainable Development Goal </w:t>
      </w:r>
      <w:r w:rsidRPr="00FD7BA0">
        <w:rPr>
          <w:rFonts w:ascii="Poppins" w:hAnsi="Poppins" w:cs="Poppins"/>
        </w:rPr>
        <w:t>8 - Decent work and economic growth</w:t>
      </w:r>
    </w:p>
    <w:p w14:paraId="42BBEBA0" w14:textId="77777777" w:rsidR="00E31321" w:rsidRPr="00507E1F" w:rsidRDefault="00E31321" w:rsidP="00D33C1F">
      <w:pPr>
        <w:spacing w:after="0"/>
        <w:rPr>
          <w:rFonts w:ascii="Poppins" w:hAnsi="Poppins" w:cs="Poppins"/>
        </w:rPr>
      </w:pPr>
      <w:r w:rsidRPr="00824555">
        <w:rPr>
          <w:rFonts w:ascii="Poppins" w:hAnsi="Poppins" w:cs="Poppins"/>
        </w:rPr>
        <w:t xml:space="preserve">Sustainable Development Goal </w:t>
      </w:r>
      <w:r w:rsidRPr="00507E1F">
        <w:rPr>
          <w:rFonts w:ascii="Poppins" w:hAnsi="Poppins" w:cs="Poppins"/>
        </w:rPr>
        <w:t>9 - Industry, innovation and infrastructure</w:t>
      </w:r>
    </w:p>
    <w:p w14:paraId="3E4B403A" w14:textId="77777777" w:rsidR="00E31321" w:rsidRPr="00507E1F" w:rsidRDefault="00E31321" w:rsidP="00D33C1F">
      <w:pPr>
        <w:spacing w:after="0"/>
        <w:rPr>
          <w:rFonts w:ascii="Poppins" w:hAnsi="Poppins" w:cs="Poppins"/>
        </w:rPr>
      </w:pPr>
      <w:r w:rsidRPr="00824555">
        <w:rPr>
          <w:rFonts w:ascii="Poppins" w:hAnsi="Poppins" w:cs="Poppins"/>
        </w:rPr>
        <w:t xml:space="preserve">Sustainable Development Goal </w:t>
      </w:r>
      <w:r w:rsidRPr="00507E1F">
        <w:rPr>
          <w:rFonts w:ascii="Poppins" w:hAnsi="Poppins" w:cs="Poppins"/>
        </w:rPr>
        <w:t>10 - Reduced inequalities</w:t>
      </w:r>
    </w:p>
    <w:p w14:paraId="67EBC882" w14:textId="77777777" w:rsidR="00E31321" w:rsidRPr="00507E1F" w:rsidRDefault="00E31321" w:rsidP="00D33C1F">
      <w:pPr>
        <w:spacing w:after="0"/>
        <w:rPr>
          <w:rFonts w:ascii="Poppins" w:hAnsi="Poppins" w:cs="Poppins"/>
        </w:rPr>
      </w:pPr>
      <w:r w:rsidRPr="00BB38A8">
        <w:rPr>
          <w:rFonts w:ascii="Poppins" w:hAnsi="Poppins" w:cs="Poppins"/>
        </w:rPr>
        <w:t xml:space="preserve">Sustainable Development Goal </w:t>
      </w:r>
      <w:r w:rsidRPr="00507E1F">
        <w:rPr>
          <w:rFonts w:ascii="Poppins" w:hAnsi="Poppins" w:cs="Poppins"/>
        </w:rPr>
        <w:t>17 - Partnerships for the goals</w:t>
      </w:r>
    </w:p>
    <w:p w14:paraId="5B782274" w14:textId="77777777" w:rsidR="00E31321" w:rsidRPr="00D33C1F" w:rsidRDefault="00E31321" w:rsidP="00E31321">
      <w:pPr>
        <w:spacing w:after="0"/>
        <w:rPr>
          <w:rFonts w:ascii="Poppins" w:hAnsi="Poppins" w:cs="Poppins"/>
          <w:sz w:val="22"/>
          <w:szCs w:val="22"/>
        </w:rPr>
      </w:pPr>
    </w:p>
    <w:p w14:paraId="3A528BFB" w14:textId="44DBC83E" w:rsidR="002A2F9F" w:rsidRPr="00D33C1F" w:rsidRDefault="00D33C1F" w:rsidP="00C92F47">
      <w:pPr>
        <w:rPr>
          <w:rFonts w:asciiTheme="majorHAnsi" w:eastAsia="SimSun" w:hAnsiTheme="majorHAnsi" w:cstheme="majorHAnsi"/>
          <w:b/>
          <w:bCs/>
        </w:rPr>
      </w:pPr>
      <w:r w:rsidRPr="00D33C1F">
        <w:rPr>
          <w:rFonts w:asciiTheme="majorHAnsi" w:eastAsia="SimSun" w:hAnsiTheme="majorHAnsi" w:cstheme="majorHAnsi"/>
          <w:b/>
          <w:bCs/>
        </w:rPr>
        <w:lastRenderedPageBreak/>
        <w:t>Performance</w:t>
      </w:r>
    </w:p>
    <w:tbl>
      <w:tblPr>
        <w:tblpPr w:leftFromText="180" w:rightFromText="180" w:vertAnchor="text" w:horzAnchor="margin" w:tblpY="82"/>
        <w:tblW w:w="90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4268"/>
        <w:gridCol w:w="1540"/>
        <w:gridCol w:w="1708"/>
        <w:gridCol w:w="1500"/>
      </w:tblGrid>
      <w:tr w:rsidR="00DA3E5C" w:rsidRPr="00495CCA" w14:paraId="7E19B833" w14:textId="77777777" w:rsidTr="008926DE">
        <w:tc>
          <w:tcPr>
            <w:tcW w:w="4268" w:type="dxa"/>
            <w:shd w:val="clear" w:color="auto" w:fill="BDCCD3"/>
            <w:tcMar>
              <w:top w:w="0" w:type="dxa"/>
              <w:left w:w="108" w:type="dxa"/>
              <w:bottom w:w="0" w:type="dxa"/>
              <w:right w:w="108" w:type="dxa"/>
            </w:tcMar>
            <w:hideMark/>
          </w:tcPr>
          <w:p w14:paraId="2EF6F187" w14:textId="77777777" w:rsidR="00DA3E5C" w:rsidRPr="00495CCA" w:rsidRDefault="00DA3E5C"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b/>
                <w:sz w:val="16"/>
                <w:szCs w:val="16"/>
              </w:rPr>
              <w:t>Measure</w:t>
            </w:r>
          </w:p>
        </w:tc>
        <w:tc>
          <w:tcPr>
            <w:tcW w:w="1540" w:type="dxa"/>
            <w:shd w:val="clear" w:color="auto" w:fill="BDCCD3"/>
          </w:tcPr>
          <w:p w14:paraId="529C9152" w14:textId="77777777" w:rsidR="00DA3E5C" w:rsidRPr="00495CCA" w:rsidRDefault="00DA3E5C" w:rsidP="00C020F7">
            <w:pPr>
              <w:tabs>
                <w:tab w:val="left" w:pos="283"/>
              </w:tabs>
              <w:suppressAutoHyphens/>
              <w:autoSpaceDE w:val="0"/>
              <w:autoSpaceDN w:val="0"/>
              <w:adjustRightInd w:val="0"/>
              <w:spacing w:after="120" w:line="280" w:lineRule="atLeast"/>
              <w:textAlignment w:val="center"/>
              <w:rPr>
                <w:rFonts w:ascii="Poppins" w:eastAsia="SimSun" w:hAnsi="Poppins" w:cs="Poppins"/>
                <w:b/>
                <w:sz w:val="16"/>
                <w:szCs w:val="16"/>
              </w:rPr>
            </w:pPr>
            <w:r w:rsidRPr="00495CCA">
              <w:rPr>
                <w:rFonts w:ascii="Poppins" w:eastAsia="SimSun" w:hAnsi="Poppins" w:cs="Poppins"/>
                <w:b/>
                <w:sz w:val="16"/>
                <w:szCs w:val="16"/>
              </w:rPr>
              <w:t>2025-26 target</w:t>
            </w:r>
          </w:p>
        </w:tc>
        <w:tc>
          <w:tcPr>
            <w:tcW w:w="1708" w:type="dxa"/>
            <w:shd w:val="clear" w:color="auto" w:fill="BDCCD3"/>
            <w:tcMar>
              <w:top w:w="0" w:type="dxa"/>
              <w:left w:w="108" w:type="dxa"/>
              <w:bottom w:w="0" w:type="dxa"/>
              <w:right w:w="108" w:type="dxa"/>
            </w:tcMar>
            <w:hideMark/>
          </w:tcPr>
          <w:p w14:paraId="5B7FE95A" w14:textId="77777777" w:rsidR="00DA3E5C" w:rsidRPr="00495CCA" w:rsidRDefault="00DA3E5C"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b/>
                <w:sz w:val="16"/>
                <w:szCs w:val="16"/>
              </w:rPr>
              <w:t>2025-26 actual</w:t>
            </w:r>
          </w:p>
        </w:tc>
        <w:tc>
          <w:tcPr>
            <w:tcW w:w="1500" w:type="dxa"/>
            <w:shd w:val="clear" w:color="auto" w:fill="BDCCD3"/>
            <w:tcMar>
              <w:top w:w="0" w:type="dxa"/>
              <w:left w:w="108" w:type="dxa"/>
              <w:bottom w:w="0" w:type="dxa"/>
              <w:right w:w="108" w:type="dxa"/>
            </w:tcMar>
            <w:hideMark/>
          </w:tcPr>
          <w:p w14:paraId="5528177B" w14:textId="77777777" w:rsidR="00DA3E5C" w:rsidRPr="00495CCA" w:rsidRDefault="00DA3E5C"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SimSun" w:hAnsi="Poppins" w:cs="Poppins"/>
                <w:b/>
                <w:sz w:val="16"/>
                <w:szCs w:val="16"/>
              </w:rPr>
              <w:t>Status</w:t>
            </w:r>
          </w:p>
        </w:tc>
      </w:tr>
      <w:tr w:rsidR="00DA3E5C" w:rsidRPr="00495CCA" w14:paraId="2F1B82B8" w14:textId="77777777" w:rsidTr="00EC03B8">
        <w:tc>
          <w:tcPr>
            <w:tcW w:w="4268" w:type="dxa"/>
            <w:tcMar>
              <w:top w:w="0" w:type="dxa"/>
              <w:left w:w="108" w:type="dxa"/>
              <w:bottom w:w="0" w:type="dxa"/>
              <w:right w:w="108" w:type="dxa"/>
            </w:tcMar>
          </w:tcPr>
          <w:p w14:paraId="3BBC79A8" w14:textId="16D06FE7" w:rsidR="00DA3E5C" w:rsidRPr="00495CCA" w:rsidRDefault="00FF3C22" w:rsidP="00C020F7">
            <w:pPr>
              <w:spacing w:before="120" w:after="120"/>
              <w:rPr>
                <w:rFonts w:ascii="Poppins" w:eastAsia="Poppins" w:hAnsi="Poppins" w:cs="Poppins"/>
                <w:color w:val="EE0000"/>
                <w:sz w:val="16"/>
                <w:szCs w:val="16"/>
              </w:rPr>
            </w:pPr>
            <w:r>
              <w:rPr>
                <w:rFonts w:ascii="Poppins" w:hAnsi="Poppins" w:cs="Poppins"/>
                <w:color w:val="000000"/>
                <w:sz w:val="16"/>
                <w:szCs w:val="16"/>
              </w:rPr>
              <w:t>Increase membership gender diversity</w:t>
            </w:r>
          </w:p>
        </w:tc>
        <w:tc>
          <w:tcPr>
            <w:tcW w:w="1540" w:type="dxa"/>
          </w:tcPr>
          <w:p w14:paraId="4894090F" w14:textId="55462BB2" w:rsidR="00DA3E5C" w:rsidRPr="00495CCA" w:rsidRDefault="00FF3C22" w:rsidP="00C020F7">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Pr>
                <w:rFonts w:ascii="Poppins" w:eastAsia="Times New Roman" w:hAnsi="Poppins" w:cs="Poppins"/>
                <w:sz w:val="16"/>
                <w:szCs w:val="16"/>
                <w:lang w:val="en-GB"/>
              </w:rPr>
              <w:t>26% women</w:t>
            </w:r>
          </w:p>
        </w:tc>
        <w:tc>
          <w:tcPr>
            <w:tcW w:w="1708" w:type="dxa"/>
            <w:tcMar>
              <w:top w:w="0" w:type="dxa"/>
              <w:left w:w="108" w:type="dxa"/>
              <w:bottom w:w="0" w:type="dxa"/>
              <w:right w:w="108" w:type="dxa"/>
            </w:tcMar>
          </w:tcPr>
          <w:p w14:paraId="722C54EB" w14:textId="5861EE10" w:rsidR="00DA3E5C" w:rsidRPr="00495CCA" w:rsidRDefault="008226A7"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Pr>
                <w:rFonts w:ascii="Poppins" w:eastAsia="SimSun" w:hAnsi="Poppins" w:cs="Poppins"/>
                <w:sz w:val="16"/>
                <w:szCs w:val="16"/>
              </w:rPr>
              <w:t>25% women</w:t>
            </w:r>
          </w:p>
        </w:tc>
        <w:tc>
          <w:tcPr>
            <w:tcW w:w="1500" w:type="dxa"/>
            <w:tcMar>
              <w:top w:w="0" w:type="dxa"/>
              <w:left w:w="108" w:type="dxa"/>
              <w:bottom w:w="0" w:type="dxa"/>
              <w:right w:w="108" w:type="dxa"/>
            </w:tcMar>
          </w:tcPr>
          <w:p w14:paraId="29C2BEB9" w14:textId="77777777" w:rsidR="00DA3E5C" w:rsidRPr="00495CCA" w:rsidRDefault="00DA3E5C"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Times New Roman" w:hAnsi="Poppins" w:cs="Poppins"/>
                <w:sz w:val="16"/>
                <w:szCs w:val="16"/>
              </w:rPr>
              <w:t>On track</w:t>
            </w:r>
          </w:p>
        </w:tc>
      </w:tr>
      <w:tr w:rsidR="00DA3E5C" w:rsidRPr="00495CCA" w14:paraId="096B9300" w14:textId="77777777" w:rsidTr="00EC03B8">
        <w:tc>
          <w:tcPr>
            <w:tcW w:w="4268" w:type="dxa"/>
            <w:tcMar>
              <w:top w:w="0" w:type="dxa"/>
              <w:left w:w="108" w:type="dxa"/>
              <w:bottom w:w="0" w:type="dxa"/>
              <w:right w:w="108" w:type="dxa"/>
            </w:tcMar>
          </w:tcPr>
          <w:p w14:paraId="4D729992" w14:textId="7F87021C" w:rsidR="00DA3E5C" w:rsidRPr="00495CCA" w:rsidRDefault="00FF3C22" w:rsidP="00C020F7">
            <w:pPr>
              <w:tabs>
                <w:tab w:val="left" w:pos="283"/>
              </w:tabs>
              <w:suppressAutoHyphens/>
              <w:autoSpaceDE w:val="0"/>
              <w:autoSpaceDN w:val="0"/>
              <w:adjustRightInd w:val="0"/>
              <w:spacing w:after="120" w:line="280" w:lineRule="atLeast"/>
              <w:textAlignment w:val="center"/>
              <w:rPr>
                <w:rFonts w:ascii="Poppins" w:eastAsia="SimSun" w:hAnsi="Poppins" w:cs="Poppins"/>
                <w:color w:val="EE0000"/>
                <w:sz w:val="16"/>
                <w:szCs w:val="16"/>
              </w:rPr>
            </w:pPr>
            <w:r w:rsidRPr="00FF3C22">
              <w:rPr>
                <w:rFonts w:ascii="Poppins" w:hAnsi="Poppins" w:cs="Poppins"/>
                <w:color w:val="000000"/>
                <w:sz w:val="16"/>
                <w:szCs w:val="16"/>
              </w:rPr>
              <w:t xml:space="preserve">Number of graduates from </w:t>
            </w:r>
            <w:r w:rsidR="004F7602" w:rsidRPr="004F7602">
              <w:rPr>
                <w:rFonts w:ascii="Poppins" w:hAnsi="Poppins" w:cs="Poppins"/>
                <w:color w:val="000000"/>
                <w:sz w:val="16"/>
                <w:szCs w:val="16"/>
              </w:rPr>
              <w:t xml:space="preserve">Asia Pacific Internet Governance Academy </w:t>
            </w:r>
            <w:r w:rsidRPr="00FF3C22">
              <w:rPr>
                <w:rFonts w:ascii="Poppins" w:hAnsi="Poppins" w:cs="Poppins"/>
                <w:color w:val="000000"/>
                <w:sz w:val="16"/>
                <w:szCs w:val="16"/>
              </w:rPr>
              <w:t>Australia and auDA Fellowships</w:t>
            </w:r>
          </w:p>
        </w:tc>
        <w:tc>
          <w:tcPr>
            <w:tcW w:w="1540" w:type="dxa"/>
          </w:tcPr>
          <w:p w14:paraId="407A4FE1" w14:textId="0084ED4F" w:rsidR="00DA3E5C" w:rsidRPr="00495CCA" w:rsidRDefault="000470E8" w:rsidP="00C020F7">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Pr>
                <w:rFonts w:ascii="Poppins" w:eastAsia="Times New Roman" w:hAnsi="Poppins" w:cs="Poppins"/>
                <w:sz w:val="16"/>
                <w:szCs w:val="16"/>
                <w:lang w:val="en-GB"/>
              </w:rPr>
              <w:t>85 (cumulative)</w:t>
            </w:r>
          </w:p>
        </w:tc>
        <w:tc>
          <w:tcPr>
            <w:tcW w:w="1708" w:type="dxa"/>
            <w:tcMar>
              <w:top w:w="0" w:type="dxa"/>
              <w:left w:w="108" w:type="dxa"/>
              <w:bottom w:w="0" w:type="dxa"/>
              <w:right w:w="108" w:type="dxa"/>
            </w:tcMar>
          </w:tcPr>
          <w:p w14:paraId="2F573C69" w14:textId="7836EA7C" w:rsidR="00DA3E5C" w:rsidRPr="00495CCA" w:rsidRDefault="000470E8"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Pr>
                <w:rFonts w:ascii="Poppins" w:eastAsia="SimSun" w:hAnsi="Poppins" w:cs="Poppins"/>
                <w:sz w:val="16"/>
                <w:szCs w:val="16"/>
              </w:rPr>
              <w:t>82</w:t>
            </w:r>
          </w:p>
        </w:tc>
        <w:tc>
          <w:tcPr>
            <w:tcW w:w="1500" w:type="dxa"/>
            <w:tcMar>
              <w:top w:w="0" w:type="dxa"/>
              <w:left w:w="108" w:type="dxa"/>
              <w:bottom w:w="0" w:type="dxa"/>
              <w:right w:w="108" w:type="dxa"/>
            </w:tcMar>
          </w:tcPr>
          <w:p w14:paraId="40B56189" w14:textId="77777777" w:rsidR="00DA3E5C" w:rsidRPr="00495CCA" w:rsidRDefault="00DA3E5C"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95CCA">
              <w:rPr>
                <w:rFonts w:ascii="Poppins" w:eastAsia="Times New Roman" w:hAnsi="Poppins" w:cs="Poppins"/>
                <w:sz w:val="16"/>
                <w:szCs w:val="16"/>
              </w:rPr>
              <w:t>On track</w:t>
            </w:r>
          </w:p>
        </w:tc>
      </w:tr>
      <w:tr w:rsidR="00DA3E5C" w:rsidRPr="00495CCA" w14:paraId="0F22ACB6" w14:textId="77777777" w:rsidTr="00EC03B8">
        <w:tc>
          <w:tcPr>
            <w:tcW w:w="4268" w:type="dxa"/>
            <w:tcMar>
              <w:top w:w="0" w:type="dxa"/>
              <w:left w:w="108" w:type="dxa"/>
              <w:bottom w:w="0" w:type="dxa"/>
              <w:right w:w="108" w:type="dxa"/>
            </w:tcMar>
          </w:tcPr>
          <w:p w14:paraId="7EF30C63" w14:textId="5767C8A6" w:rsidR="00DA3E5C" w:rsidRPr="00495CCA" w:rsidRDefault="008C769E" w:rsidP="00C020F7">
            <w:pPr>
              <w:tabs>
                <w:tab w:val="left" w:pos="283"/>
              </w:tabs>
              <w:suppressAutoHyphens/>
              <w:autoSpaceDE w:val="0"/>
              <w:autoSpaceDN w:val="0"/>
              <w:adjustRightInd w:val="0"/>
              <w:spacing w:after="120" w:line="280" w:lineRule="atLeast"/>
              <w:textAlignment w:val="center"/>
              <w:rPr>
                <w:rFonts w:ascii="Poppins" w:eastAsia="SimSun" w:hAnsi="Poppins" w:cs="Poppins"/>
                <w:color w:val="EE0000"/>
                <w:sz w:val="16"/>
                <w:szCs w:val="16"/>
              </w:rPr>
            </w:pPr>
            <w:r w:rsidRPr="008C769E">
              <w:rPr>
                <w:rFonts w:ascii="Poppins" w:hAnsi="Poppins" w:cs="Poppins"/>
                <w:color w:val="000000"/>
                <w:sz w:val="16"/>
                <w:szCs w:val="16"/>
              </w:rPr>
              <w:t>Number of people from under-served communities using the online materials funded from the Community Grant Program</w:t>
            </w:r>
          </w:p>
        </w:tc>
        <w:tc>
          <w:tcPr>
            <w:tcW w:w="1540" w:type="dxa"/>
          </w:tcPr>
          <w:p w14:paraId="4D2F244E" w14:textId="621A4EE5" w:rsidR="00DA3E5C" w:rsidRPr="00495CCA" w:rsidRDefault="008C769E" w:rsidP="00C020F7">
            <w:pPr>
              <w:tabs>
                <w:tab w:val="left" w:pos="283"/>
              </w:tabs>
              <w:suppressAutoHyphens/>
              <w:autoSpaceDE w:val="0"/>
              <w:autoSpaceDN w:val="0"/>
              <w:adjustRightInd w:val="0"/>
              <w:spacing w:after="120" w:line="280" w:lineRule="atLeast"/>
              <w:textAlignment w:val="center"/>
              <w:rPr>
                <w:rFonts w:ascii="Poppins" w:eastAsia="Times New Roman" w:hAnsi="Poppins" w:cs="Poppins"/>
                <w:sz w:val="16"/>
                <w:szCs w:val="16"/>
                <w:lang w:val="en-GB"/>
              </w:rPr>
            </w:pPr>
            <w:r>
              <w:rPr>
                <w:rFonts w:ascii="Poppins" w:eastAsia="Times New Roman" w:hAnsi="Poppins" w:cs="Poppins"/>
                <w:sz w:val="16"/>
                <w:szCs w:val="16"/>
                <w:lang w:val="en-GB"/>
              </w:rPr>
              <w:t>50,000 people per annum</w:t>
            </w:r>
          </w:p>
        </w:tc>
        <w:tc>
          <w:tcPr>
            <w:tcW w:w="1708" w:type="dxa"/>
            <w:tcMar>
              <w:top w:w="0" w:type="dxa"/>
              <w:left w:w="108" w:type="dxa"/>
              <w:bottom w:w="0" w:type="dxa"/>
              <w:right w:w="108" w:type="dxa"/>
            </w:tcMar>
          </w:tcPr>
          <w:p w14:paraId="2490A55F" w14:textId="570222C7" w:rsidR="00DA3E5C" w:rsidRPr="00495CCA" w:rsidRDefault="008226A7"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Pr>
                <w:rFonts w:ascii="Poppins" w:eastAsia="SimSun" w:hAnsi="Poppins" w:cs="Poppins"/>
                <w:sz w:val="16"/>
                <w:szCs w:val="16"/>
              </w:rPr>
              <w:t>157,300</w:t>
            </w:r>
          </w:p>
        </w:tc>
        <w:tc>
          <w:tcPr>
            <w:tcW w:w="1500" w:type="dxa"/>
            <w:tcMar>
              <w:top w:w="0" w:type="dxa"/>
              <w:left w:w="108" w:type="dxa"/>
              <w:bottom w:w="0" w:type="dxa"/>
              <w:right w:w="108" w:type="dxa"/>
            </w:tcMar>
          </w:tcPr>
          <w:p w14:paraId="5C24E99A" w14:textId="77777777" w:rsidR="00DA3E5C" w:rsidRPr="00495CCA" w:rsidRDefault="00DA3E5C" w:rsidP="00C020F7">
            <w:pPr>
              <w:tabs>
                <w:tab w:val="left" w:pos="283"/>
              </w:tabs>
              <w:suppressAutoHyphens/>
              <w:autoSpaceDE w:val="0"/>
              <w:autoSpaceDN w:val="0"/>
              <w:adjustRightInd w:val="0"/>
              <w:spacing w:after="120" w:line="280" w:lineRule="atLeast"/>
              <w:textAlignment w:val="center"/>
              <w:rPr>
                <w:rFonts w:ascii="Poppins" w:eastAsia="SimSun" w:hAnsi="Poppins" w:cs="Poppins"/>
                <w:sz w:val="16"/>
                <w:szCs w:val="16"/>
              </w:rPr>
            </w:pPr>
            <w:r w:rsidRPr="004542CC">
              <w:rPr>
                <w:rFonts w:ascii="Poppins" w:eastAsia="SimSun" w:hAnsi="Poppins" w:cs="Poppins"/>
                <w:sz w:val="16"/>
                <w:szCs w:val="16"/>
              </w:rPr>
              <w:t>On track</w:t>
            </w:r>
          </w:p>
        </w:tc>
      </w:tr>
    </w:tbl>
    <w:p w14:paraId="27FBE334" w14:textId="77777777" w:rsidR="00DA3E5C" w:rsidRDefault="00DA3E5C" w:rsidP="00C92F47"/>
    <w:p w14:paraId="1F93A055" w14:textId="77777777" w:rsidR="00C3302D" w:rsidRDefault="00C3302D" w:rsidP="00C3302D"/>
    <w:p w14:paraId="13F734A4" w14:textId="3A0A1026" w:rsidR="00C92F47" w:rsidRDefault="00C92F47" w:rsidP="00C3302D">
      <w:pPr>
        <w:pStyle w:val="Heading2"/>
      </w:pPr>
      <w:bookmarkStart w:id="46" w:name="_Toc243496925"/>
      <w:r w:rsidRPr="0028495C">
        <w:t xml:space="preserve">Engaging with </w:t>
      </w:r>
      <w:r>
        <w:t>our</w:t>
      </w:r>
      <w:r w:rsidR="005A0C22">
        <w:t xml:space="preserve"> community</w:t>
      </w:r>
      <w:r w:rsidRPr="0028495C">
        <w:t>:</w:t>
      </w:r>
      <w:bookmarkEnd w:id="46"/>
    </w:p>
    <w:p w14:paraId="4A8F9495" w14:textId="54992612" w:rsidR="002A2F9F" w:rsidRPr="00C3302D" w:rsidRDefault="002A2F9F" w:rsidP="00525D8B">
      <w:pPr>
        <w:pStyle w:val="Heading3"/>
      </w:pPr>
      <w:r w:rsidRPr="00C3302D">
        <w:t>Our .au stakeholders</w:t>
      </w:r>
    </w:p>
    <w:p w14:paraId="0DAB3E9D" w14:textId="154671FC" w:rsidR="00C92F47" w:rsidRDefault="00C92F47" w:rsidP="00C92F47">
      <w:r>
        <w:t xml:space="preserve">In 2025-26 auDA engaged with our multi-stakeholder community at local, regional and global levels to deliver a resilient .au. </w:t>
      </w:r>
    </w:p>
    <w:tbl>
      <w:tblPr>
        <w:tblStyle w:val="TableGrid"/>
        <w:tblW w:w="9067" w:type="dxa"/>
        <w:tblLook w:val="04A0" w:firstRow="1" w:lastRow="0" w:firstColumn="1" w:lastColumn="0" w:noHBand="0" w:noVBand="1"/>
      </w:tblPr>
      <w:tblGrid>
        <w:gridCol w:w="1696"/>
        <w:gridCol w:w="3261"/>
        <w:gridCol w:w="4110"/>
      </w:tblGrid>
      <w:tr w:rsidR="00C92F47" w14:paraId="22266A2E" w14:textId="77777777" w:rsidTr="00D33C1F">
        <w:trPr>
          <w:trHeight w:val="567"/>
        </w:trPr>
        <w:tc>
          <w:tcPr>
            <w:tcW w:w="1696" w:type="dxa"/>
          </w:tcPr>
          <w:p w14:paraId="7D8DC800" w14:textId="77777777" w:rsidR="00C92F47" w:rsidRPr="00743E2A" w:rsidRDefault="00C92F47" w:rsidP="00D33C1F">
            <w:pPr>
              <w:spacing w:afterLines="40" w:after="96"/>
              <w:rPr>
                <w:b/>
                <w:bCs/>
              </w:rPr>
            </w:pPr>
            <w:r w:rsidRPr="00743E2A">
              <w:rPr>
                <w:b/>
                <w:bCs/>
              </w:rPr>
              <w:t>Stakeholder group</w:t>
            </w:r>
          </w:p>
        </w:tc>
        <w:tc>
          <w:tcPr>
            <w:tcW w:w="3261" w:type="dxa"/>
          </w:tcPr>
          <w:p w14:paraId="433EA654" w14:textId="77777777" w:rsidR="00C92F47" w:rsidRPr="00743E2A" w:rsidRDefault="00C92F47" w:rsidP="00D33C1F">
            <w:pPr>
              <w:spacing w:afterLines="40" w:after="96"/>
              <w:rPr>
                <w:b/>
                <w:bCs/>
              </w:rPr>
            </w:pPr>
            <w:r w:rsidRPr="00743E2A">
              <w:rPr>
                <w:b/>
                <w:bCs/>
              </w:rPr>
              <w:t>Why they matter</w:t>
            </w:r>
          </w:p>
        </w:tc>
        <w:tc>
          <w:tcPr>
            <w:tcW w:w="4110" w:type="dxa"/>
          </w:tcPr>
          <w:p w14:paraId="557FC7F2" w14:textId="77777777" w:rsidR="00C92F47" w:rsidRPr="00743E2A" w:rsidRDefault="00C92F47" w:rsidP="00D33C1F">
            <w:pPr>
              <w:spacing w:afterLines="40" w:after="96"/>
              <w:rPr>
                <w:b/>
                <w:bCs/>
              </w:rPr>
            </w:pPr>
            <w:r w:rsidRPr="00743E2A">
              <w:rPr>
                <w:b/>
                <w:bCs/>
              </w:rPr>
              <w:t>How we engage</w:t>
            </w:r>
            <w:r>
              <w:rPr>
                <w:b/>
                <w:bCs/>
              </w:rPr>
              <w:t>d in 2025-26</w:t>
            </w:r>
          </w:p>
        </w:tc>
      </w:tr>
      <w:tr w:rsidR="00C92F47" w14:paraId="117F5608" w14:textId="77777777" w:rsidTr="00D33C1F">
        <w:trPr>
          <w:trHeight w:val="567"/>
        </w:trPr>
        <w:tc>
          <w:tcPr>
            <w:tcW w:w="1696" w:type="dxa"/>
          </w:tcPr>
          <w:p w14:paraId="36C42354" w14:textId="77777777" w:rsidR="00C92F47" w:rsidRDefault="00C92F47" w:rsidP="00D33C1F">
            <w:pPr>
              <w:spacing w:afterLines="40" w:after="96"/>
            </w:pPr>
            <w:r>
              <w:t>.au members</w:t>
            </w:r>
          </w:p>
        </w:tc>
        <w:tc>
          <w:tcPr>
            <w:tcW w:w="3261" w:type="dxa"/>
          </w:tcPr>
          <w:p w14:paraId="1D8C2556" w14:textId="47BD2D07" w:rsidR="00C92F47" w:rsidRDefault="00C92F47" w:rsidP="00D33C1F">
            <w:pPr>
              <w:spacing w:afterLines="40" w:after="96"/>
            </w:pPr>
            <w:r>
              <w:t xml:space="preserve">.au members are critical stakeholders to auDA and our work. They vote in auDA Board Director elections and at Annual General Meetings, provide insights into the needs of Australian internet users and contribute their views on key matters about .au policies and auDA strategy, supporting our ability to deliver a trusted .au for all Australians. </w:t>
            </w:r>
          </w:p>
        </w:tc>
        <w:tc>
          <w:tcPr>
            <w:tcW w:w="4110" w:type="dxa"/>
          </w:tcPr>
          <w:p w14:paraId="24810339" w14:textId="77777777" w:rsidR="00C92F47" w:rsidRDefault="00C92F47" w:rsidP="00D33C1F">
            <w:pPr>
              <w:spacing w:afterLines="40" w:after="96"/>
            </w:pPr>
            <w:r>
              <w:t>We</w:t>
            </w:r>
            <w:r w:rsidRPr="00750821">
              <w:t xml:space="preserve"> connected with .au members at events</w:t>
            </w:r>
            <w:r>
              <w:t xml:space="preserve"> and</w:t>
            </w:r>
            <w:r w:rsidRPr="00750821">
              <w:t xml:space="preserve"> webinars</w:t>
            </w:r>
            <w:r>
              <w:t>,</w:t>
            </w:r>
            <w:r w:rsidRPr="00750821" w:rsidDel="00373A9C">
              <w:t xml:space="preserve"> </w:t>
            </w:r>
            <w:r>
              <w:t>through the monthly member newsletter,</w:t>
            </w:r>
            <w:r w:rsidRPr="00750821">
              <w:t xml:space="preserve"> </w:t>
            </w:r>
            <w:r>
              <w:t xml:space="preserve">and in </w:t>
            </w:r>
            <w:proofErr w:type="gramStart"/>
            <w:r w:rsidRPr="00750821">
              <w:t>our</w:t>
            </w:r>
            <w:proofErr w:type="gramEnd"/>
            <w:r w:rsidRPr="00750821">
              <w:t xml:space="preserve"> </w:t>
            </w:r>
            <w:r>
              <w:t>.au</w:t>
            </w:r>
            <w:r w:rsidRPr="00750821">
              <w:t xml:space="preserve"> member </w:t>
            </w:r>
            <w:r>
              <w:t xml:space="preserve">and materiality surveys. We </w:t>
            </w:r>
            <w:r w:rsidRPr="00750821">
              <w:t>shared</w:t>
            </w:r>
            <w:r>
              <w:t xml:space="preserve"> news and</w:t>
            </w:r>
            <w:r w:rsidRPr="00750821">
              <w:t xml:space="preserve"> insights and provided opportunities for members to get involved in the future of .au</w:t>
            </w:r>
            <w:r>
              <w:t xml:space="preserve"> and auDA, including the .au Licensing Rules Review and 2025 Elected Director Ballot</w:t>
            </w:r>
            <w:r w:rsidRPr="00750821">
              <w:t>.</w:t>
            </w:r>
          </w:p>
          <w:p w14:paraId="04657747" w14:textId="77777777" w:rsidR="00C92F47" w:rsidRDefault="00C92F47" w:rsidP="00D33C1F">
            <w:pPr>
              <w:spacing w:afterLines="40" w:after="96"/>
            </w:pPr>
            <w:r>
              <w:t xml:space="preserve">We also supported diversity of members through engagement with </w:t>
            </w:r>
            <w:r w:rsidRPr="00BE2ACC">
              <w:t>innovation hubs, business chambers</w:t>
            </w:r>
            <w:r>
              <w:t xml:space="preserve">, </w:t>
            </w:r>
            <w:r w:rsidRPr="00BE2ACC">
              <w:t>women in technology organisations</w:t>
            </w:r>
            <w:r>
              <w:t xml:space="preserve">, university student groups and university faculties as part of the auDA Academic Partner Program.  </w:t>
            </w:r>
          </w:p>
          <w:p w14:paraId="439DA2E7" w14:textId="77777777" w:rsidR="00C92F47" w:rsidRDefault="00C92F47" w:rsidP="00D33C1F">
            <w:pPr>
              <w:spacing w:afterLines="40" w:after="96"/>
            </w:pPr>
            <w:r>
              <w:lastRenderedPageBreak/>
              <w:t xml:space="preserve">Under our 2026-30 Strategy, we will continue to increase the diversity of members and grow member engagement, including input to </w:t>
            </w:r>
            <w:r w:rsidRPr="00750821">
              <w:t>.au</w:t>
            </w:r>
            <w:r>
              <w:t xml:space="preserve"> policies and policy approaches</w:t>
            </w:r>
            <w:r w:rsidRPr="00750821">
              <w:t>.</w:t>
            </w:r>
            <w:r>
              <w:t xml:space="preserve"> </w:t>
            </w:r>
          </w:p>
        </w:tc>
      </w:tr>
      <w:tr w:rsidR="00C92F47" w14:paraId="4D186CFF" w14:textId="77777777" w:rsidTr="00D33C1F">
        <w:trPr>
          <w:trHeight w:val="567"/>
        </w:trPr>
        <w:tc>
          <w:tcPr>
            <w:tcW w:w="1696" w:type="dxa"/>
          </w:tcPr>
          <w:p w14:paraId="5D1429C6" w14:textId="77777777" w:rsidR="00C92F47" w:rsidRDefault="00C92F47" w:rsidP="00D33C1F">
            <w:pPr>
              <w:spacing w:afterLines="40" w:after="96"/>
            </w:pPr>
            <w:r>
              <w:lastRenderedPageBreak/>
              <w:t>.au registrars and resellers</w:t>
            </w:r>
          </w:p>
        </w:tc>
        <w:tc>
          <w:tcPr>
            <w:tcW w:w="3261" w:type="dxa"/>
          </w:tcPr>
          <w:p w14:paraId="69938BF6" w14:textId="77777777" w:rsidR="00C92F47" w:rsidRDefault="00C92F47" w:rsidP="00D33C1F">
            <w:pPr>
              <w:spacing w:afterLines="40" w:after="96"/>
            </w:pPr>
            <w:r>
              <w:t xml:space="preserve">auDA accredited .au registrars provide .au domain name services to the public. They have direct access to the .au registry, facilitate the registration of .au domain names, and contribute to the security and integrity of the .au domain. </w:t>
            </w:r>
          </w:p>
          <w:p w14:paraId="5C6D3FF2" w14:textId="77777777" w:rsidR="00C92F47" w:rsidRDefault="00C92F47" w:rsidP="00D33C1F">
            <w:pPr>
              <w:spacing w:afterLines="40" w:after="96"/>
            </w:pPr>
            <w:r>
              <w:t>Resellers are not accredited by auDA but have agreements in place with .au registrars to offer .au domain name registration services to the public. They</w:t>
            </w:r>
            <w:r w:rsidRPr="00990B52">
              <w:t xml:space="preserve"> facilitate competition in</w:t>
            </w:r>
            <w:r>
              <w:t xml:space="preserve"> the .au </w:t>
            </w:r>
            <w:r w:rsidRPr="00990B52">
              <w:t>market.</w:t>
            </w:r>
            <w:r>
              <w:t xml:space="preserve"> </w:t>
            </w:r>
          </w:p>
        </w:tc>
        <w:tc>
          <w:tcPr>
            <w:tcW w:w="4110" w:type="dxa"/>
          </w:tcPr>
          <w:p w14:paraId="663B101D" w14:textId="77777777" w:rsidR="00C92F47" w:rsidRDefault="00C92F47" w:rsidP="00D33C1F">
            <w:pPr>
              <w:spacing w:afterLines="40" w:after="96"/>
            </w:pPr>
            <w:r>
              <w:t xml:space="preserve">In 2025-26 we continued to liaise with registrars on their compliance obligations, validation practices and security measures. We held </w:t>
            </w:r>
            <w:r w:rsidRPr="007B2C13">
              <w:t xml:space="preserve">regular check-ins with individual registrars, monthly registrar briefings, and </w:t>
            </w:r>
            <w:r>
              <w:t>the</w:t>
            </w:r>
            <w:r w:rsidRPr="007B2C13">
              <w:t xml:space="preserve"> annual </w:t>
            </w:r>
            <w:r>
              <w:t xml:space="preserve">.au </w:t>
            </w:r>
            <w:r w:rsidRPr="007B2C13">
              <w:t xml:space="preserve">Registrar Summit in November 2025. The Summit is a key engagement opportunity with registrars, bringing </w:t>
            </w:r>
            <w:proofErr w:type="gramStart"/>
            <w:r w:rsidRPr="007B2C13">
              <w:t>our</w:t>
            </w:r>
            <w:proofErr w:type="gramEnd"/>
            <w:r w:rsidRPr="007B2C13">
              <w:t xml:space="preserve"> .au ecosystem together </w:t>
            </w:r>
            <w:r>
              <w:t>to</w:t>
            </w:r>
            <w:r w:rsidRPr="007B2C13">
              <w:t xml:space="preserve"> discuss strategic, operational and policy matters affecting the .au domain and registrar community.</w:t>
            </w:r>
          </w:p>
          <w:p w14:paraId="02E60347" w14:textId="77777777" w:rsidR="00C92F47" w:rsidRDefault="00C92F47" w:rsidP="00D33C1F">
            <w:pPr>
              <w:spacing w:afterLines="40" w:after="96"/>
            </w:pPr>
            <w:r>
              <w:t>auDA does not engage directly with resellers, however, we provide information through .au registrars and encourage all involved</w:t>
            </w:r>
            <w:r w:rsidRPr="00783691">
              <w:t xml:space="preserve"> in</w:t>
            </w:r>
            <w:r>
              <w:t xml:space="preserve"> the </w:t>
            </w:r>
            <w:r w:rsidRPr="00783691">
              <w:t xml:space="preserve">.au domain name </w:t>
            </w:r>
            <w:r>
              <w:t xml:space="preserve">industry to participate in consultations and engagements we hold. </w:t>
            </w:r>
          </w:p>
        </w:tc>
      </w:tr>
      <w:tr w:rsidR="00C92F47" w14:paraId="1686C732" w14:textId="77777777" w:rsidTr="00D33C1F">
        <w:trPr>
          <w:trHeight w:val="567"/>
        </w:trPr>
        <w:tc>
          <w:tcPr>
            <w:tcW w:w="1696" w:type="dxa"/>
          </w:tcPr>
          <w:p w14:paraId="3D1A40F1" w14:textId="77777777" w:rsidR="00C92F47" w:rsidRDefault="00C92F47" w:rsidP="00D33C1F">
            <w:pPr>
              <w:spacing w:afterLines="40" w:after="96"/>
            </w:pPr>
            <w:r>
              <w:t>Domain portfolio holders</w:t>
            </w:r>
          </w:p>
        </w:tc>
        <w:tc>
          <w:tcPr>
            <w:tcW w:w="3261" w:type="dxa"/>
          </w:tcPr>
          <w:p w14:paraId="333A20EA" w14:textId="73ADC278" w:rsidR="00C92F47" w:rsidRDefault="00C92F47" w:rsidP="00D33C1F">
            <w:pPr>
              <w:spacing w:afterLines="40" w:after="96"/>
            </w:pPr>
            <w:r>
              <w:t xml:space="preserve">Domain portfolio holders </w:t>
            </w:r>
            <w:r w:rsidRPr="00BA21F5">
              <w:t>register, hold and trade</w:t>
            </w:r>
            <w:r>
              <w:t xml:space="preserve"> </w:t>
            </w:r>
            <w:r w:rsidRPr="00BA21F5">
              <w:t>.au domain name licences</w:t>
            </w:r>
            <w:r>
              <w:t xml:space="preserve">. They often facilitate </w:t>
            </w:r>
            <w:r w:rsidR="00EA7F7E">
              <w:t xml:space="preserve">domain name </w:t>
            </w:r>
            <w:r w:rsidR="000134F9">
              <w:t>licence</w:t>
            </w:r>
            <w:r>
              <w:t xml:space="preserve"> transfers </w:t>
            </w:r>
            <w:r w:rsidR="0000537D">
              <w:t>to business users</w:t>
            </w:r>
            <w:r>
              <w:t xml:space="preserve"> and are highly active participants in the .au domain name ecosystem.</w:t>
            </w:r>
          </w:p>
        </w:tc>
        <w:tc>
          <w:tcPr>
            <w:tcW w:w="4110" w:type="dxa"/>
          </w:tcPr>
          <w:p w14:paraId="580D6FCC" w14:textId="77777777" w:rsidR="00C92F47" w:rsidRDefault="00C92F47" w:rsidP="00D33C1F">
            <w:pPr>
              <w:spacing w:afterLines="40" w:after="96"/>
            </w:pPr>
            <w:r>
              <w:t>We held monthly briefings for domain portfolio holders. These briefings are a forum for us to share auDA updates, key information and domain name trends, raise awareness for consultations and for portfolio holders to raise questions and provide feedback.</w:t>
            </w:r>
          </w:p>
        </w:tc>
      </w:tr>
      <w:tr w:rsidR="00C92F47" w14:paraId="154AAEF8" w14:textId="77777777" w:rsidTr="00D33C1F">
        <w:trPr>
          <w:trHeight w:val="567"/>
        </w:trPr>
        <w:tc>
          <w:tcPr>
            <w:tcW w:w="1696" w:type="dxa"/>
          </w:tcPr>
          <w:p w14:paraId="4B9473B9" w14:textId="77777777" w:rsidR="00C92F47" w:rsidRDefault="00C92F47" w:rsidP="00D33C1F">
            <w:pPr>
              <w:spacing w:afterLines="40" w:after="96"/>
            </w:pPr>
            <w:r>
              <w:t>Government</w:t>
            </w:r>
          </w:p>
        </w:tc>
        <w:tc>
          <w:tcPr>
            <w:tcW w:w="3261" w:type="dxa"/>
          </w:tcPr>
          <w:p w14:paraId="192860A4" w14:textId="77777777" w:rsidR="00C92F47" w:rsidRDefault="00C92F47" w:rsidP="00D33C1F">
            <w:pPr>
              <w:spacing w:afterLines="40" w:after="96"/>
            </w:pPr>
            <w:r>
              <w:t xml:space="preserve">auDA operates under Terms of Endorsement from the Australian Government. These outline auDA’s core functions and core principles in administering the .au domain </w:t>
            </w:r>
            <w:r>
              <w:lastRenderedPageBreak/>
              <w:t xml:space="preserve">for the benefit of all Australians. </w:t>
            </w:r>
          </w:p>
          <w:p w14:paraId="3D1044A7" w14:textId="77777777" w:rsidR="00C92F47" w:rsidRDefault="00C92F47" w:rsidP="00D33C1F">
            <w:pPr>
              <w:spacing w:afterLines="40" w:after="96"/>
            </w:pPr>
            <w:r>
              <w:t>As critical infrastructure operators, we engage with the government to fulfil our obligations under legislation. We also respond to formal requests from government agencies and law enforcement to improve the security and integrity of the .au domain for internet users, and we contribute to public policy and internet governance discussions.</w:t>
            </w:r>
          </w:p>
        </w:tc>
        <w:tc>
          <w:tcPr>
            <w:tcW w:w="4110" w:type="dxa"/>
          </w:tcPr>
          <w:p w14:paraId="342682AD" w14:textId="77777777" w:rsidR="00C92F47" w:rsidRDefault="00C92F47" w:rsidP="00D33C1F">
            <w:pPr>
              <w:spacing w:afterLines="40" w:after="96"/>
            </w:pPr>
            <w:r>
              <w:lastRenderedPageBreak/>
              <w:t xml:space="preserve">In the financial year, we engaged with a range of departments, agencies, ministerial and shadow ministerial offices to fulfil our requirements under the Terms of Endorsement and </w:t>
            </w:r>
            <w:r w:rsidRPr="00B1524E">
              <w:rPr>
                <w:rFonts w:hint="eastAsia"/>
                <w:i/>
              </w:rPr>
              <w:t xml:space="preserve">Security of Critical Infrastructure Act </w:t>
            </w:r>
            <w:r w:rsidRPr="00B1524E">
              <w:rPr>
                <w:rFonts w:hint="eastAsia"/>
                <w:i/>
              </w:rPr>
              <w:lastRenderedPageBreak/>
              <w:t xml:space="preserve">2018 </w:t>
            </w:r>
            <w:r w:rsidRPr="00E522CA">
              <w:t>(</w:t>
            </w:r>
            <w:proofErr w:type="spellStart"/>
            <w:r w:rsidRPr="00E522CA">
              <w:t>Cth</w:t>
            </w:r>
            <w:proofErr w:type="spellEnd"/>
            <w:r w:rsidRPr="00E522CA">
              <w:t>)</w:t>
            </w:r>
            <w:r>
              <w:t xml:space="preserve">, to share knowledge on the .au domain and multi-stakeholder internet </w:t>
            </w:r>
            <w:proofErr w:type="gramStart"/>
            <w:r>
              <w:t>governance, and</w:t>
            </w:r>
            <w:proofErr w:type="gramEnd"/>
            <w:r>
              <w:t xml:space="preserve"> contribute to public policy matters relevant to our work</w:t>
            </w:r>
            <w:r w:rsidRPr="00E522CA">
              <w:t>.</w:t>
            </w:r>
            <w:r>
              <w:t xml:space="preserve"> </w:t>
            </w:r>
          </w:p>
          <w:p w14:paraId="446FEFAE" w14:textId="603020E4" w:rsidR="00C92F47" w:rsidRDefault="00C92F47" w:rsidP="00D33C1F">
            <w:pPr>
              <w:spacing w:afterLines="40" w:after="96"/>
            </w:pPr>
            <w:r>
              <w:t xml:space="preserve">A representative from the </w:t>
            </w:r>
            <w:r w:rsidRPr="00666EC3">
              <w:rPr>
                <w:i/>
                <w:iCs/>
              </w:rPr>
              <w:t xml:space="preserve">Department of Infrastructure, Transport, Regional Development, Communications, Sport and the Arts </w:t>
            </w:r>
            <w:r>
              <w:t>attended each auDA Board meeting as an observer and to provide an update on relevant government initiatives. A department representative also sits on the auDA Nomination Committee.</w:t>
            </w:r>
          </w:p>
        </w:tc>
      </w:tr>
      <w:tr w:rsidR="00C92F47" w14:paraId="03BC8695" w14:textId="77777777" w:rsidTr="00D33C1F">
        <w:trPr>
          <w:trHeight w:val="567"/>
        </w:trPr>
        <w:tc>
          <w:tcPr>
            <w:tcW w:w="1696" w:type="dxa"/>
          </w:tcPr>
          <w:p w14:paraId="6D2721E1" w14:textId="77777777" w:rsidR="00C92F47" w:rsidRDefault="00C92F47" w:rsidP="00D33C1F">
            <w:pPr>
              <w:spacing w:afterLines="40" w:after="96"/>
            </w:pPr>
            <w:r>
              <w:lastRenderedPageBreak/>
              <w:t>Technology and business sectors</w:t>
            </w:r>
          </w:p>
        </w:tc>
        <w:tc>
          <w:tcPr>
            <w:tcW w:w="3261" w:type="dxa"/>
          </w:tcPr>
          <w:p w14:paraId="114BA103" w14:textId="2AC7D617" w:rsidR="00C92F47" w:rsidRDefault="00C92F47" w:rsidP="00D33C1F">
            <w:pPr>
              <w:spacing w:afterLines="40" w:after="96"/>
            </w:pPr>
            <w:r>
              <w:t xml:space="preserve">The technology community is diverse and contributes to the functioning of the internet. The .au </w:t>
            </w:r>
            <w:r w:rsidR="00450618" w:rsidRPr="00450618">
              <w:t xml:space="preserve">domain name system </w:t>
            </w:r>
            <w:r>
              <w:t>forms just one component of the internet. To support the effective, interoperable functioning of the internet, we engage with organisations across the technology sector, including on technical and policy discussions.</w:t>
            </w:r>
          </w:p>
          <w:p w14:paraId="1D6CB5B3" w14:textId="77777777" w:rsidR="00C92F47" w:rsidRDefault="00C92F47" w:rsidP="00D33C1F">
            <w:pPr>
              <w:spacing w:afterLines="40" w:after="96"/>
            </w:pPr>
            <w:r>
              <w:t xml:space="preserve">Australian businesses are key users of .au domain names. We engage with peak bodies and small business representatives to ensures small business voices are heard in auDA’s work delivering .au and public policy advocacy. </w:t>
            </w:r>
          </w:p>
        </w:tc>
        <w:tc>
          <w:tcPr>
            <w:tcW w:w="4110" w:type="dxa"/>
          </w:tcPr>
          <w:p w14:paraId="6E83640C" w14:textId="77777777" w:rsidR="00C92F47" w:rsidRPr="00325EE3" w:rsidRDefault="00C92F47" w:rsidP="00D33C1F">
            <w:pPr>
              <w:spacing w:afterLines="40" w:after="96"/>
            </w:pPr>
            <w:r w:rsidRPr="00325EE3">
              <w:t>auDA engaged in strategic partnerships, memberships and industry events in 2025-26 to contribute thought leadership, participate in public policy and internet governance discussions, and share knowledge and learn from the technology and business sectors. The technology and business community continually face evolving technical and security challenges, and our engagement in this community is part of how we maintain the knowledge and tools to ensure the continued utility of .au for Australians.</w:t>
            </w:r>
          </w:p>
          <w:p w14:paraId="41A22043" w14:textId="77777777" w:rsidR="00C92F47" w:rsidRPr="00325EE3" w:rsidRDefault="00C92F47" w:rsidP="00D33C1F">
            <w:pPr>
              <w:spacing w:afterLines="40" w:after="96"/>
            </w:pPr>
            <w:r w:rsidRPr="00325EE3">
              <w:t xml:space="preserve">In 2025-26 we participated in events such as the Australian Information Security Association’s </w:t>
            </w:r>
            <w:proofErr w:type="spellStart"/>
            <w:r w:rsidRPr="00325EE3">
              <w:t>CyberConnect</w:t>
            </w:r>
            <w:proofErr w:type="spellEnd"/>
            <w:r w:rsidRPr="00325EE3">
              <w:t xml:space="preserve"> conference to discuss the opportunities and risks in developing regulation. We also had the opportunity to present to small business organisations on the findings of our </w:t>
            </w:r>
            <w:r w:rsidRPr="00325EE3">
              <w:rPr>
                <w:i/>
                <w:iCs/>
              </w:rPr>
              <w:t xml:space="preserve">2025 Digital Lives of Australians </w:t>
            </w:r>
            <w:r w:rsidRPr="00325EE3">
              <w:t xml:space="preserve">report and share useful insights for </w:t>
            </w:r>
            <w:r w:rsidRPr="00325EE3">
              <w:lastRenderedPageBreak/>
              <w:t xml:space="preserve">helping small businesses connect with Australians.  </w:t>
            </w:r>
          </w:p>
        </w:tc>
      </w:tr>
      <w:tr w:rsidR="00C92F47" w14:paraId="74B15E5F" w14:textId="77777777" w:rsidTr="00D33C1F">
        <w:trPr>
          <w:trHeight w:val="567"/>
        </w:trPr>
        <w:tc>
          <w:tcPr>
            <w:tcW w:w="1696" w:type="dxa"/>
          </w:tcPr>
          <w:p w14:paraId="7283A63E" w14:textId="77777777" w:rsidR="00C92F47" w:rsidRDefault="00C92F47" w:rsidP="00D33C1F">
            <w:pPr>
              <w:spacing w:afterLines="40" w:after="96"/>
            </w:pPr>
            <w:r>
              <w:lastRenderedPageBreak/>
              <w:t>Internet governance community</w:t>
            </w:r>
          </w:p>
        </w:tc>
        <w:tc>
          <w:tcPr>
            <w:tcW w:w="3261" w:type="dxa"/>
          </w:tcPr>
          <w:p w14:paraId="3F8D877E" w14:textId="5C12ABE3" w:rsidR="00C92F47" w:rsidRDefault="00C92F47" w:rsidP="00D33C1F">
            <w:pPr>
              <w:spacing w:afterLines="40" w:after="96"/>
            </w:pPr>
            <w:r>
              <w:t xml:space="preserve">The internet governance community includes the technical operators, internet governance and advocacy-focused organisations, and other Australian </w:t>
            </w:r>
            <w:r w:rsidR="0092250B" w:rsidRPr="0092250B">
              <w:t xml:space="preserve">Top Level Domain </w:t>
            </w:r>
            <w:r>
              <w:t>managers. We work with the internet governance community at a local, regional and global level to address shared issues and challenges, advocate for multi-stakeholder internet governance, and contribute to an open, free, secure and interoperable internet.</w:t>
            </w:r>
          </w:p>
          <w:p w14:paraId="3393C710" w14:textId="77777777" w:rsidR="00C92F47" w:rsidRDefault="00C92F47" w:rsidP="00D33C1F">
            <w:pPr>
              <w:spacing w:afterLines="40" w:after="96"/>
            </w:pPr>
          </w:p>
          <w:p w14:paraId="474885EE" w14:textId="77777777" w:rsidR="00C92F47" w:rsidRDefault="00C92F47" w:rsidP="00D33C1F">
            <w:pPr>
              <w:spacing w:afterLines="40" w:after="96"/>
            </w:pPr>
          </w:p>
        </w:tc>
        <w:tc>
          <w:tcPr>
            <w:tcW w:w="4110" w:type="dxa"/>
          </w:tcPr>
          <w:p w14:paraId="4446E27D" w14:textId="77777777" w:rsidR="00C92F47" w:rsidRDefault="00C92F47" w:rsidP="00D33C1F">
            <w:pPr>
              <w:spacing w:afterLines="40" w:after="96"/>
            </w:pPr>
            <w:r w:rsidRPr="00D8484E">
              <w:t>Over 2025-26</w:t>
            </w:r>
            <w:r>
              <w:t>,</w:t>
            </w:r>
            <w:r w:rsidRPr="00D8484E">
              <w:t xml:space="preserve"> auDA continued to work with </w:t>
            </w:r>
            <w:r>
              <w:t>local, regional and global internet governance stakeholders.</w:t>
            </w:r>
          </w:p>
          <w:p w14:paraId="6E6BA5E1" w14:textId="77777777" w:rsidR="00C92F47" w:rsidRDefault="00C92F47" w:rsidP="00D33C1F">
            <w:pPr>
              <w:spacing w:afterLines="40" w:after="96"/>
            </w:pPr>
            <w:r>
              <w:t xml:space="preserve">We engaged with the Australian Government’s Internet Governance team to contribute to the local internet governance community and support Australian internet governance in global forums. </w:t>
            </w:r>
          </w:p>
          <w:p w14:paraId="32C7AC17" w14:textId="32609C1C" w:rsidR="00C92F47" w:rsidRDefault="00C92F47" w:rsidP="00D33C1F">
            <w:pPr>
              <w:spacing w:afterLines="40" w:after="96"/>
            </w:pPr>
            <w:r>
              <w:t xml:space="preserve">The technical community includes the </w:t>
            </w:r>
            <w:r w:rsidR="00BB38A8" w:rsidRPr="00BB38A8">
              <w:t xml:space="preserve">Technical Community Coalition for </w:t>
            </w:r>
            <w:proofErr w:type="spellStart"/>
            <w:r w:rsidR="00BB38A8" w:rsidRPr="00BB38A8">
              <w:t>Multistakeholderism</w:t>
            </w:r>
            <w:proofErr w:type="spellEnd"/>
            <w:r>
              <w:t xml:space="preserve">, </w:t>
            </w:r>
            <w:r w:rsidR="000C205E">
              <w:t>Asia</w:t>
            </w:r>
            <w:r w:rsidR="0039481A">
              <w:t xml:space="preserve"> </w:t>
            </w:r>
            <w:r w:rsidR="000C205E">
              <w:t xml:space="preserve">Pacific Top Level Domain Association, </w:t>
            </w:r>
            <w:r w:rsidR="0071761E">
              <w:t>Council of European National Top-Level Domain Registries, Asia Pacific N</w:t>
            </w:r>
            <w:r w:rsidR="0039481A">
              <w:t xml:space="preserve">etwork Information Centre, </w:t>
            </w:r>
            <w:r w:rsidR="00A01546" w:rsidRPr="00A01546">
              <w:t>the Internet Corporation for Assigned Names and Numbers</w:t>
            </w:r>
            <w:r>
              <w:t xml:space="preserve">, </w:t>
            </w:r>
            <w:r w:rsidR="00824AF4">
              <w:t>Internet Engineering Task Force</w:t>
            </w:r>
            <w:r>
              <w:t xml:space="preserve">, regional internet registries, other </w:t>
            </w:r>
            <w:r w:rsidR="00B1293C">
              <w:t>c</w:t>
            </w:r>
            <w:r w:rsidR="0011750B" w:rsidRPr="0011750B">
              <w:t xml:space="preserve">ountry code Top Level Domain </w:t>
            </w:r>
            <w:r>
              <w:t xml:space="preserve">managers and </w:t>
            </w:r>
            <w:r w:rsidRPr="00903CDE">
              <w:t>g</w:t>
            </w:r>
            <w:r w:rsidR="0092250B">
              <w:t xml:space="preserve">eneric </w:t>
            </w:r>
            <w:r w:rsidR="0092250B" w:rsidRPr="00DB18DB">
              <w:rPr>
                <w:rFonts w:asciiTheme="majorHAnsi" w:hAnsiTheme="majorHAnsi" w:cstheme="majorHAnsi"/>
              </w:rPr>
              <w:t>Top Level Domain</w:t>
            </w:r>
            <w:r w:rsidR="0092250B" w:rsidRPr="00903CDE">
              <w:t xml:space="preserve"> </w:t>
            </w:r>
            <w:r>
              <w:t xml:space="preserve">managers. We met with stakeholders from the technical community throughout the year, participating at meetings, events and as representatives on working groups and committees, to progress shared internet governance matters. By taking a leading role in the </w:t>
            </w:r>
            <w:r w:rsidR="00BB38A8" w:rsidRPr="00BB38A8">
              <w:t xml:space="preserve">Technical Community Coalition for </w:t>
            </w:r>
            <w:proofErr w:type="spellStart"/>
            <w:r w:rsidR="00BB38A8" w:rsidRPr="00BB38A8">
              <w:t>Multistakeholderism</w:t>
            </w:r>
            <w:proofErr w:type="spellEnd"/>
            <w:r>
              <w:t xml:space="preserve">, we contributed to a meaningful outcome for the future of internet governance, which you can read about on page </w:t>
            </w:r>
            <w:r w:rsidR="007066E4">
              <w:t>64</w:t>
            </w:r>
            <w:r>
              <w:t xml:space="preserve">. </w:t>
            </w:r>
          </w:p>
          <w:p w14:paraId="3121B1DE" w14:textId="647B50DA" w:rsidR="00C92F47" w:rsidRDefault="00C92F47" w:rsidP="00D33C1F">
            <w:pPr>
              <w:spacing w:afterLines="40" w:after="96"/>
            </w:pPr>
            <w:r>
              <w:t xml:space="preserve">We also hosted and participated at events to support capacity building and engagement such as </w:t>
            </w:r>
            <w:r w:rsidR="003024E4" w:rsidRPr="003024E4">
              <w:t xml:space="preserve">Asia Pacific Internet Governance Academy </w:t>
            </w:r>
            <w:r>
              <w:lastRenderedPageBreak/>
              <w:t xml:space="preserve">Australia, the </w:t>
            </w:r>
            <w:r w:rsidR="009E3AF6">
              <w:t xml:space="preserve">Australian Internet Governance Forum </w:t>
            </w:r>
            <w:r>
              <w:t xml:space="preserve">and the Pacific </w:t>
            </w:r>
            <w:r w:rsidR="00B1293C">
              <w:t>c</w:t>
            </w:r>
            <w:r w:rsidR="0011750B" w:rsidRPr="0011750B">
              <w:t xml:space="preserve">ountry code Top Level Domain </w:t>
            </w:r>
            <w:r>
              <w:t xml:space="preserve">Forum, which you can read about on page </w:t>
            </w:r>
            <w:r w:rsidR="007066E4">
              <w:t>64</w:t>
            </w:r>
            <w:r>
              <w:t>.</w:t>
            </w:r>
          </w:p>
        </w:tc>
      </w:tr>
      <w:tr w:rsidR="00C92F47" w14:paraId="0FE173AA" w14:textId="77777777" w:rsidTr="00D33C1F">
        <w:trPr>
          <w:trHeight w:val="567"/>
        </w:trPr>
        <w:tc>
          <w:tcPr>
            <w:tcW w:w="1696" w:type="dxa"/>
          </w:tcPr>
          <w:p w14:paraId="537E62B7" w14:textId="2F1A623D" w:rsidR="00C92F47" w:rsidRDefault="00C92F47" w:rsidP="00D33C1F">
            <w:pPr>
              <w:spacing w:afterLines="40" w:after="96"/>
            </w:pPr>
            <w:r>
              <w:lastRenderedPageBreak/>
              <w:t xml:space="preserve">Civil society </w:t>
            </w:r>
          </w:p>
        </w:tc>
        <w:tc>
          <w:tcPr>
            <w:tcW w:w="3261" w:type="dxa"/>
          </w:tcPr>
          <w:p w14:paraId="329DD83A" w14:textId="40847FAB" w:rsidR="00C92F47" w:rsidRDefault="00C92F47" w:rsidP="00D33C1F">
            <w:pPr>
              <w:spacing w:afterLines="40" w:after="96"/>
            </w:pPr>
            <w:r>
              <w:t>Civil society stakeholders include not-for-profit organisations, consumer advocacy groups</w:t>
            </w:r>
            <w:r w:rsidR="00572146">
              <w:t xml:space="preserve"> </w:t>
            </w:r>
            <w:r>
              <w:t>and individual internet users. We engage with these stakeholders to understand the needs of internet users and to ensure diverse voices contribute to the future of .au and auDA.</w:t>
            </w:r>
          </w:p>
        </w:tc>
        <w:tc>
          <w:tcPr>
            <w:tcW w:w="4110" w:type="dxa"/>
          </w:tcPr>
          <w:p w14:paraId="6C7D096D" w14:textId="665CF886" w:rsidR="00C92F47" w:rsidRDefault="00C92F47" w:rsidP="00D33C1F">
            <w:pPr>
              <w:spacing w:afterLines="40" w:after="96"/>
            </w:pPr>
            <w:r>
              <w:t>We engaged with civil society</w:t>
            </w:r>
            <w:r w:rsidR="000A23F2">
              <w:t xml:space="preserve"> </w:t>
            </w:r>
            <w:r>
              <w:t>stakeholders on public policy and internet governance advocacy, as part of our Public Benefit Program and to support innovation and inclusion advancements, on consultations including raising awareness for the .au Licensing Rules Review, and to share findings of our Digital Lives of Australians research.</w:t>
            </w:r>
          </w:p>
          <w:p w14:paraId="13DF8B11" w14:textId="10CC5615" w:rsidR="00C92F47" w:rsidRDefault="00C92F47" w:rsidP="00D33C1F">
            <w:pPr>
              <w:spacing w:afterLines="40" w:after="96"/>
            </w:pPr>
            <w:r>
              <w:t>We also asked civil society</w:t>
            </w:r>
            <w:r w:rsidR="003D31A6">
              <w:t xml:space="preserve"> </w:t>
            </w:r>
            <w:r>
              <w:t>stakeholders and individual internet users to participate in auDA research including our Digital Lives project</w:t>
            </w:r>
            <w:r w:rsidR="00A30247">
              <w:t xml:space="preserve"> and</w:t>
            </w:r>
            <w:r>
              <w:t xml:space="preserve"> </w:t>
            </w:r>
            <w:proofErr w:type="gramStart"/>
            <w:r>
              <w:t>Why</w:t>
            </w:r>
            <w:proofErr w:type="gramEnd"/>
            <w:r>
              <w:t xml:space="preserve"> .au? </w:t>
            </w:r>
            <w:r w:rsidR="00A30247">
              <w:t>report</w:t>
            </w:r>
            <w:r>
              <w:t>. This information helps inform the work we do and our future direction for ensuring the .au continues to deliver benefit to Australians.</w:t>
            </w:r>
          </w:p>
          <w:p w14:paraId="01E6D762" w14:textId="77777777" w:rsidR="00C92F47" w:rsidRDefault="00C92F47" w:rsidP="00D33C1F">
            <w:pPr>
              <w:spacing w:afterLines="40" w:after="96"/>
            </w:pPr>
            <w:r>
              <w:t>In 2026 we were proud to sponsor the Tech for Social Justice conference for the first time. This event aligns to our impact goals as it brings together not-for-profit and technology stakeholders for capability building, upskilling, networking, and exploring how technology can be used to create positive impact.</w:t>
            </w:r>
          </w:p>
        </w:tc>
      </w:tr>
      <w:tr w:rsidR="002818E2" w14:paraId="2855A2B2" w14:textId="77777777" w:rsidTr="00D33C1F">
        <w:trPr>
          <w:trHeight w:val="567"/>
        </w:trPr>
        <w:tc>
          <w:tcPr>
            <w:tcW w:w="1696" w:type="dxa"/>
          </w:tcPr>
          <w:p w14:paraId="15F3CBA4" w14:textId="74861C24" w:rsidR="002818E2" w:rsidRDefault="002818E2" w:rsidP="00D33C1F">
            <w:pPr>
              <w:spacing w:afterLines="40" w:after="96"/>
            </w:pPr>
            <w:r>
              <w:t>Academia</w:t>
            </w:r>
          </w:p>
        </w:tc>
        <w:tc>
          <w:tcPr>
            <w:tcW w:w="3261" w:type="dxa"/>
          </w:tcPr>
          <w:p w14:paraId="44D8083A" w14:textId="19887B18" w:rsidR="002818E2" w:rsidRDefault="000723F0" w:rsidP="00D33C1F">
            <w:pPr>
              <w:spacing w:afterLines="40" w:after="96"/>
            </w:pPr>
            <w:r>
              <w:t xml:space="preserve">Academia stakeholders include </w:t>
            </w:r>
            <w:r w:rsidR="00572146" w:rsidRPr="00572146">
              <w:t xml:space="preserve">think tanks, </w:t>
            </w:r>
            <w:r w:rsidR="00AA69C9">
              <w:t xml:space="preserve">institutes, </w:t>
            </w:r>
            <w:r w:rsidR="004366A9">
              <w:t>universit</w:t>
            </w:r>
            <w:r w:rsidR="00AA69C9">
              <w:t>ies</w:t>
            </w:r>
            <w:r w:rsidR="001A7D5B">
              <w:t xml:space="preserve"> and </w:t>
            </w:r>
            <w:r w:rsidR="00044C42">
              <w:t xml:space="preserve">research bodies. </w:t>
            </w:r>
            <w:r w:rsidR="008044EE">
              <w:t xml:space="preserve">Engaging with these stakeholders is a key part of </w:t>
            </w:r>
            <w:r w:rsidR="00BD0EC7">
              <w:t>our goal</w:t>
            </w:r>
            <w:r w:rsidR="00044C42">
              <w:t xml:space="preserve"> to help develop the next generation of </w:t>
            </w:r>
            <w:r w:rsidR="00450618" w:rsidRPr="00450618">
              <w:t xml:space="preserve">domain name system </w:t>
            </w:r>
            <w:r w:rsidR="00044C42">
              <w:t xml:space="preserve">and internet </w:t>
            </w:r>
            <w:r w:rsidR="00044C42">
              <w:lastRenderedPageBreak/>
              <w:t>governance experts</w:t>
            </w:r>
            <w:r w:rsidR="00BD0EC7">
              <w:t xml:space="preserve">. We also partner with academia stakeholders </w:t>
            </w:r>
            <w:r w:rsidR="00141A43">
              <w:t xml:space="preserve">as we seek </w:t>
            </w:r>
            <w:r w:rsidR="00BD0EC7">
              <w:t>to</w:t>
            </w:r>
            <w:r w:rsidR="00044C42">
              <w:t xml:space="preserve"> </w:t>
            </w:r>
            <w:r w:rsidR="00824EA1">
              <w:t>contribute to</w:t>
            </w:r>
            <w:r w:rsidR="00F42601">
              <w:t xml:space="preserve"> </w:t>
            </w:r>
            <w:r w:rsidR="00824EA1">
              <w:t>research and development</w:t>
            </w:r>
            <w:r w:rsidR="00E86AF1">
              <w:t>, deliver our Public Benefit Program, and</w:t>
            </w:r>
            <w:r w:rsidR="00B33CB4">
              <w:t xml:space="preserve"> </w:t>
            </w:r>
            <w:r w:rsidR="00BD0EC7">
              <w:t>ensure</w:t>
            </w:r>
            <w:r w:rsidR="00BD05D6">
              <w:t xml:space="preserve"> academic voices </w:t>
            </w:r>
            <w:r w:rsidR="00DE2966">
              <w:t>have a say in the future of .au and auDA.</w:t>
            </w:r>
          </w:p>
        </w:tc>
        <w:tc>
          <w:tcPr>
            <w:tcW w:w="4110" w:type="dxa"/>
          </w:tcPr>
          <w:p w14:paraId="2701AA1C" w14:textId="77777777" w:rsidR="002818E2" w:rsidRDefault="00100B15" w:rsidP="00D33C1F">
            <w:pPr>
              <w:spacing w:afterLines="40" w:after="96"/>
            </w:pPr>
            <w:r>
              <w:lastRenderedPageBreak/>
              <w:t xml:space="preserve">In 2025-26 we </w:t>
            </w:r>
            <w:r w:rsidR="007C73C1">
              <w:t xml:space="preserve">worked with academic stakeholders </w:t>
            </w:r>
            <w:r w:rsidR="000A23F2">
              <w:t>as part of our Public Benefit Program</w:t>
            </w:r>
            <w:r w:rsidR="009A4A9F">
              <w:t xml:space="preserve"> and</w:t>
            </w:r>
            <w:r w:rsidR="000A23F2">
              <w:t xml:space="preserve"> the auDA Academic Partner Program</w:t>
            </w:r>
            <w:r w:rsidR="009A4A9F">
              <w:t>. We also asked academics</w:t>
            </w:r>
            <w:r w:rsidR="007C73C1">
              <w:t xml:space="preserve"> </w:t>
            </w:r>
            <w:r w:rsidR="009A4A9F">
              <w:t xml:space="preserve">to participate in our research as </w:t>
            </w:r>
            <w:r w:rsidR="00AE3538">
              <w:t>a key stakeholder group, which inc</w:t>
            </w:r>
            <w:r w:rsidR="00AE3538" w:rsidRPr="00D33C1F">
              <w:t>luded</w:t>
            </w:r>
            <w:r w:rsidR="009A4A9F" w:rsidRPr="00D33C1F">
              <w:t xml:space="preserve"> our Digital Lives </w:t>
            </w:r>
            <w:r w:rsidR="009A4A9F" w:rsidRPr="00D33C1F">
              <w:lastRenderedPageBreak/>
              <w:t xml:space="preserve">project, </w:t>
            </w:r>
            <w:proofErr w:type="gramStart"/>
            <w:r w:rsidR="009A4A9F" w:rsidRPr="00D33C1F">
              <w:t>Why</w:t>
            </w:r>
            <w:proofErr w:type="gramEnd"/>
            <w:r w:rsidR="009A4A9F" w:rsidRPr="00D33C1F">
              <w:t xml:space="preserve"> .au? and 2026 Materiality process.</w:t>
            </w:r>
            <w:r w:rsidR="009A4A9F">
              <w:t xml:space="preserve"> </w:t>
            </w:r>
          </w:p>
          <w:p w14:paraId="2EC07502" w14:textId="1A995918" w:rsidR="004663C3" w:rsidRDefault="004663C3" w:rsidP="00D33C1F">
            <w:pPr>
              <w:spacing w:afterLines="40" w:after="96"/>
            </w:pPr>
            <w:r>
              <w:t xml:space="preserve">Academia stakeholders were also involved in internet governance events as part of our efforts to expand </w:t>
            </w:r>
            <w:r w:rsidR="00E475F1">
              <w:t xml:space="preserve">knowledge of internet governance and the </w:t>
            </w:r>
            <w:r w:rsidR="009F2A5B" w:rsidRPr="009F2A5B">
              <w:t>domain name system</w:t>
            </w:r>
            <w:r w:rsidR="00E475F1">
              <w:t>.</w:t>
            </w:r>
          </w:p>
        </w:tc>
      </w:tr>
    </w:tbl>
    <w:p w14:paraId="571F08EA" w14:textId="77777777" w:rsidR="00C92F47" w:rsidRDefault="00C92F47" w:rsidP="00C92F47"/>
    <w:p w14:paraId="5CA5E6C7" w14:textId="77777777" w:rsidR="00C92F47" w:rsidRPr="00525D8B" w:rsidRDefault="00C92F47" w:rsidP="00525D8B">
      <w:pPr>
        <w:pStyle w:val="Heading3"/>
      </w:pPr>
      <w:r w:rsidRPr="00525D8B">
        <w:t>.au members</w:t>
      </w:r>
    </w:p>
    <w:p w14:paraId="63933E1A" w14:textId="77777777" w:rsidR="00C92F47" w:rsidRDefault="00C92F47" w:rsidP="00C92F47">
      <w:r>
        <w:t xml:space="preserve"> Through our outreach, .au members grew to 6,587 as </w:t>
      </w:r>
      <w:proofErr w:type="gramStart"/>
      <w:r>
        <w:t>at</w:t>
      </w:r>
      <w:proofErr w:type="gramEnd"/>
      <w:r>
        <w:t xml:space="preserve"> 30 June 2026. We were joined by 775 new members over the financial year. </w:t>
      </w:r>
    </w:p>
    <w:p w14:paraId="228D3361" w14:textId="0FCEFF80" w:rsidR="006F28FB" w:rsidRPr="006F28FB" w:rsidRDefault="006F28FB" w:rsidP="00C92F47">
      <w:pPr>
        <w:rPr>
          <w:b/>
          <w:bCs/>
        </w:rPr>
      </w:pPr>
      <w:r w:rsidRPr="006F28FB">
        <w:rPr>
          <w:b/>
          <w:bCs/>
        </w:rPr>
        <w:t>A graph showing .au members by financial year</w:t>
      </w:r>
    </w:p>
    <w:p w14:paraId="49FC9388" w14:textId="77777777" w:rsidR="006F28FB" w:rsidRDefault="006F28FB" w:rsidP="00C92F47">
      <w:r w:rsidRPr="006F28FB">
        <w:rPr>
          <w:noProof/>
        </w:rPr>
        <w:drawing>
          <wp:inline distT="0" distB="0" distL="0" distR="0" wp14:anchorId="52C9B816" wp14:editId="1822F1FB">
            <wp:extent cx="1535723" cy="4630877"/>
            <wp:effectExtent l="0" t="0" r="7620" b="0"/>
            <wp:docPr id="1683548023" name="Picture 1" descr="A bar graph showing the number of .au members at the end of each financial year since June 2024.&#10;June 2024: 5,057 members&#10;June 2025: 5,831 members&#10;June 2026: 6,587 memb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3548023" name="Picture 1" descr="A bar graph showing the number of .au members at the end of each financial year since June 2024.&#10;June 2024: 5,057 members&#10;June 2025: 5,831 members&#10;June 2026: 6,587 members."/>
                    <pic:cNvPicPr/>
                  </pic:nvPicPr>
                  <pic:blipFill>
                    <a:blip r:embed="rId29"/>
                    <a:stretch>
                      <a:fillRect/>
                    </a:stretch>
                  </pic:blipFill>
                  <pic:spPr>
                    <a:xfrm>
                      <a:off x="0" y="0"/>
                      <a:ext cx="1553344" cy="4684013"/>
                    </a:xfrm>
                    <a:prstGeom prst="rect">
                      <a:avLst/>
                    </a:prstGeom>
                  </pic:spPr>
                </pic:pic>
              </a:graphicData>
            </a:graphic>
          </wp:inline>
        </w:drawing>
      </w:r>
      <w:r w:rsidRPr="006F28FB">
        <w:t xml:space="preserve"> </w:t>
      </w:r>
    </w:p>
    <w:p w14:paraId="144A37C7" w14:textId="6B723CF4" w:rsidR="00C92F47" w:rsidRPr="00B27FA8" w:rsidRDefault="00C92F47" w:rsidP="00C92F47">
      <w:pPr>
        <w:rPr>
          <w:b/>
          <w:bCs/>
        </w:rPr>
      </w:pPr>
      <w:r>
        <w:rPr>
          <w:b/>
          <w:bCs/>
        </w:rPr>
        <w:lastRenderedPageBreak/>
        <w:t>Engaging with .au members and stakeholders in the Northern Territory</w:t>
      </w:r>
    </w:p>
    <w:p w14:paraId="7E4A8902" w14:textId="521C6DAD" w:rsidR="00C92F47" w:rsidRDefault="00C92F47" w:rsidP="00C92F47">
      <w:r>
        <w:t xml:space="preserve">In November 2025, the auDA Membership Team visited the Northern Territory for a three-day program focused on strengthening relationships with current and prospective members, community organisations and government stakeholders. </w:t>
      </w:r>
    </w:p>
    <w:p w14:paraId="4B651DC0" w14:textId="77777777" w:rsidR="00C92F47" w:rsidRPr="00750821" w:rsidRDefault="00C92F47" w:rsidP="001F7F09">
      <w:pPr>
        <w:pStyle w:val="Heading4"/>
      </w:pPr>
      <w:r w:rsidRPr="00750821">
        <w:t>Annual member survey</w:t>
      </w:r>
    </w:p>
    <w:p w14:paraId="01333D20" w14:textId="77777777" w:rsidR="00C92F47" w:rsidRDefault="00C92F47" w:rsidP="00C92F47">
      <w:r>
        <w:t>According to our 2025 .au member survey, 73% of respondents said they joined the program to “s</w:t>
      </w:r>
      <w:r w:rsidRPr="004D4FE3">
        <w:t>upport the independent administration of the .au domain</w:t>
      </w:r>
      <w:r>
        <w:t xml:space="preserve">”. Members also indicated that downloadable guides and toolkits (52%) and research, insights and reports (42%) provide value to them as .au members. The top five most-valued topics identified by members are: </w:t>
      </w:r>
    </w:p>
    <w:p w14:paraId="25BC9718" w14:textId="77777777" w:rsidR="00C92F47" w:rsidRPr="004205E7" w:rsidRDefault="00C92F47" w:rsidP="00D97055">
      <w:pPr>
        <w:pStyle w:val="ListParagraph"/>
        <w:numPr>
          <w:ilvl w:val="0"/>
          <w:numId w:val="35"/>
        </w:numPr>
      </w:pPr>
      <w:r w:rsidRPr="004205E7">
        <w:t>Online security (35%)</w:t>
      </w:r>
    </w:p>
    <w:p w14:paraId="4EFD3C7A" w14:textId="77777777" w:rsidR="00C92F47" w:rsidRPr="004205E7" w:rsidRDefault="00C92F47" w:rsidP="00D97055">
      <w:pPr>
        <w:pStyle w:val="ListParagraph"/>
        <w:numPr>
          <w:ilvl w:val="0"/>
          <w:numId w:val="35"/>
        </w:numPr>
      </w:pPr>
      <w:r w:rsidRPr="004205E7">
        <w:t>Emerging technology (33%)</w:t>
      </w:r>
    </w:p>
    <w:p w14:paraId="6405E19B" w14:textId="77777777" w:rsidR="00C92F47" w:rsidRPr="004205E7" w:rsidRDefault="00C92F47" w:rsidP="00D97055">
      <w:pPr>
        <w:pStyle w:val="ListParagraph"/>
        <w:numPr>
          <w:ilvl w:val="0"/>
          <w:numId w:val="35"/>
        </w:numPr>
      </w:pPr>
      <w:r w:rsidRPr="004205E7">
        <w:t>Internet governance and technology policy (31%)</w:t>
      </w:r>
    </w:p>
    <w:p w14:paraId="50ACF231" w14:textId="77777777" w:rsidR="00C92F47" w:rsidRPr="004205E7" w:rsidRDefault="00C92F47" w:rsidP="00D97055">
      <w:pPr>
        <w:pStyle w:val="ListParagraph"/>
        <w:numPr>
          <w:ilvl w:val="0"/>
          <w:numId w:val="35"/>
        </w:numPr>
      </w:pPr>
      <w:r w:rsidRPr="004205E7">
        <w:t>Domain name best practices (30%)</w:t>
      </w:r>
    </w:p>
    <w:p w14:paraId="15D41772" w14:textId="77777777" w:rsidR="00C92F47" w:rsidRPr="004205E7" w:rsidRDefault="00C92F47" w:rsidP="00D97055">
      <w:pPr>
        <w:pStyle w:val="ListParagraph"/>
        <w:numPr>
          <w:ilvl w:val="0"/>
          <w:numId w:val="35"/>
        </w:numPr>
      </w:pPr>
      <w:r w:rsidRPr="004205E7">
        <w:t>Small business support (24%)</w:t>
      </w:r>
    </w:p>
    <w:p w14:paraId="04943B7F" w14:textId="77777777" w:rsidR="00C92F47" w:rsidRDefault="00C92F47" w:rsidP="00C92F47">
      <w:r>
        <w:t xml:space="preserve">Informed by the survey results, auDA developed new resources and refined existing resources, making them more accessible for members. This included refreshing the .au member newsletter and improving the member portal to streamline information. </w:t>
      </w:r>
    </w:p>
    <w:p w14:paraId="45BB2AC3" w14:textId="12581FB9" w:rsidR="00C92F47" w:rsidRDefault="00C92F47" w:rsidP="00C92F47">
      <w:r w:rsidRPr="00071B3B">
        <w:t xml:space="preserve">We </w:t>
      </w:r>
      <w:r>
        <w:t>also provided opportunities for members to join auDA and partner</w:t>
      </w:r>
      <w:r w:rsidR="00A72FA2">
        <w:t>-</w:t>
      </w:r>
      <w:r>
        <w:t xml:space="preserve">hosted events, and to contribute to the .au Licensing Rules review and other consultations, enabling them to support auDA’s administration of .au. </w:t>
      </w:r>
    </w:p>
    <w:p w14:paraId="60D22BA4" w14:textId="4E92EE41" w:rsidR="00321DD3" w:rsidRPr="009623E5" w:rsidRDefault="009623E5" w:rsidP="009623E5">
      <w:pPr>
        <w:pStyle w:val="Heading5"/>
      </w:pPr>
      <w:r w:rsidRPr="009623E5">
        <w:t>Quotes</w:t>
      </w:r>
      <w:r w:rsidR="00413121">
        <w:t xml:space="preserve"> from the </w:t>
      </w:r>
      <w:proofErr w:type="gramStart"/>
      <w:r w:rsidR="00413121">
        <w:t>2025 member</w:t>
      </w:r>
      <w:proofErr w:type="gramEnd"/>
      <w:r w:rsidR="00413121">
        <w:t xml:space="preserve"> survey</w:t>
      </w:r>
    </w:p>
    <w:p w14:paraId="62F3B260" w14:textId="7F453296" w:rsidR="00476F90" w:rsidRPr="00F570A8" w:rsidRDefault="00476F90" w:rsidP="00C92F47">
      <w:pPr>
        <w:rPr>
          <w:rPrChange w:id="47" w:author="Sophie O'Shea" w:date="2026-10-21T14:42:00Z" w16du:dateUtc="2026-10-21T03:42:00Z">
            <w:rPr>
              <w:highlight w:val="yellow"/>
            </w:rPr>
          </w:rPrChange>
        </w:rPr>
      </w:pPr>
      <w:r w:rsidRPr="00F570A8">
        <w:rPr>
          <w:rPrChange w:id="48" w:author="Sophie O'Shea" w:date="2026-10-21T14:42:00Z" w16du:dateUtc="2026-10-21T03:42:00Z">
            <w:rPr>
              <w:highlight w:val="yellow"/>
            </w:rPr>
          </w:rPrChange>
        </w:rPr>
        <w:t>“</w:t>
      </w:r>
      <w:r w:rsidR="006B2435" w:rsidRPr="00F570A8">
        <w:rPr>
          <w:rPrChange w:id="49" w:author="Sophie O'Shea" w:date="2026-10-21T14:42:00Z" w16du:dateUtc="2026-10-21T03:42:00Z">
            <w:rPr>
              <w:highlight w:val="yellow"/>
            </w:rPr>
          </w:rPrChange>
        </w:rPr>
        <w:t>T</w:t>
      </w:r>
      <w:r w:rsidRPr="00F570A8">
        <w:rPr>
          <w:rPrChange w:id="50" w:author="Sophie O'Shea" w:date="2026-10-21T14:42:00Z" w16du:dateUtc="2026-10-21T03:42:00Z">
            <w:rPr>
              <w:highlight w:val="yellow"/>
            </w:rPr>
          </w:rPrChange>
        </w:rPr>
        <w:t>argeted, relevant information for Australian organisations for legislation and new opportunities</w:t>
      </w:r>
      <w:r w:rsidR="006B2435" w:rsidRPr="00F570A8">
        <w:rPr>
          <w:rPrChange w:id="51" w:author="Sophie O'Shea" w:date="2026-10-21T14:42:00Z" w16du:dateUtc="2026-10-21T03:42:00Z">
            <w:rPr>
              <w:highlight w:val="yellow"/>
            </w:rPr>
          </w:rPrChange>
        </w:rPr>
        <w:t xml:space="preserve"> has been helpful from auDA</w:t>
      </w:r>
      <w:r w:rsidRPr="00F570A8">
        <w:rPr>
          <w:rPrChange w:id="52" w:author="Sophie O'Shea" w:date="2026-10-21T14:42:00Z" w16du:dateUtc="2026-10-21T03:42:00Z">
            <w:rPr>
              <w:highlight w:val="yellow"/>
            </w:rPr>
          </w:rPrChange>
        </w:rPr>
        <w:t xml:space="preserve">, </w:t>
      </w:r>
      <w:r w:rsidR="005722AB" w:rsidRPr="00F570A8">
        <w:rPr>
          <w:rPrChange w:id="53" w:author="Sophie O'Shea" w:date="2026-10-21T14:42:00Z" w16du:dateUtc="2026-10-21T03:42:00Z">
            <w:rPr>
              <w:highlight w:val="yellow"/>
            </w:rPr>
          </w:rPrChange>
        </w:rPr>
        <w:t xml:space="preserve">especially </w:t>
      </w:r>
      <w:r w:rsidRPr="00F570A8">
        <w:rPr>
          <w:rPrChange w:id="54" w:author="Sophie O'Shea" w:date="2026-10-21T14:42:00Z" w16du:dateUtc="2026-10-21T03:42:00Z">
            <w:rPr>
              <w:highlight w:val="yellow"/>
            </w:rPr>
          </w:rPrChange>
        </w:rPr>
        <w:t>when news/media sources are saturated with US or EU regulations/compliance news.”</w:t>
      </w:r>
    </w:p>
    <w:p w14:paraId="3D5C9956" w14:textId="21A90797" w:rsidR="008269F2" w:rsidRPr="00F570A8" w:rsidRDefault="008269F2" w:rsidP="00C92F47">
      <w:pPr>
        <w:rPr>
          <w:rPrChange w:id="55" w:author="Sophie O'Shea" w:date="2026-10-21T14:42:00Z" w16du:dateUtc="2026-10-21T03:42:00Z">
            <w:rPr>
              <w:highlight w:val="yellow"/>
            </w:rPr>
          </w:rPrChange>
        </w:rPr>
      </w:pPr>
      <w:r w:rsidRPr="00F570A8">
        <w:rPr>
          <w:rPrChange w:id="56" w:author="Sophie O'Shea" w:date="2026-10-21T14:42:00Z" w16du:dateUtc="2026-10-21T03:42:00Z">
            <w:rPr>
              <w:highlight w:val="yellow"/>
            </w:rPr>
          </w:rPrChange>
        </w:rPr>
        <w:t>“I would like people to have a better appreciation and understanding of how and why domain management is working so well in Australia and how they can benefit.”</w:t>
      </w:r>
    </w:p>
    <w:p w14:paraId="4375F9FB" w14:textId="77777777" w:rsidR="00C92F47" w:rsidRDefault="00C92F47" w:rsidP="00525D8B">
      <w:pPr>
        <w:pStyle w:val="Heading3"/>
      </w:pPr>
      <w:r>
        <w:t>Supporting the .au market</w:t>
      </w:r>
    </w:p>
    <w:p w14:paraId="2003F58A" w14:textId="77777777" w:rsidR="00C92F47" w:rsidRPr="00525D8B" w:rsidRDefault="00C92F47" w:rsidP="00525D8B">
      <w:pPr>
        <w:pStyle w:val="Heading4"/>
      </w:pPr>
      <w:r w:rsidRPr="00525D8B">
        <w:t>Co-Marketing Program</w:t>
      </w:r>
    </w:p>
    <w:p w14:paraId="52EF836D" w14:textId="09320ADB" w:rsidR="00C92F47" w:rsidRDefault="00C92F47" w:rsidP="00C92F47">
      <w:r w:rsidRPr="009F63CC">
        <w:t xml:space="preserve">In </w:t>
      </w:r>
      <w:r>
        <w:t>2025-26,</w:t>
      </w:r>
      <w:r w:rsidRPr="009F63CC">
        <w:t xml:space="preserve"> the .au Co-Marketing Program </w:t>
      </w:r>
      <w:r w:rsidR="007E2EA4">
        <w:t>awarded</w:t>
      </w:r>
      <w:r>
        <w:t xml:space="preserve"> a total of $573,500 in funding to support the growth of, and competition in, the .au domain. The Co-Marketing Program is part of our work to build a diverse, resilient and competitive .au domain market.</w:t>
      </w:r>
    </w:p>
    <w:p w14:paraId="4991D3B3" w14:textId="77777777" w:rsidR="00C92F47" w:rsidRDefault="00C92F47" w:rsidP="00C92F47">
      <w:r>
        <w:lastRenderedPageBreak/>
        <w:t>We awarded 10 brand activation grants to support the visibility and accuracy of .au information and seven campaign funding grants for marketing campaigns to drive .au registrations.</w:t>
      </w:r>
    </w:p>
    <w:p w14:paraId="7A735177" w14:textId="77777777" w:rsidR="00C92F47" w:rsidRPr="00AC4679" w:rsidRDefault="00C92F47" w:rsidP="00525D8B">
      <w:pPr>
        <w:pStyle w:val="Heading4"/>
      </w:pPr>
      <w:r w:rsidRPr="00AC4679">
        <w:t>.au campaign: Aussies get it</w:t>
      </w:r>
    </w:p>
    <w:p w14:paraId="35094176" w14:textId="77777777" w:rsidR="00C92F47" w:rsidRDefault="00C92F47" w:rsidP="00C92F47">
      <w:r>
        <w:t>In 2025-26 we continued our ‘Aussies get it’ marketing campaign to promote .au domain names as the foundation of Australian small businesses’ online brand. The campaign has contributed to continued growth in .au domain name registrations throughout 2025-26.</w:t>
      </w:r>
    </w:p>
    <w:p w14:paraId="426C00EA" w14:textId="77777777" w:rsidR="00C92F47" w:rsidRDefault="00C92F47" w:rsidP="001F7F09">
      <w:pPr>
        <w:pStyle w:val="Heading3"/>
      </w:pPr>
      <w:r>
        <w:t>Research and insights</w:t>
      </w:r>
    </w:p>
    <w:p w14:paraId="446BE501" w14:textId="77777777" w:rsidR="00C92F47" w:rsidRDefault="00C92F47" w:rsidP="00C92F47">
      <w:r>
        <w:t xml:space="preserve">In 2025-26, we released the fifth edition of our </w:t>
      </w:r>
      <w:r w:rsidRPr="005355D3">
        <w:rPr>
          <w:i/>
          <w:iCs/>
        </w:rPr>
        <w:t>Digital Lives of Australians</w:t>
      </w:r>
      <w:r>
        <w:t xml:space="preserve"> and third edition of our </w:t>
      </w:r>
      <w:r w:rsidRPr="005355D3">
        <w:rPr>
          <w:i/>
          <w:iCs/>
        </w:rPr>
        <w:t>Why .au?</w:t>
      </w:r>
      <w:r>
        <w:t xml:space="preserve"> reports. </w:t>
      </w:r>
    </w:p>
    <w:p w14:paraId="7A3D2297" w14:textId="6A2256A7" w:rsidR="00C92F47" w:rsidRDefault="00C92F47" w:rsidP="00C92F47">
      <w:r>
        <w:t>These research reports help us</w:t>
      </w:r>
      <w:r w:rsidRPr="00E501B4">
        <w:t xml:space="preserve"> </w:t>
      </w:r>
      <w:r>
        <w:t xml:space="preserve">understand and </w:t>
      </w:r>
      <w:r w:rsidRPr="00E501B4">
        <w:t xml:space="preserve">explore the value </w:t>
      </w:r>
      <w:r>
        <w:t xml:space="preserve">.au and </w:t>
      </w:r>
      <w:r w:rsidRPr="00E501B4">
        <w:t>the internet provides to Australians</w:t>
      </w:r>
      <w:r>
        <w:t xml:space="preserve">, deliver a trusted .au and contribute to public policy discussions. </w:t>
      </w:r>
    </w:p>
    <w:p w14:paraId="1664E2C9" w14:textId="77777777" w:rsidR="00C92F47" w:rsidRPr="002B30EC" w:rsidRDefault="00C92F47" w:rsidP="001F7F09">
      <w:pPr>
        <w:pStyle w:val="Heading4"/>
      </w:pPr>
      <w:r w:rsidRPr="002B30EC">
        <w:t>Digital Lives of Australians 2025</w:t>
      </w:r>
    </w:p>
    <w:p w14:paraId="375CEA19" w14:textId="034D01BB" w:rsidR="00C92F47" w:rsidRDefault="00C92F47" w:rsidP="00C92F47">
      <w:r>
        <w:t xml:space="preserve">auDA’s 2025 Digital Lives of Australians report is the fifth edition of our annual research that explores Australians’ online behaviours and attitudes. </w:t>
      </w:r>
      <w:r w:rsidR="005213DD">
        <w:t xml:space="preserve">We share our </w:t>
      </w:r>
      <w:r w:rsidR="005213DD" w:rsidRPr="00D63F79">
        <w:rPr>
          <w:i/>
          <w:iCs/>
        </w:rPr>
        <w:t>Digital Lives</w:t>
      </w:r>
      <w:r w:rsidR="005213DD">
        <w:rPr>
          <w:i/>
          <w:iCs/>
        </w:rPr>
        <w:t xml:space="preserve"> of Australians</w:t>
      </w:r>
      <w:r w:rsidR="005213DD">
        <w:t xml:space="preserve"> research</w:t>
      </w:r>
      <w:r w:rsidR="005213DD" w:rsidRPr="00E501B4">
        <w:t xml:space="preserve"> </w:t>
      </w:r>
      <w:r w:rsidR="005213DD">
        <w:t>with</w:t>
      </w:r>
      <w:r w:rsidR="005213DD" w:rsidRPr="00E501B4">
        <w:t xml:space="preserve"> policymakers</w:t>
      </w:r>
      <w:r w:rsidR="005213DD">
        <w:t>, industry bodies</w:t>
      </w:r>
      <w:r w:rsidR="005213DD" w:rsidRPr="00E501B4">
        <w:t xml:space="preserve"> and </w:t>
      </w:r>
      <w:r w:rsidR="005213DD">
        <w:t>the education sector to inform their work.</w:t>
      </w:r>
    </w:p>
    <w:p w14:paraId="0D57C317" w14:textId="77777777" w:rsidR="00C92F47" w:rsidRDefault="00C92F47" w:rsidP="00A04D1D">
      <w:pPr>
        <w:pStyle w:val="ListParagraph"/>
        <w:numPr>
          <w:ilvl w:val="0"/>
          <w:numId w:val="30"/>
        </w:numPr>
        <w:spacing w:after="120"/>
        <w:ind w:left="714" w:hanging="357"/>
        <w:contextualSpacing w:val="0"/>
      </w:pPr>
      <w:r>
        <w:t>67% of Australians avoid certain online activities to minimise their cyber security risk</w:t>
      </w:r>
    </w:p>
    <w:p w14:paraId="7AE40B97" w14:textId="206EBFF3" w:rsidR="00C92F47" w:rsidRDefault="00A15AE8" w:rsidP="00A04D1D">
      <w:pPr>
        <w:pStyle w:val="ListParagraph"/>
        <w:numPr>
          <w:ilvl w:val="0"/>
          <w:numId w:val="30"/>
        </w:numPr>
        <w:spacing w:after="120"/>
        <w:ind w:left="714" w:hanging="357"/>
        <w:contextualSpacing w:val="0"/>
      </w:pPr>
      <w:r>
        <w:t xml:space="preserve">Only </w:t>
      </w:r>
      <w:r w:rsidR="00C92F47">
        <w:t xml:space="preserve">20% of </w:t>
      </w:r>
      <w:r w:rsidR="00C92F47" w:rsidRPr="000F3F22">
        <w:t>small businesses have a cyber security policy or offer cyber security training to staff</w:t>
      </w:r>
      <w:r w:rsidR="00C92F47">
        <w:t xml:space="preserve">, despite </w:t>
      </w:r>
      <w:r w:rsidR="00C92F47" w:rsidRPr="000F3F22">
        <w:t>broad concern</w:t>
      </w:r>
      <w:r w:rsidR="00C92F47">
        <w:t xml:space="preserve"> about cyber security </w:t>
      </w:r>
    </w:p>
    <w:p w14:paraId="199DA692" w14:textId="77777777" w:rsidR="00C92F47" w:rsidRDefault="00C92F47" w:rsidP="00A04D1D">
      <w:pPr>
        <w:pStyle w:val="ListParagraph"/>
        <w:numPr>
          <w:ilvl w:val="0"/>
          <w:numId w:val="30"/>
        </w:numPr>
        <w:spacing w:after="120"/>
        <w:ind w:left="714" w:hanging="357"/>
        <w:contextualSpacing w:val="0"/>
      </w:pPr>
      <w:r w:rsidRPr="00E21EB4">
        <w:t>64</w:t>
      </w:r>
      <w:r>
        <w:t xml:space="preserve">% </w:t>
      </w:r>
      <w:r w:rsidRPr="00E21EB4">
        <w:t>of Australians say they can't do their job without the internet</w:t>
      </w:r>
    </w:p>
    <w:p w14:paraId="500BEA02" w14:textId="77777777" w:rsidR="00C92F47" w:rsidRDefault="00C92F47" w:rsidP="00A04D1D">
      <w:pPr>
        <w:pStyle w:val="ListParagraph"/>
        <w:numPr>
          <w:ilvl w:val="0"/>
          <w:numId w:val="30"/>
        </w:numPr>
        <w:spacing w:after="120"/>
        <w:ind w:left="714" w:hanging="357"/>
        <w:contextualSpacing w:val="0"/>
      </w:pPr>
      <w:r>
        <w:t>72% of Australians use the internet to find savings and resources to help with cost of living</w:t>
      </w:r>
    </w:p>
    <w:p w14:paraId="741D26B1" w14:textId="77777777" w:rsidR="00C92F47" w:rsidRDefault="00C92F47" w:rsidP="00C92F47">
      <w:r>
        <w:t xml:space="preserve">Read the </w:t>
      </w:r>
      <w:hyperlink r:id="rId30" w:history="1">
        <w:r w:rsidRPr="00282A4B">
          <w:rPr>
            <w:rStyle w:val="Hyperlink"/>
          </w:rPr>
          <w:t>2025 Digital Lives report</w:t>
        </w:r>
      </w:hyperlink>
      <w:r>
        <w:t xml:space="preserve"> on our website.</w:t>
      </w:r>
    </w:p>
    <w:p w14:paraId="1D623795" w14:textId="77777777" w:rsidR="00C92F47" w:rsidRPr="002B30EC" w:rsidRDefault="00C92F47" w:rsidP="00525D8B">
      <w:pPr>
        <w:pStyle w:val="Heading4"/>
      </w:pPr>
      <w:r w:rsidRPr="002B30EC">
        <w:t>Why .au?</w:t>
      </w:r>
    </w:p>
    <w:p w14:paraId="5BFB1C87" w14:textId="6856F1DF" w:rsidR="00C92F47" w:rsidRDefault="00C92F47" w:rsidP="00C92F47">
      <w:r>
        <w:t xml:space="preserve">auDA’s </w:t>
      </w:r>
      <w:r w:rsidRPr="00696AF9">
        <w:t xml:space="preserve">2026 Why .au? report highlights </w:t>
      </w:r>
      <w:r>
        <w:t>why</w:t>
      </w:r>
      <w:r w:rsidRPr="00696AF9">
        <w:t xml:space="preserve"> everyday Australians and small businesses</w:t>
      </w:r>
      <w:r>
        <w:t xml:space="preserve"> choose .au. </w:t>
      </w:r>
      <w:r w:rsidR="005213DD">
        <w:t xml:space="preserve">We distribute </w:t>
      </w:r>
      <w:r w:rsidR="005213DD" w:rsidRPr="00D63F79">
        <w:rPr>
          <w:i/>
          <w:iCs/>
        </w:rPr>
        <w:t xml:space="preserve">Why .au? </w:t>
      </w:r>
      <w:r w:rsidR="005213DD">
        <w:t>to Australian internet users, small businesses and not-for-profits, helping them understand the benefits .au can provide.</w:t>
      </w:r>
    </w:p>
    <w:p w14:paraId="62A625BE" w14:textId="77777777" w:rsidR="00C92F47" w:rsidRDefault="00C92F47" w:rsidP="00A04D1D">
      <w:pPr>
        <w:pStyle w:val="ListParagraph"/>
        <w:numPr>
          <w:ilvl w:val="0"/>
          <w:numId w:val="29"/>
        </w:numPr>
        <w:spacing w:after="120"/>
        <w:ind w:left="760" w:hanging="357"/>
        <w:contextualSpacing w:val="0"/>
      </w:pPr>
      <w:r>
        <w:t>Four in five Australian consumers are more likely to trust an Australian business if it has a .au website</w:t>
      </w:r>
    </w:p>
    <w:p w14:paraId="1B02C6CA" w14:textId="77777777" w:rsidR="00C92F47" w:rsidRDefault="00C92F47" w:rsidP="00A04D1D">
      <w:pPr>
        <w:pStyle w:val="ListParagraph"/>
        <w:numPr>
          <w:ilvl w:val="0"/>
          <w:numId w:val="29"/>
        </w:numPr>
        <w:spacing w:after="120"/>
        <w:ind w:left="760" w:hanging="357"/>
        <w:contextualSpacing w:val="0"/>
      </w:pPr>
      <w:r>
        <w:t>Half will only shop online from a business with a .au website</w:t>
      </w:r>
    </w:p>
    <w:p w14:paraId="5490E1EA" w14:textId="77777777" w:rsidR="00C92F47" w:rsidRDefault="00C92F47" w:rsidP="00A04D1D">
      <w:pPr>
        <w:pStyle w:val="ListParagraph"/>
        <w:numPr>
          <w:ilvl w:val="0"/>
          <w:numId w:val="29"/>
        </w:numPr>
        <w:spacing w:after="120"/>
        <w:ind w:left="760" w:hanging="357"/>
        <w:contextualSpacing w:val="0"/>
      </w:pPr>
      <w:r>
        <w:lastRenderedPageBreak/>
        <w:t>Nearly half will check a .au website first when shopping online</w:t>
      </w:r>
    </w:p>
    <w:p w14:paraId="5537A021" w14:textId="77777777" w:rsidR="00C92F47" w:rsidRDefault="00C92F47" w:rsidP="00C92F47">
      <w:r>
        <w:t xml:space="preserve">Read our </w:t>
      </w:r>
      <w:hyperlink r:id="rId31" w:history="1">
        <w:r w:rsidRPr="008B0D5E">
          <w:rPr>
            <w:rStyle w:val="Hyperlink"/>
          </w:rPr>
          <w:t>2026 Why .au? report</w:t>
        </w:r>
      </w:hyperlink>
      <w:r>
        <w:t xml:space="preserve"> on our website.</w:t>
      </w:r>
    </w:p>
    <w:p w14:paraId="6F04F083" w14:textId="77777777" w:rsidR="00C92F47" w:rsidRDefault="00C92F47" w:rsidP="001F7F09">
      <w:pPr>
        <w:pStyle w:val="Heading3"/>
      </w:pPr>
      <w:r>
        <w:t>Local, regional and global internet governance</w:t>
      </w:r>
    </w:p>
    <w:p w14:paraId="2B8BC5F4" w14:textId="77777777" w:rsidR="00C92F47" w:rsidRPr="00525D8B" w:rsidRDefault="00C92F47" w:rsidP="00525D8B">
      <w:pPr>
        <w:pStyle w:val="Heading4"/>
      </w:pPr>
      <w:r w:rsidRPr="00525D8B">
        <w:t>Building the next generation of internet governance leaders</w:t>
      </w:r>
    </w:p>
    <w:p w14:paraId="2C35FEEE" w14:textId="77777777" w:rsidR="00C92F47" w:rsidRDefault="00C92F47" w:rsidP="00C92F47">
      <w:r>
        <w:t xml:space="preserve">auDA is committed to building capacity in internet governance and ensuring young people have the skills and opportunities to become leaders in this space. </w:t>
      </w:r>
    </w:p>
    <w:p w14:paraId="3A12E1EA" w14:textId="114CD0BC" w:rsidR="00C84F7A" w:rsidRDefault="00C92F47" w:rsidP="00C92F47">
      <w:r>
        <w:t xml:space="preserve">In February 2026, auDA hosted the second </w:t>
      </w:r>
      <w:r w:rsidR="003024E4" w:rsidRPr="003024E4">
        <w:t xml:space="preserve">Asia Pacific Internet Governance Academy </w:t>
      </w:r>
      <w:r>
        <w:t xml:space="preserve">Australia for people aged 18-35 to develop their skills and knowledge in internet governance and the </w:t>
      </w:r>
      <w:r w:rsidR="009F2A5B" w:rsidRPr="009F2A5B">
        <w:t>domain name system</w:t>
      </w:r>
      <w:r>
        <w:t>. We hosted 39 emerging leaders, including five from the Pacific, supported by expert mentors from Australia and overseas. T</w:t>
      </w:r>
      <w:r w:rsidRPr="00B1524E">
        <w:t>wo participants were</w:t>
      </w:r>
      <w:r>
        <w:t xml:space="preserve"> </w:t>
      </w:r>
      <w:r w:rsidRPr="00B1524E">
        <w:t xml:space="preserve">selected to represent Australia at the regional </w:t>
      </w:r>
      <w:r w:rsidR="003024E4" w:rsidRPr="003024E4">
        <w:t xml:space="preserve">Asia Pacific Internet Governance Academy </w:t>
      </w:r>
      <w:r w:rsidRPr="00B1524E">
        <w:t>program</w:t>
      </w:r>
      <w:r>
        <w:t xml:space="preserve"> </w:t>
      </w:r>
      <w:r w:rsidRPr="00B1524E">
        <w:t xml:space="preserve">in </w:t>
      </w:r>
      <w:r>
        <w:t xml:space="preserve">South Korea in July </w:t>
      </w:r>
      <w:r w:rsidRPr="00B1524E">
        <w:t>2026</w:t>
      </w:r>
      <w:r>
        <w:t xml:space="preserve">, </w:t>
      </w:r>
      <w:r w:rsidRPr="00CE67FA">
        <w:t>to</w:t>
      </w:r>
      <w:r>
        <w:t xml:space="preserve"> continue building skills and networks with other emerging leaders.</w:t>
      </w:r>
    </w:p>
    <w:p w14:paraId="3F4CD66B" w14:textId="69AD9ED1" w:rsidR="00C92F47" w:rsidRDefault="00C92F47" w:rsidP="00C92F47">
      <w:r>
        <w:t xml:space="preserve">This year, auDA also launched the auDA Internet Governance Fellowship, a new program designed to provide continued opportunities for </w:t>
      </w:r>
      <w:r w:rsidR="003024E4" w:rsidRPr="003024E4">
        <w:t xml:space="preserve">Asia Pacific Internet Governance Academy </w:t>
      </w:r>
      <w:r>
        <w:t>Australia graduates to develop their knowledge and experience. Three inaugural fellows</w:t>
      </w:r>
      <w:r w:rsidRPr="007D4DEE">
        <w:t xml:space="preserve"> were announced in April</w:t>
      </w:r>
      <w:r>
        <w:t xml:space="preserve"> to research a topic related to internet governance, policy or the </w:t>
      </w:r>
      <w:r w:rsidR="009F2A5B" w:rsidRPr="009F2A5B">
        <w:t>domain name system</w:t>
      </w:r>
      <w:r>
        <w:t xml:space="preserve">, and present their projects to the Australian internet community at the 2026 </w:t>
      </w:r>
      <w:r w:rsidR="0011750B" w:rsidRPr="0011750B">
        <w:t xml:space="preserve">Australian Internet Governance Forum </w:t>
      </w:r>
      <w:r>
        <w:t>in September.</w:t>
      </w:r>
    </w:p>
    <w:p w14:paraId="01CAA655" w14:textId="77777777" w:rsidR="00C92F47" w:rsidRDefault="00C92F47" w:rsidP="00525D8B">
      <w:pPr>
        <w:pStyle w:val="Heading4"/>
      </w:pPr>
      <w:r>
        <w:t>Strengthening the multi-stakeholder model of internet governance</w:t>
      </w:r>
    </w:p>
    <w:p w14:paraId="565BCE17" w14:textId="499FF271" w:rsidR="00C92F47" w:rsidRDefault="00C92F47" w:rsidP="00C92F47">
      <w:r w:rsidRPr="00D4338C">
        <w:t xml:space="preserve">The </w:t>
      </w:r>
      <w:r w:rsidR="0011750B" w:rsidRPr="0011750B">
        <w:t xml:space="preserve">Australian Internet Governance Forum </w:t>
      </w:r>
      <w:r>
        <w:t>brings</w:t>
      </w:r>
      <w:r w:rsidRPr="00D4338C">
        <w:t xml:space="preserve"> together the Australian internet community to discuss public policy, technical and social issues related to the internet, helping strengthen Australia’s internet governance community</w:t>
      </w:r>
      <w:r>
        <w:t xml:space="preserve">, develop shared positions and </w:t>
      </w:r>
      <w:r w:rsidRPr="001D17D5">
        <w:t>contribute to regional and global forums</w:t>
      </w:r>
      <w:r>
        <w:t xml:space="preserve">. </w:t>
      </w:r>
      <w:r w:rsidRPr="00D4338C">
        <w:t xml:space="preserve">auDA </w:t>
      </w:r>
      <w:r>
        <w:t>was pleased to sponsor</w:t>
      </w:r>
      <w:r w:rsidRPr="00D4338C">
        <w:t xml:space="preserve"> the </w:t>
      </w:r>
      <w:r>
        <w:t xml:space="preserve">2025 </w:t>
      </w:r>
      <w:r w:rsidR="0011750B" w:rsidRPr="0011750B">
        <w:t xml:space="preserve">Australian Internet Governance Forum </w:t>
      </w:r>
      <w:r>
        <w:t xml:space="preserve">and provide </w:t>
      </w:r>
      <w:r w:rsidRPr="001D17D5">
        <w:t>secretariat support and representation on the Multistakeholder Steering Committee</w:t>
      </w:r>
      <w:r>
        <w:t>.</w:t>
      </w:r>
      <w:r w:rsidRPr="00D4338C" w:rsidDel="001D17D5">
        <w:t xml:space="preserve"> </w:t>
      </w:r>
    </w:p>
    <w:p w14:paraId="1AFE1F94" w14:textId="7ADFB120" w:rsidR="00C92F47" w:rsidRDefault="00C92F47" w:rsidP="00C92F47">
      <w:r w:rsidRPr="009473C2">
        <w:t>In 2025-26</w:t>
      </w:r>
      <w:r>
        <w:t>,</w:t>
      </w:r>
      <w:r w:rsidRPr="009473C2">
        <w:t xml:space="preserve"> auDA continued to </w:t>
      </w:r>
      <w:r>
        <w:t xml:space="preserve">collaborate with peers from Pacific Islands to </w:t>
      </w:r>
      <w:r w:rsidRPr="009473C2">
        <w:t xml:space="preserve">support digital development and internet governance. </w:t>
      </w:r>
      <w:r>
        <w:t>a</w:t>
      </w:r>
      <w:r w:rsidRPr="009473C2">
        <w:t xml:space="preserve">uDA </w:t>
      </w:r>
      <w:r>
        <w:t>supported</w:t>
      </w:r>
      <w:r w:rsidRPr="009473C2">
        <w:t xml:space="preserve"> the second Pacific</w:t>
      </w:r>
      <w:r>
        <w:t xml:space="preserve"> country code Top Level Domain</w:t>
      </w:r>
      <w:r w:rsidRPr="009473C2">
        <w:t xml:space="preserve"> Forum</w:t>
      </w:r>
      <w:r>
        <w:t>, held alongside</w:t>
      </w:r>
      <w:r w:rsidRPr="009473C2">
        <w:t xml:space="preserve"> the Pacific Internet Governance Forum</w:t>
      </w:r>
      <w:r>
        <w:t xml:space="preserve">. The Pacific </w:t>
      </w:r>
      <w:r w:rsidR="00A86B4E" w:rsidRPr="00A86B4E">
        <w:t xml:space="preserve">country code Top Level Domain </w:t>
      </w:r>
      <w:r>
        <w:t xml:space="preserve">Forum brings together Pacific Island </w:t>
      </w:r>
      <w:r w:rsidR="00A86B4E" w:rsidRPr="00A86B4E">
        <w:t xml:space="preserve">country code Top Level Domain </w:t>
      </w:r>
      <w:r>
        <w:t xml:space="preserve">managers </w:t>
      </w:r>
      <w:r w:rsidRPr="006F2660">
        <w:t xml:space="preserve">to </w:t>
      </w:r>
      <w:r>
        <w:t>discuss</w:t>
      </w:r>
      <w:r w:rsidRPr="006F2660">
        <w:t xml:space="preserve"> shared challenges relating to registry sustainability, governance, policy development, technical operations and capacity building</w:t>
      </w:r>
      <w:r>
        <w:t xml:space="preserve">. </w:t>
      </w:r>
    </w:p>
    <w:p w14:paraId="220E255E" w14:textId="2B9393F4" w:rsidR="00C92F47" w:rsidRDefault="00C92F47" w:rsidP="00C92F47">
      <w:r w:rsidRPr="00765189">
        <w:t xml:space="preserve">Globally, auDA participated in the </w:t>
      </w:r>
      <w:r w:rsidRPr="00D051AC">
        <w:t>Internet Governance Forum</w:t>
      </w:r>
      <w:r>
        <w:t xml:space="preserve">. At the </w:t>
      </w:r>
      <w:r w:rsidR="005E630A" w:rsidRPr="005E630A">
        <w:t>Internet Governance Forum</w:t>
      </w:r>
      <w:r>
        <w:t>, auDA</w:t>
      </w:r>
      <w:r w:rsidRPr="00765189">
        <w:t xml:space="preserve"> supported </w:t>
      </w:r>
      <w:r w:rsidR="00681FC8">
        <w:t xml:space="preserve">and participated in </w:t>
      </w:r>
      <w:r w:rsidRPr="00765189">
        <w:t xml:space="preserve">workshops delivered by the Technical Community </w:t>
      </w:r>
      <w:r w:rsidRPr="00765189">
        <w:lastRenderedPageBreak/>
        <w:t xml:space="preserve">Coalition for </w:t>
      </w:r>
      <w:proofErr w:type="spellStart"/>
      <w:r w:rsidRPr="00765189">
        <w:t>Multistakeholderism</w:t>
      </w:r>
      <w:proofErr w:type="spellEnd"/>
      <w:r w:rsidRPr="00765189">
        <w:t xml:space="preserve">, of which auDA is a founding member. Insights from the workshops </w:t>
      </w:r>
      <w:r>
        <w:t xml:space="preserve">and our contributions to the </w:t>
      </w:r>
      <w:r w:rsidR="00BB38A8" w:rsidRPr="00BB38A8">
        <w:t xml:space="preserve">Technical Community Coalition for </w:t>
      </w:r>
      <w:proofErr w:type="spellStart"/>
      <w:r w:rsidR="00BB38A8" w:rsidRPr="00BB38A8">
        <w:t>Multistakeholderism</w:t>
      </w:r>
      <w:proofErr w:type="spellEnd"/>
      <w:r w:rsidR="00BB38A8" w:rsidRPr="00BB38A8">
        <w:t xml:space="preserve"> </w:t>
      </w:r>
      <w:r w:rsidRPr="00765189">
        <w:t xml:space="preserve">informed advocacy </w:t>
      </w:r>
      <w:r>
        <w:t>to</w:t>
      </w:r>
      <w:r w:rsidRPr="00765189">
        <w:t xml:space="preserve"> the </w:t>
      </w:r>
      <w:r>
        <w:t xml:space="preserve">United Nations’ </w:t>
      </w:r>
      <w:r w:rsidRPr="00765189">
        <w:t>World Summit on the Information Society 20-year review</w:t>
      </w:r>
      <w:r>
        <w:t>, which c</w:t>
      </w:r>
      <w:r w:rsidRPr="00765189">
        <w:t>oncluded in December 2025</w:t>
      </w:r>
      <w:r>
        <w:t>. T</w:t>
      </w:r>
      <w:r w:rsidRPr="00765189">
        <w:t>he review reaffirmed global support for multi-stakeholder internet governance</w:t>
      </w:r>
      <w:r w:rsidR="00BB527E">
        <w:t>, recognised the technical community,</w:t>
      </w:r>
      <w:r w:rsidRPr="00765189">
        <w:t xml:space="preserve"> and made the mandate of the global </w:t>
      </w:r>
      <w:r w:rsidR="005E630A" w:rsidRPr="005E630A">
        <w:t xml:space="preserve">Internet Governance Forum </w:t>
      </w:r>
      <w:r w:rsidRPr="00765189">
        <w:t>permanent</w:t>
      </w:r>
      <w:r>
        <w:t xml:space="preserve">, a meaningful result that </w:t>
      </w:r>
      <w:r w:rsidRPr="00A533A1">
        <w:t xml:space="preserve">secures the internet governance system from </w:t>
      </w:r>
      <w:r>
        <w:t xml:space="preserve">increasing </w:t>
      </w:r>
      <w:r w:rsidRPr="00A533A1">
        <w:t xml:space="preserve">intergovernmental </w:t>
      </w:r>
      <w:r>
        <w:t>involvement</w:t>
      </w:r>
      <w:r w:rsidRPr="00765189">
        <w:t>.</w:t>
      </w:r>
      <w:r>
        <w:t xml:space="preserve"> </w:t>
      </w:r>
    </w:p>
    <w:p w14:paraId="13BC4E42" w14:textId="470DD508" w:rsidR="00C92F47" w:rsidRDefault="00C92F47" w:rsidP="00C92F47">
      <w:r>
        <w:t xml:space="preserve">Read more about the </w:t>
      </w:r>
      <w:hyperlink r:id="rId32" w:history="1">
        <w:r w:rsidRPr="00033250">
          <w:rPr>
            <w:rStyle w:val="Hyperlink"/>
          </w:rPr>
          <w:t xml:space="preserve">outcomes of the </w:t>
        </w:r>
        <w:r w:rsidR="00411F20" w:rsidRPr="00411F20">
          <w:rPr>
            <w:rStyle w:val="Hyperlink"/>
          </w:rPr>
          <w:t>World Summit on the Information Society 20-</w:t>
        </w:r>
        <w:proofErr w:type="gramStart"/>
        <w:r w:rsidR="00411F20" w:rsidRPr="00411F20">
          <w:rPr>
            <w:rStyle w:val="Hyperlink"/>
          </w:rPr>
          <w:t>year</w:t>
        </w:r>
        <w:r w:rsidR="00411F20">
          <w:rPr>
            <w:rStyle w:val="Hyperlink"/>
          </w:rPr>
          <w:t xml:space="preserve"> </w:t>
        </w:r>
        <w:r w:rsidRPr="00033250">
          <w:rPr>
            <w:rStyle w:val="Hyperlink"/>
          </w:rPr>
          <w:t xml:space="preserve"> review</w:t>
        </w:r>
        <w:proofErr w:type="gramEnd"/>
      </w:hyperlink>
      <w:r>
        <w:t xml:space="preserve"> on our website.</w:t>
      </w:r>
    </w:p>
    <w:p w14:paraId="3A12FBEA" w14:textId="77777777" w:rsidR="00C92F47" w:rsidRPr="00EA60C5" w:rsidRDefault="00C92F47" w:rsidP="00525D8B">
      <w:pPr>
        <w:pStyle w:val="Heading4"/>
      </w:pPr>
      <w:r>
        <w:t xml:space="preserve">In 2025-26 </w:t>
      </w:r>
      <w:r w:rsidRPr="00EA60C5">
        <w:t xml:space="preserve">we </w:t>
      </w:r>
      <w:r>
        <w:t>participated</w:t>
      </w:r>
      <w:r w:rsidRPr="00EA60C5">
        <w:t xml:space="preserve"> </w:t>
      </w:r>
      <w:r>
        <w:t>in</w:t>
      </w:r>
      <w:r w:rsidRPr="00EA60C5">
        <w:t xml:space="preserve"> </w:t>
      </w:r>
      <w:r>
        <w:t>the following events and forums:</w:t>
      </w:r>
    </w:p>
    <w:p w14:paraId="2035A04F" w14:textId="04C0DED6" w:rsidR="00406E0E" w:rsidRPr="00406E0E" w:rsidRDefault="00406E0E" w:rsidP="00406E0E">
      <w:pPr>
        <w:pStyle w:val="ListParagraph"/>
        <w:numPr>
          <w:ilvl w:val="0"/>
          <w:numId w:val="34"/>
        </w:numPr>
      </w:pPr>
      <w:r w:rsidRPr="00406E0E">
        <w:t xml:space="preserve">2025 </w:t>
      </w:r>
      <w:r w:rsidR="0011750B" w:rsidRPr="0011750B">
        <w:t>Australian Internet Governance Forum</w:t>
      </w:r>
    </w:p>
    <w:p w14:paraId="4453B185" w14:textId="77777777" w:rsidR="00406E0E" w:rsidRPr="00406E0E" w:rsidRDefault="00406E0E" w:rsidP="00406E0E">
      <w:pPr>
        <w:pStyle w:val="ListParagraph"/>
        <w:numPr>
          <w:ilvl w:val="0"/>
          <w:numId w:val="34"/>
        </w:numPr>
      </w:pPr>
      <w:r w:rsidRPr="00406E0E">
        <w:t>AISA Cyber Connect 2026</w:t>
      </w:r>
    </w:p>
    <w:p w14:paraId="59CE0558" w14:textId="4B9B11F3" w:rsidR="00406E0E" w:rsidRPr="00406E0E" w:rsidRDefault="00FE54E3" w:rsidP="00406E0E">
      <w:pPr>
        <w:pStyle w:val="ListParagraph"/>
        <w:numPr>
          <w:ilvl w:val="0"/>
          <w:numId w:val="34"/>
        </w:numPr>
      </w:pPr>
      <w:r w:rsidRPr="00FE54E3">
        <w:t xml:space="preserve">Asia Pacific Regional Internet Governance Forum </w:t>
      </w:r>
      <w:r w:rsidR="00406E0E" w:rsidRPr="00406E0E">
        <w:t>2025</w:t>
      </w:r>
    </w:p>
    <w:p w14:paraId="4FAFEC7D" w14:textId="2A4FF702" w:rsidR="00406E0E" w:rsidRPr="00406E0E" w:rsidRDefault="00FE54E3" w:rsidP="00406E0E">
      <w:pPr>
        <w:pStyle w:val="ListParagraph"/>
        <w:numPr>
          <w:ilvl w:val="0"/>
          <w:numId w:val="34"/>
        </w:numPr>
      </w:pPr>
      <w:r>
        <w:t>88</w:t>
      </w:r>
      <w:r w:rsidRPr="00FE54E3">
        <w:rPr>
          <w:vertAlign w:val="superscript"/>
        </w:rPr>
        <w:t>th</w:t>
      </w:r>
      <w:r>
        <w:t xml:space="preserve"> meeting of the </w:t>
      </w:r>
      <w:r w:rsidRPr="00DB18DB">
        <w:rPr>
          <w:rFonts w:asciiTheme="majorHAnsi" w:hAnsiTheme="majorHAnsi" w:cstheme="majorHAnsi"/>
        </w:rPr>
        <w:t>Asia Pacific Top Level Domain Association</w:t>
      </w:r>
    </w:p>
    <w:p w14:paraId="2B106A5A" w14:textId="1BE70D4A" w:rsidR="00406E0E" w:rsidRPr="00406E0E" w:rsidRDefault="00FE54E3" w:rsidP="00406E0E">
      <w:pPr>
        <w:pStyle w:val="ListParagraph"/>
        <w:numPr>
          <w:ilvl w:val="0"/>
          <w:numId w:val="34"/>
        </w:numPr>
      </w:pPr>
      <w:r>
        <w:t>89</w:t>
      </w:r>
      <w:r w:rsidRPr="00FE54E3">
        <w:rPr>
          <w:vertAlign w:val="superscript"/>
        </w:rPr>
        <w:t>th</w:t>
      </w:r>
      <w:r>
        <w:t xml:space="preserve"> meeting of the </w:t>
      </w:r>
      <w:r w:rsidRPr="00DB18DB">
        <w:rPr>
          <w:rFonts w:asciiTheme="majorHAnsi" w:hAnsiTheme="majorHAnsi" w:cstheme="majorHAnsi"/>
        </w:rPr>
        <w:t>Asia Pacific Top Level Domain Association</w:t>
      </w:r>
    </w:p>
    <w:p w14:paraId="2FCCCA99" w14:textId="6F52CC3B" w:rsidR="00406E0E" w:rsidRPr="00406E0E" w:rsidRDefault="00E6080D" w:rsidP="00406E0E">
      <w:pPr>
        <w:pStyle w:val="ListParagraph"/>
        <w:numPr>
          <w:ilvl w:val="0"/>
          <w:numId w:val="34"/>
        </w:numPr>
      </w:pPr>
      <w:r w:rsidRPr="00E6080D">
        <w:t xml:space="preserve">Council of European National Top-Level Domain Registries </w:t>
      </w:r>
      <w:r w:rsidR="00406E0E" w:rsidRPr="00406E0E">
        <w:t>General Assembly</w:t>
      </w:r>
    </w:p>
    <w:p w14:paraId="5E85297F" w14:textId="34DF2528" w:rsidR="00406E0E" w:rsidRPr="00406E0E" w:rsidRDefault="00E6080D" w:rsidP="00406E0E">
      <w:pPr>
        <w:pStyle w:val="ListParagraph"/>
        <w:numPr>
          <w:ilvl w:val="0"/>
          <w:numId w:val="34"/>
        </w:numPr>
      </w:pPr>
      <w:r w:rsidRPr="00E6080D">
        <w:t xml:space="preserve">Council of European National Top-Level Domain Registries </w:t>
      </w:r>
      <w:r w:rsidR="00406E0E" w:rsidRPr="00406E0E">
        <w:t>Marketing Working Group Forum</w:t>
      </w:r>
    </w:p>
    <w:p w14:paraId="3595C5C7" w14:textId="091E11D5" w:rsidR="00406E0E" w:rsidRPr="00406E0E" w:rsidRDefault="00A01546" w:rsidP="00406E0E">
      <w:pPr>
        <w:pStyle w:val="ListParagraph"/>
        <w:numPr>
          <w:ilvl w:val="0"/>
          <w:numId w:val="34"/>
        </w:numPr>
      </w:pPr>
      <w:r>
        <w:t>The 8</w:t>
      </w:r>
      <w:r w:rsidR="00E3243E">
        <w:t>4</w:t>
      </w:r>
      <w:r w:rsidR="00E3243E" w:rsidRPr="00E3243E">
        <w:rPr>
          <w:vertAlign w:val="superscript"/>
        </w:rPr>
        <w:t>th</w:t>
      </w:r>
      <w:r w:rsidR="00E3243E">
        <w:t xml:space="preserve"> meeting of </w:t>
      </w:r>
      <w:r w:rsidR="00E3243E">
        <w:rPr>
          <w:rFonts w:ascii="Poppins" w:eastAsia="SimSun" w:hAnsi="Poppins" w:cs="Poppins"/>
          <w:szCs w:val="24"/>
        </w:rPr>
        <w:t xml:space="preserve">the </w:t>
      </w:r>
      <w:r w:rsidR="00E3243E" w:rsidRPr="00A01546">
        <w:rPr>
          <w:rFonts w:ascii="Poppins" w:eastAsia="SimSun" w:hAnsi="Poppins" w:cs="Poppins"/>
          <w:szCs w:val="24"/>
        </w:rPr>
        <w:t>Internet Corporation for Assigned Names and Numbers</w:t>
      </w:r>
    </w:p>
    <w:p w14:paraId="1F7A2832" w14:textId="18DE1A05" w:rsidR="00E3243E" w:rsidRPr="00E3243E" w:rsidRDefault="00E3243E" w:rsidP="00E3243E">
      <w:pPr>
        <w:pStyle w:val="ListParagraph"/>
        <w:numPr>
          <w:ilvl w:val="0"/>
          <w:numId w:val="34"/>
        </w:numPr>
      </w:pPr>
      <w:r w:rsidRPr="00E3243E">
        <w:t>The 8</w:t>
      </w:r>
      <w:r>
        <w:t>5</w:t>
      </w:r>
      <w:r w:rsidRPr="00E3243E">
        <w:rPr>
          <w:vertAlign w:val="superscript"/>
        </w:rPr>
        <w:t>th</w:t>
      </w:r>
      <w:r>
        <w:t xml:space="preserve"> </w:t>
      </w:r>
      <w:r w:rsidRPr="00E3243E">
        <w:t>meeting of the Internet Corporation for Assigned Names and Numbers</w:t>
      </w:r>
    </w:p>
    <w:p w14:paraId="1C58F399" w14:textId="19229A60" w:rsidR="00E3243E" w:rsidRPr="00E3243E" w:rsidRDefault="00E3243E" w:rsidP="00E3243E">
      <w:pPr>
        <w:pStyle w:val="ListParagraph"/>
        <w:numPr>
          <w:ilvl w:val="0"/>
          <w:numId w:val="34"/>
        </w:numPr>
      </w:pPr>
      <w:r w:rsidRPr="00E3243E">
        <w:t>The 8</w:t>
      </w:r>
      <w:r>
        <w:t>6</w:t>
      </w:r>
      <w:r w:rsidRPr="00E3243E">
        <w:rPr>
          <w:vertAlign w:val="superscript"/>
        </w:rPr>
        <w:t>th</w:t>
      </w:r>
      <w:r>
        <w:t xml:space="preserve"> </w:t>
      </w:r>
      <w:r w:rsidRPr="00E3243E">
        <w:t>meeting of the Internet Corporation for Assigned Names and Numbers</w:t>
      </w:r>
    </w:p>
    <w:p w14:paraId="68D66B3D" w14:textId="0A3F01DC" w:rsidR="00406E0E" w:rsidRPr="00406E0E" w:rsidRDefault="00406E0E" w:rsidP="00406E0E">
      <w:pPr>
        <w:pStyle w:val="ListParagraph"/>
        <w:numPr>
          <w:ilvl w:val="0"/>
          <w:numId w:val="34"/>
        </w:numPr>
      </w:pPr>
      <w:r w:rsidRPr="00406E0E">
        <w:t>Internet Infrastructure Forum</w:t>
      </w:r>
    </w:p>
    <w:p w14:paraId="04DCE0E6" w14:textId="5B44FCD9" w:rsidR="00406E0E" w:rsidRPr="00406E0E" w:rsidRDefault="00754182" w:rsidP="00406E0E">
      <w:pPr>
        <w:pStyle w:val="ListParagraph"/>
        <w:numPr>
          <w:ilvl w:val="0"/>
          <w:numId w:val="34"/>
        </w:numPr>
      </w:pPr>
      <w:r w:rsidRPr="00754182">
        <w:t xml:space="preserve">Internet Society </w:t>
      </w:r>
      <w:r w:rsidR="00406E0E" w:rsidRPr="00406E0E">
        <w:t>Policymaker program</w:t>
      </w:r>
    </w:p>
    <w:p w14:paraId="28AC93F3" w14:textId="055D9F6B" w:rsidR="00406E0E" w:rsidRPr="00406E0E" w:rsidRDefault="00406E0E" w:rsidP="00406E0E">
      <w:pPr>
        <w:pStyle w:val="ListParagraph"/>
        <w:numPr>
          <w:ilvl w:val="0"/>
          <w:numId w:val="34"/>
        </w:numPr>
      </w:pPr>
      <w:r w:rsidRPr="00406E0E">
        <w:t xml:space="preserve">Pacific </w:t>
      </w:r>
      <w:r w:rsidR="00A86B4E" w:rsidRPr="00A86B4E">
        <w:t xml:space="preserve">country code Top Level Domain </w:t>
      </w:r>
      <w:r w:rsidRPr="00406E0E">
        <w:t>meeting</w:t>
      </w:r>
    </w:p>
    <w:p w14:paraId="7FB4942F" w14:textId="3FAEC74F" w:rsidR="00406E0E" w:rsidRPr="00406E0E" w:rsidRDefault="00406E0E" w:rsidP="00406E0E">
      <w:pPr>
        <w:pStyle w:val="ListParagraph"/>
        <w:numPr>
          <w:ilvl w:val="0"/>
          <w:numId w:val="34"/>
        </w:numPr>
      </w:pPr>
      <w:r w:rsidRPr="00406E0E">
        <w:t xml:space="preserve">Pacific </w:t>
      </w:r>
      <w:r w:rsidR="005E630A" w:rsidRPr="005E630A">
        <w:t>Internet Governance Forum</w:t>
      </w:r>
    </w:p>
    <w:p w14:paraId="4DA5D725" w14:textId="77777777" w:rsidR="00406E0E" w:rsidRPr="00406E0E" w:rsidRDefault="00406E0E" w:rsidP="00406E0E">
      <w:pPr>
        <w:pStyle w:val="ListParagraph"/>
        <w:numPr>
          <w:ilvl w:val="0"/>
          <w:numId w:val="34"/>
        </w:numPr>
      </w:pPr>
      <w:r w:rsidRPr="00406E0E">
        <w:t>Tech for Social Justice conference</w:t>
      </w:r>
    </w:p>
    <w:p w14:paraId="6E3B7AE2" w14:textId="77777777" w:rsidR="00406E0E" w:rsidRPr="00406E0E" w:rsidRDefault="00406E0E" w:rsidP="00406E0E">
      <w:pPr>
        <w:pStyle w:val="ListParagraph"/>
        <w:numPr>
          <w:ilvl w:val="0"/>
          <w:numId w:val="34"/>
        </w:numPr>
      </w:pPr>
      <w:r w:rsidRPr="00406E0E">
        <w:t>Tech Policy Design Institute’s Tech Futures</w:t>
      </w:r>
    </w:p>
    <w:p w14:paraId="7AE62523" w14:textId="066C32D0" w:rsidR="00406E0E" w:rsidRPr="00406E0E" w:rsidRDefault="00B50E50" w:rsidP="00406E0E">
      <w:pPr>
        <w:pStyle w:val="ListParagraph"/>
        <w:numPr>
          <w:ilvl w:val="0"/>
          <w:numId w:val="34"/>
        </w:numPr>
      </w:pPr>
      <w:r w:rsidRPr="00B50E50">
        <w:t xml:space="preserve">Tech Policy Design Institute </w:t>
      </w:r>
      <w:r w:rsidR="00406E0E" w:rsidRPr="00406E0E">
        <w:t>Foundations of Tech Policy</w:t>
      </w:r>
    </w:p>
    <w:p w14:paraId="540D8D7A" w14:textId="6A2BA56D" w:rsidR="00406E0E" w:rsidRDefault="00406E0E" w:rsidP="00406E0E">
      <w:pPr>
        <w:pStyle w:val="ListParagraph"/>
        <w:numPr>
          <w:ilvl w:val="0"/>
          <w:numId w:val="34"/>
        </w:numPr>
      </w:pPr>
      <w:r w:rsidRPr="00406E0E">
        <w:t>Young Australians in International Affairs conference</w:t>
      </w:r>
    </w:p>
    <w:p w14:paraId="3FE4486B" w14:textId="77777777" w:rsidR="00C92F47" w:rsidRDefault="00C92F47" w:rsidP="00525D8B">
      <w:pPr>
        <w:pStyle w:val="Heading4"/>
      </w:pPr>
      <w:r w:rsidRPr="007B6D79">
        <w:t xml:space="preserve">In </w:t>
      </w:r>
      <w:r>
        <w:t>2025-26</w:t>
      </w:r>
      <w:r w:rsidRPr="007B6D79">
        <w:t xml:space="preserve"> we supported or were members of the following organisations:</w:t>
      </w:r>
    </w:p>
    <w:p w14:paraId="33BAF6A1" w14:textId="77474140" w:rsidR="00C92F47" w:rsidRPr="00626417" w:rsidRDefault="00C92F47" w:rsidP="00D97055">
      <w:pPr>
        <w:pStyle w:val="ListParagraph"/>
        <w:numPr>
          <w:ilvl w:val="0"/>
          <w:numId w:val="36"/>
        </w:numPr>
      </w:pPr>
      <w:r w:rsidRPr="00626417">
        <w:t>Asia Pacific Network Information Centre</w:t>
      </w:r>
    </w:p>
    <w:p w14:paraId="26945C73" w14:textId="6E18C4B0" w:rsidR="00C92F47" w:rsidRDefault="00C92F47" w:rsidP="00D97055">
      <w:pPr>
        <w:pStyle w:val="ListParagraph"/>
        <w:numPr>
          <w:ilvl w:val="0"/>
          <w:numId w:val="36"/>
        </w:numPr>
      </w:pPr>
      <w:r w:rsidRPr="00626417">
        <w:t>Asia Pacific Top Level Domain Association</w:t>
      </w:r>
    </w:p>
    <w:p w14:paraId="2463853B" w14:textId="0E0FB9AA" w:rsidR="00EA5BB3" w:rsidRPr="00626417" w:rsidRDefault="00FE54E3" w:rsidP="00EA5BB3">
      <w:pPr>
        <w:pStyle w:val="ListParagraph"/>
        <w:numPr>
          <w:ilvl w:val="0"/>
          <w:numId w:val="36"/>
        </w:numPr>
      </w:pPr>
      <w:r w:rsidRPr="00FE54E3">
        <w:t xml:space="preserve">Asia Pacific Top Level Domain Association </w:t>
      </w:r>
      <w:r w:rsidR="00EA5BB3">
        <w:t>Members Meeting Program Standing Committee</w:t>
      </w:r>
    </w:p>
    <w:p w14:paraId="24AB7914" w14:textId="0CFF9FA6" w:rsidR="00C92F47" w:rsidRPr="00626417" w:rsidRDefault="00C92F47" w:rsidP="00D97055">
      <w:pPr>
        <w:pStyle w:val="ListParagraph"/>
        <w:numPr>
          <w:ilvl w:val="0"/>
          <w:numId w:val="36"/>
        </w:numPr>
      </w:pPr>
      <w:r w:rsidRPr="00626417">
        <w:t>Australian Communications Consumer Action Network</w:t>
      </w:r>
    </w:p>
    <w:p w14:paraId="6150AAD0" w14:textId="2BDBF890" w:rsidR="00C92F47" w:rsidRPr="00626417" w:rsidRDefault="00C92F47" w:rsidP="00D97055">
      <w:pPr>
        <w:pStyle w:val="ListParagraph"/>
        <w:numPr>
          <w:ilvl w:val="0"/>
          <w:numId w:val="36"/>
        </w:numPr>
      </w:pPr>
      <w:r w:rsidRPr="00626417">
        <w:t>Australian Telecommunications Alliance</w:t>
      </w:r>
    </w:p>
    <w:p w14:paraId="6EB5D064" w14:textId="1CDE3682" w:rsidR="00C92F47" w:rsidRPr="00626417" w:rsidRDefault="00C92F47" w:rsidP="00D97055">
      <w:pPr>
        <w:pStyle w:val="ListParagraph"/>
        <w:numPr>
          <w:ilvl w:val="0"/>
          <w:numId w:val="36"/>
        </w:numPr>
      </w:pPr>
      <w:r w:rsidRPr="00626417">
        <w:t>Committee for Economic Development of Australia</w:t>
      </w:r>
    </w:p>
    <w:p w14:paraId="50087C92" w14:textId="3FCA6B03" w:rsidR="00C92F47" w:rsidRPr="00626417" w:rsidRDefault="00C92F47" w:rsidP="00D97055">
      <w:pPr>
        <w:pStyle w:val="ListParagraph"/>
        <w:numPr>
          <w:ilvl w:val="0"/>
          <w:numId w:val="36"/>
        </w:numPr>
      </w:pPr>
      <w:r w:rsidRPr="00626417">
        <w:lastRenderedPageBreak/>
        <w:t>Council of European National Top-Level Domain Registries</w:t>
      </w:r>
    </w:p>
    <w:p w14:paraId="709FCAC6" w14:textId="72061B31" w:rsidR="00C92F47" w:rsidRPr="00626417" w:rsidRDefault="00450618" w:rsidP="00D97055">
      <w:pPr>
        <w:pStyle w:val="ListParagraph"/>
        <w:numPr>
          <w:ilvl w:val="0"/>
          <w:numId w:val="36"/>
        </w:numPr>
      </w:pPr>
      <w:r>
        <w:t>D</w:t>
      </w:r>
      <w:r w:rsidRPr="00450618">
        <w:t xml:space="preserve">omain </w:t>
      </w:r>
      <w:r>
        <w:t>N</w:t>
      </w:r>
      <w:r w:rsidRPr="00450618">
        <w:t xml:space="preserve">ame </w:t>
      </w:r>
      <w:r>
        <w:t>S</w:t>
      </w:r>
      <w:r w:rsidRPr="00450618">
        <w:t xml:space="preserve">ystem </w:t>
      </w:r>
      <w:r w:rsidR="00C92F47" w:rsidRPr="00626417">
        <w:t>Operations, Analysis, and Research Centre</w:t>
      </w:r>
    </w:p>
    <w:p w14:paraId="3D32F0B0" w14:textId="0623A1E3" w:rsidR="00C92F47" w:rsidRPr="00626417" w:rsidRDefault="00450618" w:rsidP="00D97055">
      <w:pPr>
        <w:pStyle w:val="ListParagraph"/>
        <w:numPr>
          <w:ilvl w:val="0"/>
          <w:numId w:val="36"/>
        </w:numPr>
      </w:pPr>
      <w:r>
        <w:t>D</w:t>
      </w:r>
      <w:r w:rsidRPr="00450618">
        <w:t xml:space="preserve">omain </w:t>
      </w:r>
      <w:r>
        <w:t>N</w:t>
      </w:r>
      <w:r w:rsidRPr="00450618">
        <w:t xml:space="preserve">ame </w:t>
      </w:r>
      <w:r>
        <w:t>S</w:t>
      </w:r>
      <w:r w:rsidRPr="00450618">
        <w:t xml:space="preserve">ystem </w:t>
      </w:r>
      <w:r w:rsidR="00C92F47" w:rsidRPr="00626417">
        <w:t>Research Federation</w:t>
      </w:r>
    </w:p>
    <w:p w14:paraId="664852FF" w14:textId="77777777" w:rsidR="00C92F47" w:rsidRPr="00626417" w:rsidRDefault="00C92F47" w:rsidP="00D97055">
      <w:pPr>
        <w:pStyle w:val="ListParagraph"/>
        <w:numPr>
          <w:ilvl w:val="0"/>
          <w:numId w:val="36"/>
        </w:numPr>
      </w:pPr>
      <w:proofErr w:type="spellStart"/>
      <w:r w:rsidRPr="00626417">
        <w:t>DotAsia</w:t>
      </w:r>
      <w:proofErr w:type="spellEnd"/>
    </w:p>
    <w:p w14:paraId="7FA4F047" w14:textId="77777777" w:rsidR="00C92F47" w:rsidRPr="00626417" w:rsidRDefault="00C92F47" w:rsidP="00D97055">
      <w:pPr>
        <w:pStyle w:val="ListParagraph"/>
        <w:numPr>
          <w:ilvl w:val="0"/>
          <w:numId w:val="36"/>
        </w:numPr>
      </w:pPr>
      <w:r w:rsidRPr="00626417">
        <w:t>eco - Association of the Internet Industry</w:t>
      </w:r>
    </w:p>
    <w:p w14:paraId="75A2C65B" w14:textId="597888CB" w:rsidR="00C92F47" w:rsidRPr="00626417" w:rsidRDefault="00E3243E" w:rsidP="00D97055">
      <w:pPr>
        <w:pStyle w:val="ListParagraph"/>
        <w:numPr>
          <w:ilvl w:val="0"/>
          <w:numId w:val="36"/>
        </w:numPr>
      </w:pPr>
      <w:r>
        <w:t>T</w:t>
      </w:r>
      <w:r w:rsidRPr="00E3243E">
        <w:t>he Internet Corporation for Assigned Names and Numbers</w:t>
      </w:r>
    </w:p>
    <w:p w14:paraId="00A086ED" w14:textId="15DCDCFD" w:rsidR="00C92F47" w:rsidRPr="00626417" w:rsidRDefault="00C92F47" w:rsidP="00D97055">
      <w:pPr>
        <w:pStyle w:val="ListParagraph"/>
        <w:numPr>
          <w:ilvl w:val="0"/>
          <w:numId w:val="36"/>
        </w:numPr>
      </w:pPr>
      <w:r w:rsidRPr="00626417">
        <w:t>International Institute of Communications</w:t>
      </w:r>
    </w:p>
    <w:p w14:paraId="2964DAEF" w14:textId="276DA014" w:rsidR="00C92F47" w:rsidRPr="00626417" w:rsidRDefault="00C92F47" w:rsidP="00D97055">
      <w:pPr>
        <w:pStyle w:val="ListParagraph"/>
        <w:numPr>
          <w:ilvl w:val="0"/>
          <w:numId w:val="36"/>
        </w:numPr>
      </w:pPr>
      <w:r w:rsidRPr="00626417">
        <w:t>Internet &amp; Jurisdiction Policy Network</w:t>
      </w:r>
    </w:p>
    <w:p w14:paraId="1D49A0F7" w14:textId="641E9E4F" w:rsidR="005D57EF" w:rsidRDefault="00C92F47" w:rsidP="00D97055">
      <w:pPr>
        <w:pStyle w:val="ListParagraph"/>
        <w:numPr>
          <w:ilvl w:val="0"/>
          <w:numId w:val="36"/>
        </w:numPr>
      </w:pPr>
      <w:r w:rsidRPr="00626417">
        <w:t>Internet Engineering Task Force</w:t>
      </w:r>
    </w:p>
    <w:p w14:paraId="1D2FDC71" w14:textId="2B094285" w:rsidR="00C92F47" w:rsidRPr="00626417" w:rsidRDefault="00C92F47" w:rsidP="00D97055">
      <w:pPr>
        <w:pStyle w:val="ListParagraph"/>
        <w:numPr>
          <w:ilvl w:val="0"/>
          <w:numId w:val="36"/>
        </w:numPr>
      </w:pPr>
      <w:r w:rsidRPr="00626417">
        <w:t>Internet Watch Foundation</w:t>
      </w:r>
    </w:p>
    <w:p w14:paraId="5028A352" w14:textId="472AFE87" w:rsidR="00C92F47" w:rsidRPr="00626417" w:rsidRDefault="00C92F47" w:rsidP="00D97055">
      <w:pPr>
        <w:pStyle w:val="ListParagraph"/>
        <w:numPr>
          <w:ilvl w:val="0"/>
          <w:numId w:val="36"/>
        </w:numPr>
      </w:pPr>
      <w:r w:rsidRPr="00626417">
        <w:t xml:space="preserve">Latin American and Caribbean </w:t>
      </w:r>
      <w:proofErr w:type="gramStart"/>
      <w:r w:rsidRPr="00626417">
        <w:t>Top Level</w:t>
      </w:r>
      <w:proofErr w:type="gramEnd"/>
      <w:r w:rsidRPr="00626417">
        <w:t xml:space="preserve"> Domains</w:t>
      </w:r>
    </w:p>
    <w:p w14:paraId="420E4ED4" w14:textId="15B4D0D6" w:rsidR="00C92F47" w:rsidRPr="00626417" w:rsidRDefault="00C92F47" w:rsidP="00D97055">
      <w:pPr>
        <w:pStyle w:val="ListParagraph"/>
        <w:numPr>
          <w:ilvl w:val="0"/>
          <w:numId w:val="36"/>
        </w:numPr>
      </w:pPr>
      <w:r w:rsidRPr="00626417">
        <w:t>Pacific Islands Chapter of the Internet Society</w:t>
      </w:r>
    </w:p>
    <w:p w14:paraId="39F2E87E" w14:textId="77777777" w:rsidR="00C92F47" w:rsidRPr="00626417" w:rsidRDefault="00C92F47" w:rsidP="00D97055">
      <w:pPr>
        <w:pStyle w:val="ListParagraph"/>
        <w:numPr>
          <w:ilvl w:val="0"/>
          <w:numId w:val="36"/>
        </w:numPr>
      </w:pPr>
      <w:r w:rsidRPr="00626417">
        <w:t>Tech Council of Australia</w:t>
      </w:r>
    </w:p>
    <w:p w14:paraId="175F3BDE" w14:textId="6EEED191" w:rsidR="00C92F47" w:rsidRPr="00FD2FF1" w:rsidRDefault="00C92F47" w:rsidP="00C92F47">
      <w:pPr>
        <w:pStyle w:val="ListParagraph"/>
        <w:numPr>
          <w:ilvl w:val="0"/>
          <w:numId w:val="36"/>
        </w:numPr>
      </w:pPr>
      <w:r w:rsidRPr="00626417">
        <w:t>Tech Policy Design Institute</w:t>
      </w:r>
    </w:p>
    <w:p w14:paraId="3B886A6C" w14:textId="77777777" w:rsidR="00C92F47" w:rsidRDefault="00C92F47" w:rsidP="00C3302D">
      <w:pPr>
        <w:pStyle w:val="Heading2"/>
      </w:pPr>
      <w:bookmarkStart w:id="57" w:name="_Toc243496926"/>
      <w:r>
        <w:t>Public Benefit Program</w:t>
      </w:r>
      <w:bookmarkEnd w:id="57"/>
    </w:p>
    <w:p w14:paraId="7B67829A" w14:textId="486FD335" w:rsidR="00C92F47" w:rsidRDefault="00C92F47" w:rsidP="00C92F47">
      <w:r>
        <w:t xml:space="preserve">auDA’s Public Benefit Program funds projects that </w:t>
      </w:r>
      <w:r w:rsidRPr="00DD26DB">
        <w:t>unlock greater utility from the internet for Australians and support under</w:t>
      </w:r>
      <w:r w:rsidR="00C96BBB">
        <w:t>-</w:t>
      </w:r>
      <w:r w:rsidRPr="00DD26DB">
        <w:t>served communities</w:t>
      </w:r>
      <w:r w:rsidR="00A918C4">
        <w:t>.</w:t>
      </w:r>
    </w:p>
    <w:p w14:paraId="4D0A5830" w14:textId="77777777" w:rsidR="00C92F47" w:rsidRPr="00AC4679" w:rsidRDefault="00C92F47" w:rsidP="001F7F09">
      <w:pPr>
        <w:pStyle w:val="Heading3"/>
      </w:pPr>
      <w:r w:rsidRPr="00AC4679">
        <w:t>2025 Community Grant Program</w:t>
      </w:r>
    </w:p>
    <w:p w14:paraId="20E60839" w14:textId="77777777" w:rsidR="00C92F47" w:rsidRDefault="00C92F47" w:rsidP="00C92F47">
      <w:r>
        <w:t>In 2025, auDA’s Community Grant Program awarded $750,000 to 15 community projects. Each received $50,000 to support community projects, education and activities that advance digital inclusion for Australians.</w:t>
      </w:r>
    </w:p>
    <w:p w14:paraId="33D643EE" w14:textId="77777777" w:rsidR="00C92F47" w:rsidRDefault="00C92F47" w:rsidP="00C92F47">
      <w:r>
        <w:t>The 2025 Community Grant Program supported projects that aimed to positively impact one of five priority cohorts:</w:t>
      </w:r>
    </w:p>
    <w:p w14:paraId="3DF8D767" w14:textId="77777777" w:rsidR="00C92F47" w:rsidRDefault="00C92F47" w:rsidP="00D97055">
      <w:pPr>
        <w:pStyle w:val="ListParagraph"/>
        <w:numPr>
          <w:ilvl w:val="0"/>
          <w:numId w:val="26"/>
        </w:numPr>
      </w:pPr>
      <w:r>
        <w:t>Rural, regional and remote Australians</w:t>
      </w:r>
    </w:p>
    <w:p w14:paraId="0E6C715F" w14:textId="77777777" w:rsidR="00C92F47" w:rsidRDefault="00C92F47" w:rsidP="00D97055">
      <w:pPr>
        <w:pStyle w:val="ListParagraph"/>
        <w:numPr>
          <w:ilvl w:val="0"/>
          <w:numId w:val="26"/>
        </w:numPr>
      </w:pPr>
      <w:r>
        <w:t>Australians living with disabilities</w:t>
      </w:r>
    </w:p>
    <w:p w14:paraId="71461304" w14:textId="77777777" w:rsidR="00C92F47" w:rsidRDefault="00C92F47" w:rsidP="00D97055">
      <w:pPr>
        <w:pStyle w:val="ListParagraph"/>
        <w:numPr>
          <w:ilvl w:val="0"/>
          <w:numId w:val="26"/>
        </w:numPr>
      </w:pPr>
      <w:r>
        <w:t>Aboriginal and Torres Strait Islander peoples</w:t>
      </w:r>
    </w:p>
    <w:p w14:paraId="28546190" w14:textId="77777777" w:rsidR="00C92F47" w:rsidRDefault="00C92F47" w:rsidP="00D97055">
      <w:pPr>
        <w:pStyle w:val="ListParagraph"/>
        <w:numPr>
          <w:ilvl w:val="0"/>
          <w:numId w:val="26"/>
        </w:numPr>
      </w:pPr>
      <w:r>
        <w:t>Young Australians (12-24)</w:t>
      </w:r>
    </w:p>
    <w:p w14:paraId="482F9460" w14:textId="77777777" w:rsidR="00C92F47" w:rsidRDefault="00C92F47" w:rsidP="00D97055">
      <w:pPr>
        <w:pStyle w:val="ListParagraph"/>
        <w:numPr>
          <w:ilvl w:val="0"/>
          <w:numId w:val="26"/>
        </w:numPr>
      </w:pPr>
      <w:r>
        <w:t>Older Australians (65+)</w:t>
      </w:r>
    </w:p>
    <w:p w14:paraId="645BF027" w14:textId="77777777" w:rsidR="00C92F47" w:rsidRPr="00D63F79" w:rsidRDefault="00C92F47" w:rsidP="00C92F47">
      <w:pPr>
        <w:spacing w:after="0"/>
      </w:pPr>
      <w:r w:rsidRPr="007F088E">
        <w:t>The</w:t>
      </w:r>
      <w:r w:rsidRPr="00D63F79">
        <w:t xml:space="preserve"> 2025 Community Grant projects will conclude at the end of </w:t>
      </w:r>
      <w:proofErr w:type="gramStart"/>
      <w:r w:rsidRPr="00D63F79">
        <w:t>2026</w:t>
      </w:r>
      <w:proofErr w:type="gramEnd"/>
      <w:r w:rsidRPr="00D63F79">
        <w:t xml:space="preserve"> and we look forward to reporting on their positive impact on digital inclusion for Australians.</w:t>
      </w:r>
    </w:p>
    <w:p w14:paraId="3618FABC" w14:textId="77777777" w:rsidR="00C92F47" w:rsidRDefault="00C92F47" w:rsidP="00C92F47"/>
    <w:p w14:paraId="7757CDB8" w14:textId="77777777" w:rsidR="00C92F47" w:rsidRPr="00AC4679" w:rsidRDefault="00C92F47" w:rsidP="00525D8B">
      <w:pPr>
        <w:pStyle w:val="Heading4"/>
      </w:pPr>
      <w:r w:rsidRPr="00AC4679">
        <w:t>Case studies: Impact delivered by the 2024 Community Grant Program</w:t>
      </w:r>
    </w:p>
    <w:p w14:paraId="7E7BFA5C" w14:textId="77777777" w:rsidR="00C92F47" w:rsidRDefault="00C92F47" w:rsidP="00C92F47">
      <w:r>
        <w:t>auDA’s 2024 Community Grant round projects were delivered over the 2024-25 and 2025-26 financial years.</w:t>
      </w:r>
    </w:p>
    <w:p w14:paraId="754098A0" w14:textId="77777777" w:rsidR="00C92F47" w:rsidRPr="00D66C90" w:rsidRDefault="00C92F47" w:rsidP="00C92F47">
      <w:pPr>
        <w:rPr>
          <w:b/>
          <w:bCs/>
        </w:rPr>
      </w:pPr>
      <w:proofErr w:type="spellStart"/>
      <w:r w:rsidRPr="00D66C90">
        <w:rPr>
          <w:b/>
          <w:bCs/>
        </w:rPr>
        <w:lastRenderedPageBreak/>
        <w:t>Seedkit</w:t>
      </w:r>
      <w:proofErr w:type="spellEnd"/>
    </w:p>
    <w:p w14:paraId="4A2C200B" w14:textId="20A73800" w:rsidR="00C92F47" w:rsidRDefault="006477F5" w:rsidP="00C92F47">
      <w:r>
        <w:t>T</w:t>
      </w:r>
      <w:r w:rsidR="00C92F47">
        <w:t>he University of Melbourne, Melbourne Social Equity Institute received an auDA Community Grant to extend</w:t>
      </w:r>
      <w:r w:rsidR="00C92F47" w:rsidRPr="3D3465F8">
        <w:t xml:space="preserve"> the existing digital social </w:t>
      </w:r>
      <w:r>
        <w:t>impact measurement</w:t>
      </w:r>
      <w:r w:rsidRPr="3D3465F8">
        <w:t xml:space="preserve"> </w:t>
      </w:r>
      <w:r w:rsidR="00C92F47" w:rsidRPr="3D3465F8">
        <w:t>platform</w:t>
      </w:r>
      <w:r w:rsidR="00C92F47">
        <w:t xml:space="preserve"> </w:t>
      </w:r>
      <w:proofErr w:type="spellStart"/>
      <w:r w:rsidR="00C92F47">
        <w:t>Seedkit</w:t>
      </w:r>
      <w:proofErr w:type="spellEnd"/>
      <w:r w:rsidR="00C92F47">
        <w:t xml:space="preserve">. </w:t>
      </w:r>
      <w:r>
        <w:t xml:space="preserve">Co-designed with the for-purpose sector, </w:t>
      </w:r>
      <w:proofErr w:type="spellStart"/>
      <w:r w:rsidR="00C92F47">
        <w:t>Seedkit</w:t>
      </w:r>
      <w:proofErr w:type="spellEnd"/>
      <w:r w:rsidR="00C92F47">
        <w:t xml:space="preserve"> </w:t>
      </w:r>
      <w:r>
        <w:t>has developed resources</w:t>
      </w:r>
      <w:r w:rsidR="00C92F47">
        <w:t xml:space="preserve"> to measure and communicate digital inclusion in the Australian context</w:t>
      </w:r>
      <w:r w:rsidR="00191860">
        <w:t>.</w:t>
      </w:r>
      <w:r w:rsidR="00C92F47" w:rsidRPr="3D3465F8">
        <w:t xml:space="preserve">  </w:t>
      </w:r>
    </w:p>
    <w:p w14:paraId="19D631D2" w14:textId="77777777" w:rsidR="00C92F47" w:rsidRDefault="00C92F47" w:rsidP="00C92F47">
      <w:r>
        <w:t xml:space="preserve">Since completing this project, </w:t>
      </w:r>
      <w:r w:rsidRPr="3D3465F8">
        <w:t xml:space="preserve">the </w:t>
      </w:r>
      <w:r>
        <w:t>extended</w:t>
      </w:r>
      <w:r w:rsidRPr="3D3465F8">
        <w:t xml:space="preserve"> resources have been actively promoted via webinars with the Australian Digital Inclusion Alliance</w:t>
      </w:r>
      <w:r>
        <w:t xml:space="preserve">, </w:t>
      </w:r>
      <w:r w:rsidRPr="3D3465F8">
        <w:t>2026 Tech for Social Justice Conference</w:t>
      </w:r>
      <w:r>
        <w:t xml:space="preserve"> and </w:t>
      </w:r>
      <w:r w:rsidRPr="3D3465F8">
        <w:t xml:space="preserve">to the 2025 </w:t>
      </w:r>
      <w:r>
        <w:t xml:space="preserve">auDA </w:t>
      </w:r>
      <w:r w:rsidRPr="3D3465F8">
        <w:t xml:space="preserve">Community Grant Recipients. </w:t>
      </w:r>
    </w:p>
    <w:p w14:paraId="0F8EB5E8" w14:textId="5FA9820B" w:rsidR="00A81585" w:rsidRPr="00A81585" w:rsidRDefault="0014141F" w:rsidP="00C92F47">
      <w:hyperlink r:id="rId33" w:history="1">
        <w:r>
          <w:rPr>
            <w:rStyle w:val="Hyperlink"/>
          </w:rPr>
          <w:t>seedkit.com.au</w:t>
        </w:r>
      </w:hyperlink>
    </w:p>
    <w:p w14:paraId="0521CFA9" w14:textId="77777777" w:rsidR="00C92F47" w:rsidRPr="00D66C90" w:rsidRDefault="00C92F47" w:rsidP="00C92F47">
      <w:pPr>
        <w:rPr>
          <w:b/>
          <w:bCs/>
        </w:rPr>
      </w:pPr>
      <w:r w:rsidRPr="00D66C90">
        <w:rPr>
          <w:b/>
          <w:bCs/>
        </w:rPr>
        <w:t>Farmers for Climate Action</w:t>
      </w:r>
    </w:p>
    <w:p w14:paraId="7D283B71" w14:textId="77777777" w:rsidR="00C92F47" w:rsidRDefault="00C92F47" w:rsidP="00C92F47">
      <w:r>
        <w:t xml:space="preserve">auDA grant funding enabled Farmers for Climate Action to develop the Climate Smart Farming Toolkit, which provides farmers and landholders with a </w:t>
      </w:r>
      <w:r w:rsidRPr="00B1524E">
        <w:t>searchable digital database</w:t>
      </w:r>
      <w:r>
        <w:t xml:space="preserve"> of climate smart farming information. Co-designed with farmers, industry and farmer climate leaders, the Toolkit provides resources to enable education and peer-to-peer learning about climate-related farming challenges and practices. </w:t>
      </w:r>
    </w:p>
    <w:p w14:paraId="0B7D4EF9" w14:textId="073769E9" w:rsidR="00C92F47" w:rsidRDefault="00C92F47" w:rsidP="00C92F47">
      <w:r>
        <w:t xml:space="preserve">Since completing its project, Farmers for Climate Action has integrated the Toolkit into their service offering to farmers. It has been actively shared online and at industry events such as </w:t>
      </w:r>
      <w:proofErr w:type="spellStart"/>
      <w:r w:rsidR="00537BC0">
        <w:t>e</w:t>
      </w:r>
      <w:r>
        <w:t>vokeAg</w:t>
      </w:r>
      <w:proofErr w:type="spellEnd"/>
      <w:r>
        <w:t xml:space="preserve"> 2026. </w:t>
      </w:r>
    </w:p>
    <w:p w14:paraId="614B4FBE" w14:textId="77777777" w:rsidR="00C92F47" w:rsidRDefault="00C92F47" w:rsidP="00C92F47">
      <w:hyperlink r:id="rId34" w:history="1">
        <w:r w:rsidRPr="00AA37B2">
          <w:rPr>
            <w:rStyle w:val="Hyperlink"/>
          </w:rPr>
          <w:t>farmersforclimateaction.org.au</w:t>
        </w:r>
        <w:r w:rsidRPr="00AA37B2" w:rsidDel="004E526F">
          <w:rPr>
            <w:rStyle w:val="Hyperlink"/>
          </w:rPr>
          <w:t xml:space="preserve"> </w:t>
        </w:r>
      </w:hyperlink>
    </w:p>
    <w:p w14:paraId="213F0916" w14:textId="77777777" w:rsidR="00C92F47" w:rsidRPr="00D66C90" w:rsidRDefault="00C92F47" w:rsidP="00C92F47">
      <w:pPr>
        <w:rPr>
          <w:b/>
          <w:bCs/>
        </w:rPr>
      </w:pPr>
      <w:r w:rsidRPr="00D66C90">
        <w:rPr>
          <w:b/>
          <w:bCs/>
        </w:rPr>
        <w:t>The Digital Dilly Bag project</w:t>
      </w:r>
    </w:p>
    <w:p w14:paraId="0A4C5B66" w14:textId="5C5DE7C8" w:rsidR="00C92F47" w:rsidRDefault="00C92F47" w:rsidP="00C92F47">
      <w:pPr>
        <w:tabs>
          <w:tab w:val="left" w:pos="4309"/>
        </w:tabs>
        <w:spacing w:after="120" w:line="259" w:lineRule="auto"/>
      </w:pPr>
      <w:r>
        <w:t xml:space="preserve">Undertaken by the Tranby Aboriginal Co-operative Ltd, auDA provided funding to </w:t>
      </w:r>
      <w:r w:rsidR="003F3ED5">
        <w:t xml:space="preserve">support the </w:t>
      </w:r>
      <w:r>
        <w:t>develop</w:t>
      </w:r>
      <w:r w:rsidR="003F3ED5">
        <w:t>ment</w:t>
      </w:r>
      <w:r w:rsidR="00C5626F">
        <w:t xml:space="preserve"> of</w:t>
      </w:r>
      <w:r>
        <w:t xml:space="preserve"> the Digital Dilly Bag, a secure digital hub to enable Aboriginal and Torres Strait Islander data sovereignty.</w:t>
      </w:r>
    </w:p>
    <w:p w14:paraId="2E5B19B1" w14:textId="5CF49E86" w:rsidR="00C92F47" w:rsidRDefault="00C5626F" w:rsidP="00C92F47">
      <w:r>
        <w:t>Digital Dilly Bag</w:t>
      </w:r>
      <w:r w:rsidR="00C92F47" w:rsidRPr="17EEE2BC">
        <w:t xml:space="preserve"> is hosted on sovereign ground and </w:t>
      </w:r>
      <w:r w:rsidR="00C92F47">
        <w:t xml:space="preserve">is </w:t>
      </w:r>
      <w:r w:rsidR="00C92F47" w:rsidRPr="17EEE2BC">
        <w:t>managed by a</w:t>
      </w:r>
      <w:r>
        <w:t>n Aboriginal</w:t>
      </w:r>
      <w:r w:rsidR="006E63E6">
        <w:t xml:space="preserve"> </w:t>
      </w:r>
      <w:r w:rsidR="00C92F47" w:rsidRPr="17EEE2BC">
        <w:t>community-controlled organisation</w:t>
      </w:r>
      <w:r w:rsidR="00C92F47">
        <w:t xml:space="preserve">, creating </w:t>
      </w:r>
      <w:r>
        <w:t xml:space="preserve">a </w:t>
      </w:r>
      <w:r w:rsidR="00C92F47">
        <w:t xml:space="preserve">culturally </w:t>
      </w:r>
      <w:r>
        <w:t xml:space="preserve">safe </w:t>
      </w:r>
      <w:r w:rsidR="00C92F47" w:rsidRPr="17EEE2BC">
        <w:t xml:space="preserve">place for Elders </w:t>
      </w:r>
      <w:r>
        <w:t xml:space="preserve">and communities </w:t>
      </w:r>
      <w:r w:rsidR="00C92F47" w:rsidRPr="17EEE2BC">
        <w:t xml:space="preserve">to digitally store and preserve stories, cultural practices and language </w:t>
      </w:r>
      <w:r w:rsidR="00C92F47">
        <w:t>to</w:t>
      </w:r>
      <w:r w:rsidR="00C92F47" w:rsidRPr="17EEE2BC">
        <w:t xml:space="preserve"> be passed on to future generations. </w:t>
      </w:r>
      <w:r w:rsidR="00C92F47">
        <w:t xml:space="preserve">It has also created </w:t>
      </w:r>
      <w:r w:rsidR="00C92F47" w:rsidRPr="0028027B">
        <w:t xml:space="preserve">a blueprint for sovereign data capabilities </w:t>
      </w:r>
      <w:r w:rsidR="00C92F47">
        <w:t>that is being shared</w:t>
      </w:r>
      <w:r w:rsidR="00C92F47" w:rsidRPr="0028027B">
        <w:t xml:space="preserve"> with communities across Australia through workshops, reports and forums.</w:t>
      </w:r>
    </w:p>
    <w:p w14:paraId="77F579A2" w14:textId="115D54E9" w:rsidR="00C92F47" w:rsidRDefault="00C92F47" w:rsidP="00C92F47">
      <w:hyperlink r:id="rId35" w:history="1">
        <w:r w:rsidRPr="005B676D">
          <w:rPr>
            <w:rStyle w:val="Hyperlink"/>
          </w:rPr>
          <w:t>tranby.org.au</w:t>
        </w:r>
      </w:hyperlink>
    </w:p>
    <w:p w14:paraId="755A09F3" w14:textId="77777777" w:rsidR="00205662" w:rsidRDefault="00205662" w:rsidP="00C92F47"/>
    <w:p w14:paraId="61F369D3" w14:textId="77777777" w:rsidR="00060E56" w:rsidRDefault="00060E56" w:rsidP="00C92F47"/>
    <w:p w14:paraId="2F65EBBB" w14:textId="43A83516" w:rsidR="00C92F47" w:rsidRPr="00BF5A9D" w:rsidRDefault="00C92F47" w:rsidP="009E68A6">
      <w:pPr>
        <w:pStyle w:val="Heading3"/>
      </w:pPr>
      <w:r w:rsidRPr="00BF5A9D">
        <w:lastRenderedPageBreak/>
        <w:t>2025 auDA Research and Development Grant Program</w:t>
      </w:r>
    </w:p>
    <w:p w14:paraId="74113135" w14:textId="0D29D6A8" w:rsidR="00C92F47" w:rsidRDefault="00C92F47" w:rsidP="00C92F47">
      <w:r>
        <w:t xml:space="preserve">Announced in July 2025, the inaugural auDA </w:t>
      </w:r>
      <w:r w:rsidR="0098222C" w:rsidRPr="0098222C">
        <w:t xml:space="preserve">Research and Development </w:t>
      </w:r>
      <w:r>
        <w:t>Grant projects delivered the first year of their three-year projects. The program funds large-scale research projects</w:t>
      </w:r>
      <w:r w:rsidRPr="00911490">
        <w:t xml:space="preserve"> designed to advance new knowledge </w:t>
      </w:r>
      <w:r>
        <w:t>and</w:t>
      </w:r>
      <w:r w:rsidRPr="00911490">
        <w:t xml:space="preserve"> improve how people access and benefit from the internet. </w:t>
      </w:r>
    </w:p>
    <w:p w14:paraId="5299BB02" w14:textId="77777777" w:rsidR="00C92F47" w:rsidRDefault="00C92F47" w:rsidP="00C92F47">
      <w:r>
        <w:t>During the financial year, Deakin and Monash project team members shared progress and insights with key stakeholders in Australia and abroad. auDA was also pleased to connect the project teams with stakeholders from the local, regional and global internet community.</w:t>
      </w:r>
    </w:p>
    <w:p w14:paraId="6EA82632" w14:textId="79F853DC" w:rsidR="00C92F47" w:rsidRDefault="00413121" w:rsidP="00A767A9">
      <w:pPr>
        <w:pStyle w:val="Heading4"/>
      </w:pPr>
      <w:r>
        <w:t xml:space="preserve">2025 </w:t>
      </w:r>
      <w:r w:rsidR="00A767A9">
        <w:t>Research and Development Grant Program projects</w:t>
      </w:r>
    </w:p>
    <w:p w14:paraId="43CE50A3" w14:textId="7B4CEE8A" w:rsidR="00C92F47" w:rsidRDefault="00C92F47" w:rsidP="00A04D1D">
      <w:pPr>
        <w:pStyle w:val="ListParagraph"/>
        <w:numPr>
          <w:ilvl w:val="0"/>
          <w:numId w:val="27"/>
        </w:numPr>
        <w:spacing w:after="120"/>
        <w:ind w:left="714" w:hanging="357"/>
        <w:contextualSpacing w:val="0"/>
      </w:pPr>
      <w:r>
        <w:t xml:space="preserve">Deakin University – Safe transition to a quantum-safe </w:t>
      </w:r>
      <w:r w:rsidR="00450618" w:rsidRPr="00450618">
        <w:t xml:space="preserve">domain name system </w:t>
      </w:r>
      <w:r>
        <w:t>led by Chief Investigator Professor Robin Doss</w:t>
      </w:r>
    </w:p>
    <w:p w14:paraId="5CF85C72" w14:textId="3D647AB0" w:rsidR="00C92F47" w:rsidRDefault="00C92F47" w:rsidP="00D97055">
      <w:pPr>
        <w:pStyle w:val="ListParagraph"/>
        <w:numPr>
          <w:ilvl w:val="0"/>
          <w:numId w:val="27"/>
        </w:numPr>
      </w:pPr>
      <w:r>
        <w:t xml:space="preserve">Monash University - </w:t>
      </w:r>
      <w:r w:rsidRPr="0058009D">
        <w:t xml:space="preserve">Enhancing digital inclusion through strengthening vulnerable Australians' resilience to </w:t>
      </w:r>
      <w:proofErr w:type="spellStart"/>
      <w:r w:rsidRPr="0058009D">
        <w:t>cyberscams</w:t>
      </w:r>
      <w:proofErr w:type="spellEnd"/>
      <w:r>
        <w:t xml:space="preserve"> led by Chief Investigator </w:t>
      </w:r>
      <w:r w:rsidR="006F32E4">
        <w:t xml:space="preserve">Associate Professor </w:t>
      </w:r>
      <w:r>
        <w:t>Kate Gould</w:t>
      </w:r>
    </w:p>
    <w:p w14:paraId="3EFF7C72" w14:textId="77777777" w:rsidR="00C92F47" w:rsidRDefault="00C92F47" w:rsidP="00C92F47">
      <w:r>
        <w:t xml:space="preserve">Read more about these projects on the .au blog with posts on </w:t>
      </w:r>
      <w:hyperlink r:id="rId36" w:history="1">
        <w:r w:rsidRPr="00C1698D">
          <w:rPr>
            <w:rStyle w:val="Hyperlink"/>
          </w:rPr>
          <w:t>Quantum threat to Australia’s digital infrastructure</w:t>
        </w:r>
      </w:hyperlink>
      <w:r w:rsidRPr="00C1698D">
        <w:t xml:space="preserve"> and </w:t>
      </w:r>
      <w:hyperlink r:id="rId37" w:history="1">
        <w:r w:rsidRPr="00C1698D">
          <w:rPr>
            <w:rStyle w:val="Hyperlink"/>
          </w:rPr>
          <w:t xml:space="preserve">Building digital resilience: protecting vulnerable Australians from </w:t>
        </w:r>
        <w:proofErr w:type="spellStart"/>
        <w:r w:rsidRPr="00C1698D">
          <w:rPr>
            <w:rStyle w:val="Hyperlink"/>
          </w:rPr>
          <w:t>cyberscams</w:t>
        </w:r>
        <w:proofErr w:type="spellEnd"/>
      </w:hyperlink>
      <w:r>
        <w:t>.</w:t>
      </w:r>
    </w:p>
    <w:p w14:paraId="6A5604FE" w14:textId="77777777" w:rsidR="00C92F47" w:rsidRPr="00AC4679" w:rsidRDefault="00C92F47" w:rsidP="009E68A6">
      <w:pPr>
        <w:pStyle w:val="Heading3"/>
        <w:rPr>
          <w:rFonts w:eastAsiaTheme="minorEastAsia"/>
        </w:rPr>
      </w:pPr>
      <w:r w:rsidRPr="00AC4679">
        <w:t>auDA Churchill Fellowships</w:t>
      </w:r>
    </w:p>
    <w:p w14:paraId="010A6D7A" w14:textId="77777777" w:rsidR="00C92F47" w:rsidRDefault="00C92F47" w:rsidP="00C92F47">
      <w:r>
        <w:t xml:space="preserve">The auDA Churchill Fellowships are an initiative funded by auDA and delivered through the Churchill Trust to support individuals to conduct research or projects that explore the digital and internet landscape and bring benefit to Australians. </w:t>
      </w:r>
    </w:p>
    <w:p w14:paraId="081695B3" w14:textId="77777777" w:rsidR="00C92F47" w:rsidRPr="00667360" w:rsidRDefault="00C92F47" w:rsidP="00C92F47">
      <w:pPr>
        <w:rPr>
          <w:b/>
          <w:bCs/>
        </w:rPr>
      </w:pPr>
      <w:r>
        <w:t xml:space="preserve">In September 2025, we announced the recipients of the inaugural auDA Churchill Fellowships, Jordan O’Reilly and Cara Penton. Both Jordan and Cara’s projects are focused on how AI can be used to deliver benefits to Australian communities. You can read more about their projects in the </w:t>
      </w:r>
      <w:hyperlink r:id="rId38" w:history="1">
        <w:r w:rsidRPr="005F118D">
          <w:rPr>
            <w:rStyle w:val="Hyperlink"/>
          </w:rPr>
          <w:t>auDA Churchill Fellowship</w:t>
        </w:r>
        <w:r>
          <w:rPr>
            <w:rStyle w:val="Hyperlink"/>
          </w:rPr>
          <w:t>s media release</w:t>
        </w:r>
      </w:hyperlink>
      <w:r>
        <w:t xml:space="preserve"> on our website.</w:t>
      </w:r>
    </w:p>
    <w:p w14:paraId="6579A63A" w14:textId="77777777" w:rsidR="00C92F47" w:rsidRDefault="00C92F47" w:rsidP="00C92F47">
      <w:r>
        <w:t>auDA looks forward to announcing the next successful fellows in the second half of 2026.</w:t>
      </w:r>
    </w:p>
    <w:p w14:paraId="5EE5E3D3" w14:textId="77777777" w:rsidR="00C92F47" w:rsidRPr="00077C9D" w:rsidRDefault="00C92F47" w:rsidP="00C3302D">
      <w:pPr>
        <w:pStyle w:val="Heading2"/>
      </w:pPr>
      <w:bookmarkStart w:id="58" w:name="_Toc243496927"/>
      <w:r w:rsidRPr="00B1524E">
        <w:t>Public Impact report</w:t>
      </w:r>
      <w:bookmarkStart w:id="59" w:name="_Toc147480815"/>
      <w:bookmarkEnd w:id="58"/>
      <w:r w:rsidRPr="00B1524E">
        <w:t xml:space="preserve"> </w:t>
      </w:r>
    </w:p>
    <w:p w14:paraId="3461F4D0" w14:textId="564D6051" w:rsidR="00C92F47" w:rsidRDefault="00C92F47" w:rsidP="00C92F47">
      <w:r>
        <w:t xml:space="preserve">auDA published our first Public Impact report in November 2025. The report outlines how we deliver positive impact for Australians through our membership program, Public Benefit Program, community outreach, contributions to tech policy and internet governance, research and insights, reconciliation and sustainability. Visit the auDA website to read our </w:t>
      </w:r>
      <w:hyperlink r:id="rId39" w:history="1">
        <w:r w:rsidRPr="00077C9D">
          <w:rPr>
            <w:rStyle w:val="Hyperlink"/>
          </w:rPr>
          <w:t>2025 Public Impact Report</w:t>
        </w:r>
      </w:hyperlink>
      <w:r>
        <w:t xml:space="preserve">. The 2026 Public Impact Report will be published in the second half of 2026. </w:t>
      </w:r>
    </w:p>
    <w:p w14:paraId="3ABEDAD1" w14:textId="3C654BC2" w:rsidR="00EB389F" w:rsidRPr="003B5CCE" w:rsidRDefault="00EB389F" w:rsidP="00D76299">
      <w:pPr>
        <w:pStyle w:val="Heading1"/>
      </w:pPr>
      <w:bookmarkStart w:id="60" w:name="_Toc147480816"/>
      <w:bookmarkStart w:id="61" w:name="_Toc243496928"/>
      <w:bookmarkEnd w:id="59"/>
      <w:r w:rsidRPr="003B5CCE">
        <w:lastRenderedPageBreak/>
        <w:t>People</w:t>
      </w:r>
      <w:bookmarkEnd w:id="60"/>
      <w:bookmarkEnd w:id="61"/>
    </w:p>
    <w:p w14:paraId="610B0271" w14:textId="77777777" w:rsidR="00C454E1" w:rsidRPr="00F11906" w:rsidRDefault="00C454E1" w:rsidP="00C454E1">
      <w:pPr>
        <w:rPr>
          <w:rFonts w:ascii="Poppins" w:hAnsi="Poppins" w:cs="Poppins"/>
        </w:rPr>
      </w:pPr>
      <w:r w:rsidRPr="00F11906">
        <w:rPr>
          <w:rFonts w:ascii="Poppins" w:hAnsi="Poppins" w:cs="Poppins"/>
          <w:b/>
          <w:bCs/>
        </w:rPr>
        <w:t>auDA’s people</w:t>
      </w:r>
      <w:r>
        <w:rPr>
          <w:rFonts w:ascii="Poppins" w:hAnsi="Poppins" w:cs="Poppins"/>
          <w:b/>
          <w:bCs/>
        </w:rPr>
        <w:t xml:space="preserve"> are essential to our success. Through</w:t>
      </w:r>
      <w:r w:rsidRPr="00F11906" w:rsidDel="000219C9">
        <w:rPr>
          <w:rFonts w:ascii="Poppins" w:hAnsi="Poppins" w:cs="Poppins"/>
          <w:b/>
          <w:bCs/>
        </w:rPr>
        <w:t xml:space="preserve"> </w:t>
      </w:r>
      <w:r>
        <w:rPr>
          <w:rFonts w:ascii="Poppins" w:hAnsi="Poppins" w:cs="Poppins"/>
          <w:b/>
          <w:bCs/>
        </w:rPr>
        <w:t xml:space="preserve">their extensive expertise, they help us </w:t>
      </w:r>
      <w:r w:rsidRPr="00DC5B0D">
        <w:rPr>
          <w:rFonts w:ascii="Poppins" w:hAnsi="Poppins" w:cs="Poppins"/>
          <w:b/>
          <w:bCs/>
        </w:rPr>
        <w:t>deliver</w:t>
      </w:r>
      <w:r w:rsidRPr="00F11906">
        <w:rPr>
          <w:rFonts w:ascii="Poppins" w:hAnsi="Poppins" w:cs="Poppins"/>
          <w:b/>
          <w:bCs/>
        </w:rPr>
        <w:t xml:space="preserve"> our core functions</w:t>
      </w:r>
      <w:r w:rsidRPr="00DC5B0D">
        <w:rPr>
          <w:rFonts w:ascii="Poppins" w:hAnsi="Poppins" w:cs="Poppins"/>
          <w:b/>
          <w:bCs/>
        </w:rPr>
        <w:t>, strategy</w:t>
      </w:r>
      <w:r w:rsidRPr="00F11906">
        <w:rPr>
          <w:rFonts w:ascii="Poppins" w:hAnsi="Poppins" w:cs="Poppins"/>
          <w:b/>
          <w:bCs/>
        </w:rPr>
        <w:t xml:space="preserve"> and </w:t>
      </w:r>
      <w:r>
        <w:rPr>
          <w:rFonts w:ascii="Poppins" w:hAnsi="Poppins" w:cs="Poppins"/>
          <w:b/>
          <w:bCs/>
        </w:rPr>
        <w:t>make a positive public impact</w:t>
      </w:r>
      <w:r w:rsidRPr="00F11906">
        <w:rPr>
          <w:rFonts w:ascii="Poppins" w:hAnsi="Poppins" w:cs="Poppins"/>
          <w:b/>
          <w:bCs/>
        </w:rPr>
        <w:t>. In 2025</w:t>
      </w:r>
      <w:r>
        <w:rPr>
          <w:rFonts w:ascii="Poppins" w:hAnsi="Poppins" w:cs="Poppins"/>
          <w:b/>
          <w:bCs/>
        </w:rPr>
        <w:t>-</w:t>
      </w:r>
      <w:r w:rsidRPr="00F11906">
        <w:rPr>
          <w:rFonts w:ascii="Poppins" w:hAnsi="Poppins" w:cs="Poppins"/>
          <w:b/>
          <w:bCs/>
        </w:rPr>
        <w:t xml:space="preserve">26, </w:t>
      </w:r>
      <w:r w:rsidRPr="00DC5B0D">
        <w:rPr>
          <w:rFonts w:ascii="Poppins" w:hAnsi="Poppins" w:cs="Poppins"/>
          <w:b/>
          <w:bCs/>
        </w:rPr>
        <w:t>we focused</w:t>
      </w:r>
      <w:r w:rsidRPr="00F11906">
        <w:rPr>
          <w:rFonts w:ascii="Poppins" w:hAnsi="Poppins" w:cs="Poppins"/>
          <w:b/>
          <w:bCs/>
        </w:rPr>
        <w:t xml:space="preserve"> on building capability, </w:t>
      </w:r>
      <w:r>
        <w:rPr>
          <w:rFonts w:ascii="Poppins" w:hAnsi="Poppins" w:cs="Poppins"/>
          <w:b/>
          <w:bCs/>
        </w:rPr>
        <w:t xml:space="preserve">improving how we work together and </w:t>
      </w:r>
      <w:r w:rsidRPr="00F11906">
        <w:rPr>
          <w:rFonts w:ascii="Poppins" w:hAnsi="Poppins" w:cs="Poppins"/>
          <w:b/>
          <w:bCs/>
        </w:rPr>
        <w:t>supporting staff wellbeing</w:t>
      </w:r>
      <w:r>
        <w:rPr>
          <w:rFonts w:ascii="Poppins" w:hAnsi="Poppins" w:cs="Poppins"/>
          <w:b/>
          <w:bCs/>
        </w:rPr>
        <w:t>.</w:t>
      </w:r>
    </w:p>
    <w:p w14:paraId="2E071706" w14:textId="77777777" w:rsidR="00C454E1" w:rsidRDefault="00C454E1" w:rsidP="00C454E1">
      <w:pPr>
        <w:spacing w:after="0"/>
        <w:rPr>
          <w:b/>
        </w:rPr>
      </w:pPr>
    </w:p>
    <w:p w14:paraId="02AFA13F" w14:textId="49CC7C3E" w:rsidR="00C454E1" w:rsidRPr="00FE0920" w:rsidRDefault="00C454E1" w:rsidP="00C454E1">
      <w:pPr>
        <w:spacing w:after="0"/>
        <w:rPr>
          <w:b/>
        </w:rPr>
      </w:pPr>
      <w:r w:rsidRPr="00FE0920">
        <w:rPr>
          <w:b/>
        </w:rPr>
        <w:t xml:space="preserve">Strategic </w:t>
      </w:r>
      <w:r>
        <w:rPr>
          <w:b/>
        </w:rPr>
        <w:t xml:space="preserve">pillar and </w:t>
      </w:r>
      <w:r w:rsidRPr="00FE0920">
        <w:rPr>
          <w:b/>
        </w:rPr>
        <w:t>objective</w:t>
      </w:r>
    </w:p>
    <w:p w14:paraId="26C98D49" w14:textId="3FB836F2" w:rsidR="00C454E1" w:rsidRDefault="00C454E1" w:rsidP="00C454E1">
      <w:pPr>
        <w:spacing w:after="0"/>
      </w:pPr>
      <w:r w:rsidRPr="00C454E1">
        <w:rPr>
          <w:b/>
          <w:bCs/>
        </w:rPr>
        <w:t>Capability:</w:t>
      </w:r>
      <w:r>
        <w:t xml:space="preserve"> Grow auDA’s leadership and technical skills so that it is nimble and resilient and can confidently meet the challenges of a technically and geopolitically dynamic environment</w:t>
      </w:r>
    </w:p>
    <w:p w14:paraId="08A35F2E" w14:textId="77777777" w:rsidR="00C454E1" w:rsidRDefault="00C454E1" w:rsidP="00C454E1">
      <w:pPr>
        <w:spacing w:after="0"/>
      </w:pPr>
    </w:p>
    <w:p w14:paraId="1D3DE11F" w14:textId="77777777" w:rsidR="00C454E1" w:rsidRPr="00E85BE6" w:rsidRDefault="00C454E1" w:rsidP="00C454E1">
      <w:pPr>
        <w:spacing w:after="0"/>
        <w:rPr>
          <w:b/>
        </w:rPr>
      </w:pPr>
      <w:r w:rsidRPr="00E85BE6">
        <w:rPr>
          <w:b/>
        </w:rPr>
        <w:t>Terms of Endorsement</w:t>
      </w:r>
    </w:p>
    <w:p w14:paraId="69F22432" w14:textId="77777777" w:rsidR="00C454E1" w:rsidRDefault="00C454E1" w:rsidP="00C454E1">
      <w:pPr>
        <w:spacing w:after="0"/>
      </w:pPr>
      <w:r w:rsidRPr="00E85BE6">
        <w:t>Core principle: Support trust and confidence in .au</w:t>
      </w:r>
    </w:p>
    <w:p w14:paraId="1EF18035" w14:textId="77777777" w:rsidR="00C454E1" w:rsidRPr="00E85BE6" w:rsidRDefault="00C454E1" w:rsidP="00C454E1">
      <w:pPr>
        <w:spacing w:after="0"/>
      </w:pPr>
    </w:p>
    <w:p w14:paraId="09638C60" w14:textId="77777777" w:rsidR="00C454E1" w:rsidRPr="00E85BE6" w:rsidRDefault="00C454E1" w:rsidP="00C454E1">
      <w:pPr>
        <w:spacing w:after="0"/>
        <w:rPr>
          <w:b/>
        </w:rPr>
      </w:pPr>
      <w:r w:rsidRPr="00E85BE6">
        <w:rPr>
          <w:b/>
        </w:rPr>
        <w:t>Material theme</w:t>
      </w:r>
    </w:p>
    <w:p w14:paraId="4B0CFC2A" w14:textId="5F2A45CD" w:rsidR="00C454E1" w:rsidRDefault="00C454E1" w:rsidP="00C454E1">
      <w:pPr>
        <w:spacing w:after="0"/>
      </w:pPr>
      <w:r w:rsidRPr="00E85BE6">
        <w:t>Stakeholder relationships</w:t>
      </w:r>
    </w:p>
    <w:p w14:paraId="5CDC01A7" w14:textId="77777777" w:rsidR="00C454E1" w:rsidRPr="00E85BE6" w:rsidRDefault="00C454E1" w:rsidP="00C454E1">
      <w:pPr>
        <w:spacing w:after="0"/>
      </w:pPr>
    </w:p>
    <w:p w14:paraId="4C32C76D" w14:textId="77777777" w:rsidR="00C454E1" w:rsidRPr="00E85BE6" w:rsidRDefault="00C454E1" w:rsidP="00C454E1">
      <w:pPr>
        <w:spacing w:after="0"/>
        <w:rPr>
          <w:b/>
        </w:rPr>
      </w:pPr>
      <w:r w:rsidRPr="00E85BE6">
        <w:rPr>
          <w:b/>
        </w:rPr>
        <w:t>Key resources</w:t>
      </w:r>
    </w:p>
    <w:p w14:paraId="53197737" w14:textId="77777777" w:rsidR="00C454E1" w:rsidRDefault="00C454E1" w:rsidP="00C454E1">
      <w:pPr>
        <w:spacing w:after="0"/>
      </w:pPr>
      <w:r w:rsidRPr="00E85BE6">
        <w:t>Our people</w:t>
      </w:r>
    </w:p>
    <w:p w14:paraId="2BB9349B" w14:textId="77777777" w:rsidR="00C454E1" w:rsidRDefault="00C454E1" w:rsidP="00C454E1">
      <w:pPr>
        <w:spacing w:after="0"/>
      </w:pPr>
    </w:p>
    <w:p w14:paraId="12FF51EC" w14:textId="77777777" w:rsidR="00C454E1" w:rsidRPr="00824555" w:rsidRDefault="00C454E1" w:rsidP="00C454E1">
      <w:pPr>
        <w:spacing w:after="0"/>
        <w:rPr>
          <w:b/>
          <w:bCs/>
        </w:rPr>
      </w:pPr>
      <w:r w:rsidRPr="00824555">
        <w:rPr>
          <w:rFonts w:asciiTheme="majorHAnsi" w:hAnsiTheme="majorHAnsi" w:cstheme="majorHAnsi"/>
          <w:b/>
          <w:bCs/>
        </w:rPr>
        <w:t>Sustainable Development Goals</w:t>
      </w:r>
      <w:r w:rsidRPr="00824555">
        <w:rPr>
          <w:b/>
          <w:bCs/>
        </w:rPr>
        <w:t xml:space="preserve"> </w:t>
      </w:r>
    </w:p>
    <w:p w14:paraId="67F69583" w14:textId="77777777" w:rsidR="00C454E1" w:rsidRDefault="00C454E1" w:rsidP="00C454E1">
      <w:pPr>
        <w:spacing w:after="0"/>
      </w:pPr>
      <w:r w:rsidRPr="00824555">
        <w:t xml:space="preserve">Sustainable Development Goal </w:t>
      </w:r>
      <w:r w:rsidRPr="00EE02AA">
        <w:t>8 - Decent work and economic growth</w:t>
      </w:r>
    </w:p>
    <w:p w14:paraId="2D75212B" w14:textId="77777777" w:rsidR="00C454E1" w:rsidRDefault="00C454E1" w:rsidP="00C454E1">
      <w:pPr>
        <w:spacing w:after="0"/>
      </w:pPr>
    </w:p>
    <w:p w14:paraId="281CD5EB" w14:textId="0EE63A8B" w:rsidR="003B5CCE" w:rsidRPr="004F6BD4" w:rsidRDefault="00C454E1" w:rsidP="004F6BD4">
      <w:pPr>
        <w:spacing w:after="0"/>
        <w:rPr>
          <w:rFonts w:ascii="Poppins" w:eastAsia="SimSun" w:hAnsi="Poppins" w:cs="Poppins"/>
          <w:b/>
          <w:bCs/>
          <w:szCs w:val="24"/>
        </w:rPr>
      </w:pPr>
      <w:r w:rsidRPr="004F6BD4">
        <w:rPr>
          <w:b/>
          <w:bCs/>
        </w:rPr>
        <w:t>Performance</w:t>
      </w:r>
    </w:p>
    <w:tbl>
      <w:tblPr>
        <w:tblpPr w:leftFromText="180" w:rightFromText="180" w:vertAnchor="text" w:horzAnchor="margin" w:tblpY="321"/>
        <w:tblW w:w="8637" w:type="dxa"/>
        <w:tblCellMar>
          <w:left w:w="0" w:type="dxa"/>
          <w:right w:w="0" w:type="dxa"/>
        </w:tblCellMar>
        <w:tblLook w:val="04A0" w:firstRow="1" w:lastRow="0" w:firstColumn="1" w:lastColumn="0" w:noHBand="0" w:noVBand="1"/>
      </w:tblPr>
      <w:tblGrid>
        <w:gridCol w:w="3075"/>
        <w:gridCol w:w="2626"/>
        <w:gridCol w:w="2936"/>
      </w:tblGrid>
      <w:tr w:rsidR="004F6BD4" w:rsidRPr="00F11906" w14:paraId="4AAF9006" w14:textId="77777777" w:rsidTr="0032525C">
        <w:tc>
          <w:tcPr>
            <w:tcW w:w="3075" w:type="dxa"/>
            <w:tcBorders>
              <w:top w:val="single" w:sz="8" w:space="0" w:color="auto"/>
              <w:left w:val="single" w:sz="8" w:space="0" w:color="auto"/>
              <w:bottom w:val="single" w:sz="8" w:space="0" w:color="auto"/>
              <w:right w:val="single" w:sz="8" w:space="0" w:color="auto"/>
            </w:tcBorders>
            <w:shd w:val="clear" w:color="auto" w:fill="BDCCD3"/>
            <w:tcMar>
              <w:top w:w="0" w:type="dxa"/>
              <w:left w:w="108" w:type="dxa"/>
              <w:bottom w:w="0" w:type="dxa"/>
              <w:right w:w="108" w:type="dxa"/>
            </w:tcMar>
            <w:hideMark/>
          </w:tcPr>
          <w:p w14:paraId="38802FE8" w14:textId="77777777" w:rsidR="004F6BD4" w:rsidRPr="00D300F0" w:rsidRDefault="004F6BD4" w:rsidP="00964ECA">
            <w:pPr>
              <w:spacing w:after="120" w:line="280" w:lineRule="atLeast"/>
              <w:rPr>
                <w:rFonts w:ascii="Poppins" w:hAnsi="Poppins" w:cs="Poppins"/>
              </w:rPr>
            </w:pPr>
            <w:r w:rsidRPr="00D300F0">
              <w:rPr>
                <w:rFonts w:ascii="Poppins" w:hAnsi="Poppins" w:cs="Poppins"/>
                <w:b/>
                <w:bCs/>
              </w:rPr>
              <w:t>Measure</w:t>
            </w:r>
          </w:p>
        </w:tc>
        <w:tc>
          <w:tcPr>
            <w:tcW w:w="2626" w:type="dxa"/>
            <w:tcBorders>
              <w:top w:val="single" w:sz="8" w:space="0" w:color="auto"/>
              <w:left w:val="nil"/>
              <w:bottom w:val="single" w:sz="8" w:space="0" w:color="auto"/>
              <w:right w:val="single" w:sz="8" w:space="0" w:color="auto"/>
            </w:tcBorders>
            <w:shd w:val="clear" w:color="auto" w:fill="BDCCD3"/>
            <w:tcMar>
              <w:top w:w="0" w:type="dxa"/>
              <w:left w:w="108" w:type="dxa"/>
              <w:bottom w:w="0" w:type="dxa"/>
              <w:right w:w="108" w:type="dxa"/>
            </w:tcMar>
            <w:hideMark/>
          </w:tcPr>
          <w:p w14:paraId="28BA9BFE" w14:textId="77777777" w:rsidR="004F6BD4" w:rsidRPr="00D300F0" w:rsidRDefault="004F6BD4" w:rsidP="00964ECA">
            <w:pPr>
              <w:spacing w:after="120" w:line="280" w:lineRule="atLeast"/>
              <w:rPr>
                <w:rFonts w:ascii="Poppins" w:hAnsi="Poppins" w:cs="Poppins"/>
              </w:rPr>
            </w:pPr>
            <w:r>
              <w:rPr>
                <w:rFonts w:ascii="Poppins" w:hAnsi="Poppins" w:cs="Poppins"/>
                <w:b/>
                <w:bCs/>
              </w:rPr>
              <w:t>2025-26 target</w:t>
            </w:r>
          </w:p>
        </w:tc>
        <w:tc>
          <w:tcPr>
            <w:tcW w:w="2936" w:type="dxa"/>
            <w:tcBorders>
              <w:top w:val="single" w:sz="8" w:space="0" w:color="auto"/>
              <w:left w:val="nil"/>
              <w:bottom w:val="single" w:sz="8" w:space="0" w:color="auto"/>
              <w:right w:val="single" w:sz="8" w:space="0" w:color="auto"/>
            </w:tcBorders>
            <w:shd w:val="clear" w:color="auto" w:fill="BDCCD3"/>
          </w:tcPr>
          <w:p w14:paraId="6CBDDC0B" w14:textId="2A26577E" w:rsidR="004F6BD4" w:rsidRPr="00D300F0" w:rsidDel="00F15D8B" w:rsidRDefault="004F6BD4" w:rsidP="00964ECA">
            <w:pPr>
              <w:spacing w:after="120" w:line="280" w:lineRule="atLeast"/>
              <w:rPr>
                <w:rFonts w:ascii="Poppins" w:hAnsi="Poppins" w:cs="Poppins"/>
                <w:b/>
                <w:bCs/>
              </w:rPr>
            </w:pPr>
            <w:r w:rsidRPr="00D300F0">
              <w:rPr>
                <w:rFonts w:ascii="Poppins" w:hAnsi="Poppins" w:cs="Poppins"/>
                <w:b/>
                <w:bCs/>
              </w:rPr>
              <w:t>2025–26 actual</w:t>
            </w:r>
          </w:p>
        </w:tc>
      </w:tr>
      <w:tr w:rsidR="004F6BD4" w:rsidRPr="00F11906" w14:paraId="1C99DCAC" w14:textId="77777777" w:rsidTr="00FE419A">
        <w:tc>
          <w:tcPr>
            <w:tcW w:w="307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C352419" w14:textId="77777777" w:rsidR="004F6BD4" w:rsidRPr="00CB7E05" w:rsidRDefault="004F6BD4" w:rsidP="00964ECA">
            <w:pPr>
              <w:spacing w:before="120" w:after="120"/>
              <w:rPr>
                <w:rFonts w:ascii="Poppins" w:hAnsi="Poppins" w:cs="Poppins"/>
              </w:rPr>
            </w:pPr>
            <w:r w:rsidRPr="00E91072">
              <w:rPr>
                <w:rFonts w:ascii="Poppins" w:hAnsi="Poppins" w:cs="Poppins"/>
              </w:rPr>
              <w:t>Percentage of employees using AI tools to support productivity.</w:t>
            </w:r>
          </w:p>
        </w:tc>
        <w:tc>
          <w:tcPr>
            <w:tcW w:w="2626" w:type="dxa"/>
            <w:tcBorders>
              <w:top w:val="nil"/>
              <w:left w:val="nil"/>
              <w:bottom w:val="single" w:sz="8" w:space="0" w:color="auto"/>
              <w:right w:val="single" w:sz="8" w:space="0" w:color="auto"/>
            </w:tcBorders>
            <w:tcMar>
              <w:top w:w="0" w:type="dxa"/>
              <w:left w:w="108" w:type="dxa"/>
              <w:bottom w:w="0" w:type="dxa"/>
              <w:right w:w="108" w:type="dxa"/>
            </w:tcMar>
          </w:tcPr>
          <w:p w14:paraId="2DB6BED5" w14:textId="77777777" w:rsidR="004F6BD4" w:rsidRPr="00CB7E05" w:rsidRDefault="004F6BD4" w:rsidP="00964ECA">
            <w:pPr>
              <w:spacing w:after="120" w:line="280" w:lineRule="atLeast"/>
              <w:rPr>
                <w:rFonts w:ascii="Poppins" w:hAnsi="Poppins" w:cs="Poppins"/>
              </w:rPr>
            </w:pPr>
            <w:r w:rsidRPr="00CB7E05">
              <w:rPr>
                <w:rFonts w:ascii="Poppins" w:hAnsi="Poppins" w:cs="Poppins"/>
              </w:rPr>
              <w:t>100%</w:t>
            </w:r>
          </w:p>
        </w:tc>
        <w:tc>
          <w:tcPr>
            <w:tcW w:w="2936" w:type="dxa"/>
            <w:tcBorders>
              <w:top w:val="nil"/>
              <w:left w:val="nil"/>
              <w:bottom w:val="single" w:sz="8" w:space="0" w:color="auto"/>
              <w:right w:val="single" w:sz="8" w:space="0" w:color="auto"/>
            </w:tcBorders>
          </w:tcPr>
          <w:p w14:paraId="2BBD6A0A" w14:textId="41257AA3" w:rsidR="004F6BD4" w:rsidRPr="00416BB8" w:rsidRDefault="004F6BD4" w:rsidP="00964ECA">
            <w:pPr>
              <w:spacing w:after="120" w:line="280" w:lineRule="atLeast"/>
              <w:rPr>
                <w:rFonts w:ascii="Poppins" w:hAnsi="Poppins" w:cs="Poppins"/>
                <w:highlight w:val="yellow"/>
              </w:rPr>
            </w:pPr>
            <w:r>
              <w:rPr>
                <w:rFonts w:ascii="Poppins" w:hAnsi="Poppins" w:cs="Poppins"/>
              </w:rPr>
              <w:t>94</w:t>
            </w:r>
            <w:r w:rsidRPr="000B6E7B">
              <w:rPr>
                <w:rFonts w:ascii="Poppins" w:hAnsi="Poppins" w:cs="Poppins"/>
              </w:rPr>
              <w:t>%</w:t>
            </w:r>
          </w:p>
        </w:tc>
      </w:tr>
      <w:tr w:rsidR="004F6BD4" w:rsidRPr="00F11906" w14:paraId="409B2E87" w14:textId="77777777" w:rsidTr="009E5620">
        <w:tc>
          <w:tcPr>
            <w:tcW w:w="307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5B3808F" w14:textId="77777777" w:rsidR="004F6BD4" w:rsidRPr="00D300F0" w:rsidRDefault="004F6BD4" w:rsidP="00964ECA">
            <w:pPr>
              <w:spacing w:before="120" w:after="120"/>
              <w:rPr>
                <w:rFonts w:ascii="Poppins" w:hAnsi="Poppins" w:cs="Poppins"/>
              </w:rPr>
            </w:pPr>
            <w:r>
              <w:rPr>
                <w:rFonts w:ascii="Poppins" w:hAnsi="Poppins" w:cs="Poppins"/>
              </w:rPr>
              <w:t>Percentage</w:t>
            </w:r>
            <w:r w:rsidRPr="00D300F0">
              <w:rPr>
                <w:rFonts w:ascii="Poppins" w:hAnsi="Poppins" w:cs="Poppins"/>
              </w:rPr>
              <w:t xml:space="preserve"> of leadership team that have completed leadership training</w:t>
            </w:r>
          </w:p>
        </w:tc>
        <w:tc>
          <w:tcPr>
            <w:tcW w:w="2626" w:type="dxa"/>
            <w:tcBorders>
              <w:top w:val="nil"/>
              <w:left w:val="nil"/>
              <w:bottom w:val="single" w:sz="8" w:space="0" w:color="auto"/>
              <w:right w:val="single" w:sz="8" w:space="0" w:color="auto"/>
            </w:tcBorders>
            <w:tcMar>
              <w:top w:w="0" w:type="dxa"/>
              <w:left w:w="108" w:type="dxa"/>
              <w:bottom w:w="0" w:type="dxa"/>
              <w:right w:w="108" w:type="dxa"/>
            </w:tcMar>
          </w:tcPr>
          <w:p w14:paraId="6257D220" w14:textId="77777777" w:rsidR="004F6BD4" w:rsidRPr="00236AE7" w:rsidRDefault="004F6BD4" w:rsidP="00964ECA">
            <w:pPr>
              <w:spacing w:after="120" w:line="280" w:lineRule="atLeast"/>
              <w:rPr>
                <w:rFonts w:ascii="Poppins" w:hAnsi="Poppins" w:cs="Poppins"/>
                <w:highlight w:val="yellow"/>
              </w:rPr>
            </w:pPr>
            <w:r>
              <w:rPr>
                <w:rFonts w:ascii="Poppins" w:hAnsi="Poppins" w:cs="Poppins"/>
              </w:rPr>
              <w:t>90</w:t>
            </w:r>
            <w:r w:rsidRPr="007673C7">
              <w:rPr>
                <w:rFonts w:ascii="Poppins" w:hAnsi="Poppins" w:cs="Poppins"/>
              </w:rPr>
              <w:t xml:space="preserve">% </w:t>
            </w:r>
            <w:r>
              <w:rPr>
                <w:rFonts w:ascii="Poppins" w:hAnsi="Poppins" w:cs="Poppins"/>
              </w:rPr>
              <w:t xml:space="preserve">of </w:t>
            </w:r>
            <w:r w:rsidRPr="007673C7">
              <w:rPr>
                <w:rFonts w:ascii="Poppins" w:hAnsi="Poppins" w:cs="Poppins"/>
              </w:rPr>
              <w:t xml:space="preserve">leadership </w:t>
            </w:r>
            <w:r>
              <w:rPr>
                <w:rFonts w:ascii="Poppins" w:hAnsi="Poppins" w:cs="Poppins"/>
              </w:rPr>
              <w:t>team completed</w:t>
            </w:r>
            <w:r w:rsidRPr="007673C7">
              <w:rPr>
                <w:rFonts w:ascii="Poppins" w:hAnsi="Poppins" w:cs="Poppins"/>
              </w:rPr>
              <w:t xml:space="preserve"> </w:t>
            </w:r>
          </w:p>
        </w:tc>
        <w:tc>
          <w:tcPr>
            <w:tcW w:w="2936" w:type="dxa"/>
            <w:tcBorders>
              <w:top w:val="nil"/>
              <w:left w:val="nil"/>
              <w:bottom w:val="single" w:sz="8" w:space="0" w:color="auto"/>
              <w:right w:val="single" w:sz="8" w:space="0" w:color="auto"/>
            </w:tcBorders>
          </w:tcPr>
          <w:p w14:paraId="4EEBA163" w14:textId="6099051F" w:rsidR="004F6BD4" w:rsidRPr="007673C7" w:rsidDel="00F15D8B" w:rsidRDefault="004F6BD4" w:rsidP="00964ECA">
            <w:pPr>
              <w:spacing w:after="120" w:line="280" w:lineRule="atLeast"/>
              <w:rPr>
                <w:rFonts w:ascii="Poppins" w:hAnsi="Poppins" w:cs="Poppins"/>
              </w:rPr>
            </w:pPr>
            <w:r>
              <w:rPr>
                <w:rFonts w:ascii="Poppins" w:hAnsi="Poppins" w:cs="Poppins"/>
              </w:rPr>
              <w:t>100</w:t>
            </w:r>
            <w:r w:rsidRPr="007673C7">
              <w:rPr>
                <w:rFonts w:ascii="Poppins" w:hAnsi="Poppins" w:cs="Poppins"/>
              </w:rPr>
              <w:t>%</w:t>
            </w:r>
          </w:p>
        </w:tc>
      </w:tr>
      <w:tr w:rsidR="004F6BD4" w:rsidRPr="00F11906" w14:paraId="65229A6F" w14:textId="77777777" w:rsidTr="004F6BD4">
        <w:tc>
          <w:tcPr>
            <w:tcW w:w="307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C54C989" w14:textId="77777777" w:rsidR="004F6BD4" w:rsidRPr="00D300F0" w:rsidRDefault="004F6BD4" w:rsidP="00964ECA">
            <w:pPr>
              <w:spacing w:after="120" w:line="280" w:lineRule="atLeast"/>
              <w:rPr>
                <w:rFonts w:ascii="Poppins" w:hAnsi="Poppins" w:cs="Poppins"/>
              </w:rPr>
            </w:pPr>
            <w:r w:rsidRPr="00D300F0">
              <w:rPr>
                <w:rFonts w:ascii="Poppins" w:hAnsi="Poppins" w:cs="Poppins"/>
              </w:rPr>
              <w:t>Favourable Staff Engagement survey results</w:t>
            </w:r>
          </w:p>
        </w:tc>
        <w:tc>
          <w:tcPr>
            <w:tcW w:w="2626" w:type="dxa"/>
            <w:tcBorders>
              <w:top w:val="nil"/>
              <w:left w:val="nil"/>
              <w:bottom w:val="single" w:sz="8" w:space="0" w:color="auto"/>
              <w:right w:val="single" w:sz="8" w:space="0" w:color="auto"/>
            </w:tcBorders>
            <w:tcMar>
              <w:top w:w="0" w:type="dxa"/>
              <w:left w:w="108" w:type="dxa"/>
              <w:bottom w:w="0" w:type="dxa"/>
              <w:right w:w="108" w:type="dxa"/>
            </w:tcMar>
            <w:hideMark/>
          </w:tcPr>
          <w:p w14:paraId="7BC45419" w14:textId="77777777" w:rsidR="004F6BD4" w:rsidRPr="00D300F0" w:rsidRDefault="004F6BD4" w:rsidP="00964ECA">
            <w:pPr>
              <w:spacing w:after="120" w:line="280" w:lineRule="atLeast"/>
              <w:rPr>
                <w:rFonts w:ascii="Poppins" w:hAnsi="Poppins" w:cs="Poppins"/>
                <w:highlight w:val="yellow"/>
              </w:rPr>
            </w:pPr>
            <w:r>
              <w:rPr>
                <w:rFonts w:ascii="Poppins" w:hAnsi="Poppins" w:cs="Poppins"/>
              </w:rPr>
              <w:t xml:space="preserve">77% </w:t>
            </w:r>
          </w:p>
        </w:tc>
        <w:tc>
          <w:tcPr>
            <w:tcW w:w="2936" w:type="dxa"/>
            <w:tcBorders>
              <w:top w:val="nil"/>
              <w:left w:val="nil"/>
              <w:bottom w:val="single" w:sz="8" w:space="0" w:color="auto"/>
              <w:right w:val="single" w:sz="8" w:space="0" w:color="auto"/>
            </w:tcBorders>
          </w:tcPr>
          <w:p w14:paraId="373E1E71" w14:textId="55A7CA06" w:rsidR="004F6BD4" w:rsidRDefault="004F6BD4" w:rsidP="00964ECA">
            <w:pPr>
              <w:spacing w:after="120" w:line="280" w:lineRule="atLeast"/>
              <w:rPr>
                <w:rFonts w:ascii="Poppins" w:hAnsi="Poppins" w:cs="Poppins"/>
              </w:rPr>
            </w:pPr>
            <w:r>
              <w:rPr>
                <w:rFonts w:ascii="Poppins" w:hAnsi="Poppins" w:cs="Poppins"/>
              </w:rPr>
              <w:t>78% (and n</w:t>
            </w:r>
            <w:r w:rsidRPr="00D300F0">
              <w:rPr>
                <w:rFonts w:ascii="Poppins" w:hAnsi="Poppins" w:cs="Poppins"/>
              </w:rPr>
              <w:t>ew</w:t>
            </w:r>
            <w:r>
              <w:rPr>
                <w:rFonts w:ascii="Poppins" w:hAnsi="Poppins" w:cs="Poppins"/>
              </w:rPr>
              <w:t xml:space="preserve"> expanded survey </w:t>
            </w:r>
            <w:r w:rsidRPr="00D300F0">
              <w:rPr>
                <w:rFonts w:ascii="Poppins" w:hAnsi="Poppins" w:cs="Poppins"/>
              </w:rPr>
              <w:t>baseline</w:t>
            </w:r>
            <w:r>
              <w:rPr>
                <w:rFonts w:ascii="Poppins" w:hAnsi="Poppins" w:cs="Poppins"/>
              </w:rPr>
              <w:t xml:space="preserve"> of 66% established for future measurement)</w:t>
            </w:r>
          </w:p>
        </w:tc>
      </w:tr>
    </w:tbl>
    <w:p w14:paraId="4BC54F0A" w14:textId="77777777" w:rsidR="003B5CCE" w:rsidRDefault="003B5CCE" w:rsidP="00EB389F">
      <w:pPr>
        <w:rPr>
          <w:rFonts w:ascii="Poppins" w:eastAsia="SimSun" w:hAnsi="Poppins" w:cs="Poppins"/>
          <w:szCs w:val="24"/>
        </w:rPr>
      </w:pPr>
    </w:p>
    <w:p w14:paraId="2895E8FA" w14:textId="77777777" w:rsidR="003B5CCE" w:rsidRPr="00F11906" w:rsidRDefault="003B5CCE" w:rsidP="00EB389F">
      <w:pPr>
        <w:rPr>
          <w:rFonts w:ascii="Poppins" w:eastAsia="SimSun" w:hAnsi="Poppins" w:cs="Poppins"/>
          <w:szCs w:val="24"/>
        </w:rPr>
      </w:pPr>
    </w:p>
    <w:p w14:paraId="4EFA6B58" w14:textId="77777777" w:rsidR="00EB389F" w:rsidRPr="00F11906" w:rsidRDefault="00EB389F" w:rsidP="00EB389F">
      <w:pPr>
        <w:rPr>
          <w:rFonts w:ascii="Poppins" w:eastAsia="SimSun" w:hAnsi="Poppins" w:cs="Poppins"/>
          <w:szCs w:val="24"/>
        </w:rPr>
      </w:pPr>
    </w:p>
    <w:p w14:paraId="77F4DE51" w14:textId="77777777" w:rsidR="00EB389F" w:rsidRPr="00F11906" w:rsidRDefault="00EB389F" w:rsidP="00EB389F">
      <w:pPr>
        <w:rPr>
          <w:rFonts w:ascii="Poppins" w:eastAsia="SimSun" w:hAnsi="Poppins" w:cs="Poppins"/>
          <w:szCs w:val="24"/>
        </w:rPr>
      </w:pPr>
    </w:p>
    <w:p w14:paraId="0801B0FB" w14:textId="77777777" w:rsidR="00EB389F" w:rsidRPr="00F11906" w:rsidRDefault="00EB389F" w:rsidP="00EB389F">
      <w:pPr>
        <w:rPr>
          <w:rFonts w:ascii="Poppins" w:eastAsia="SimSun" w:hAnsi="Poppins" w:cs="Poppins"/>
          <w:szCs w:val="24"/>
        </w:rPr>
      </w:pPr>
    </w:p>
    <w:p w14:paraId="43EF41DC" w14:textId="77777777" w:rsidR="00EB389F" w:rsidRPr="00F11906" w:rsidRDefault="00EB389F" w:rsidP="00EB389F">
      <w:pPr>
        <w:rPr>
          <w:rFonts w:ascii="Poppins" w:eastAsia="SimSun" w:hAnsi="Poppins" w:cs="Poppins"/>
          <w:szCs w:val="24"/>
        </w:rPr>
      </w:pPr>
    </w:p>
    <w:p w14:paraId="4CBE62FF" w14:textId="77777777" w:rsidR="00EB389F" w:rsidRPr="00F11906" w:rsidRDefault="00EB389F" w:rsidP="00EB389F">
      <w:pPr>
        <w:rPr>
          <w:rFonts w:ascii="Poppins" w:eastAsia="SimSun" w:hAnsi="Poppins" w:cs="Poppins"/>
          <w:szCs w:val="24"/>
        </w:rPr>
      </w:pPr>
    </w:p>
    <w:p w14:paraId="3EE8B4D1" w14:textId="77777777" w:rsidR="00EB389F" w:rsidRDefault="00EB389F" w:rsidP="00EB389F">
      <w:pPr>
        <w:rPr>
          <w:rFonts w:ascii="Poppins" w:eastAsia="SimSun" w:hAnsi="Poppins" w:cs="Poppins"/>
          <w:b/>
          <w:bCs/>
          <w:szCs w:val="24"/>
        </w:rPr>
      </w:pPr>
    </w:p>
    <w:p w14:paraId="006D8A26" w14:textId="77777777" w:rsidR="00EB389F" w:rsidRDefault="00EB389F" w:rsidP="00EB389F">
      <w:pPr>
        <w:rPr>
          <w:rFonts w:ascii="Poppins" w:eastAsia="SimSun" w:hAnsi="Poppins" w:cs="Poppins"/>
          <w:b/>
          <w:bCs/>
          <w:szCs w:val="24"/>
        </w:rPr>
      </w:pPr>
    </w:p>
    <w:p w14:paraId="01985A02" w14:textId="77777777" w:rsidR="00EB389F" w:rsidRPr="00F11906" w:rsidRDefault="00EB389F" w:rsidP="00C3302D">
      <w:pPr>
        <w:pStyle w:val="Heading2"/>
      </w:pPr>
      <w:bookmarkStart w:id="62" w:name="_Toc243496929"/>
      <w:r>
        <w:lastRenderedPageBreak/>
        <w:t>Who we are</w:t>
      </w:r>
      <w:bookmarkEnd w:id="62"/>
    </w:p>
    <w:p w14:paraId="4CC1B9FF" w14:textId="77777777" w:rsidR="00EB389F" w:rsidRDefault="00EB389F" w:rsidP="00EB389F">
      <w:pPr>
        <w:keepNext/>
        <w:spacing w:after="0"/>
        <w:rPr>
          <w:rFonts w:ascii="Poppins" w:hAnsi="Poppins" w:cs="Poppins"/>
        </w:rPr>
      </w:pPr>
      <w:r w:rsidRPr="00A11A9D">
        <w:rPr>
          <w:rFonts w:ascii="Poppins" w:hAnsi="Poppins" w:cs="Poppins"/>
        </w:rPr>
        <w:t xml:space="preserve">The auDA team grew to </w:t>
      </w:r>
      <w:r>
        <w:rPr>
          <w:rFonts w:ascii="Poppins" w:hAnsi="Poppins" w:cs="Poppins"/>
        </w:rPr>
        <w:t>69</w:t>
      </w:r>
      <w:r w:rsidRPr="00A11A9D">
        <w:rPr>
          <w:rFonts w:ascii="Poppins" w:hAnsi="Poppins" w:cs="Poppins"/>
        </w:rPr>
        <w:t xml:space="preserve"> employees as of June 202</w:t>
      </w:r>
      <w:r>
        <w:rPr>
          <w:rFonts w:ascii="Poppins" w:hAnsi="Poppins" w:cs="Poppins"/>
        </w:rPr>
        <w:t>6</w:t>
      </w:r>
      <w:r w:rsidRPr="00A11A9D">
        <w:rPr>
          <w:rFonts w:ascii="Poppins" w:hAnsi="Poppins" w:cs="Poppins"/>
        </w:rPr>
        <w:t xml:space="preserve">, up </w:t>
      </w:r>
      <w:r>
        <w:rPr>
          <w:rFonts w:ascii="Poppins" w:hAnsi="Poppins" w:cs="Poppins"/>
        </w:rPr>
        <w:t>from 64</w:t>
      </w:r>
      <w:r w:rsidRPr="00A11A9D">
        <w:rPr>
          <w:rFonts w:ascii="Poppins" w:hAnsi="Poppins" w:cs="Poppins"/>
        </w:rPr>
        <w:t xml:space="preserve"> people </w:t>
      </w:r>
      <w:r>
        <w:rPr>
          <w:rFonts w:ascii="Poppins" w:hAnsi="Poppins" w:cs="Poppins"/>
        </w:rPr>
        <w:t>in</w:t>
      </w:r>
      <w:r w:rsidRPr="00A11A9D">
        <w:rPr>
          <w:rFonts w:ascii="Poppins" w:hAnsi="Poppins" w:cs="Poppins"/>
        </w:rPr>
        <w:t xml:space="preserve"> June 202</w:t>
      </w:r>
      <w:r>
        <w:rPr>
          <w:rFonts w:ascii="Poppins" w:hAnsi="Poppins" w:cs="Poppins"/>
        </w:rPr>
        <w:t>5</w:t>
      </w:r>
      <w:r w:rsidRPr="00A11A9D">
        <w:rPr>
          <w:rFonts w:ascii="Poppins" w:hAnsi="Poppins" w:cs="Poppins"/>
        </w:rPr>
        <w:t>.</w:t>
      </w:r>
      <w:r>
        <w:rPr>
          <w:rFonts w:ascii="Poppins" w:hAnsi="Poppins" w:cs="Poppins"/>
        </w:rPr>
        <w:t xml:space="preserve"> New roles created help deliver our 2026-30 Strategy by building capacity and capability in strategically important areas. </w:t>
      </w:r>
    </w:p>
    <w:p w14:paraId="3F09391D" w14:textId="77777777" w:rsidR="00EB389F" w:rsidRDefault="00EB389F" w:rsidP="00EB389F">
      <w:pPr>
        <w:keepNext/>
        <w:spacing w:after="0"/>
        <w:rPr>
          <w:rFonts w:ascii="Poppins" w:hAnsi="Poppins" w:cs="Poppins"/>
        </w:rPr>
      </w:pPr>
    </w:p>
    <w:p w14:paraId="5FE0EBCB" w14:textId="2ABD82AC" w:rsidR="00EB389F" w:rsidRDefault="00EB389F" w:rsidP="00EB389F">
      <w:pPr>
        <w:keepNext/>
        <w:spacing w:after="0"/>
        <w:rPr>
          <w:rFonts w:ascii="Poppins" w:hAnsi="Poppins" w:cs="Poppins"/>
        </w:rPr>
      </w:pPr>
      <w:r>
        <w:rPr>
          <w:rFonts w:ascii="Poppins" w:hAnsi="Poppins" w:cs="Poppins"/>
        </w:rPr>
        <w:t xml:space="preserve">This includes the establishment of </w:t>
      </w:r>
      <w:proofErr w:type="gramStart"/>
      <w:r>
        <w:rPr>
          <w:rFonts w:ascii="Poppins" w:hAnsi="Poppins" w:cs="Poppins"/>
        </w:rPr>
        <w:t>a new Innovation</w:t>
      </w:r>
      <w:proofErr w:type="gramEnd"/>
      <w:r>
        <w:rPr>
          <w:rFonts w:ascii="Poppins" w:hAnsi="Poppins" w:cs="Poppins"/>
        </w:rPr>
        <w:t xml:space="preserve"> unit, led by Glenn Wightwick who joined auDA in June 2026 in the newly created Chief Innovation Officer role. Glenn brings extensive experience in technology and innovation to support the achievement of auDA’s innovation strategic objectives. We also welcomed staff to new roles within our security function, as part of our continued focus on the security and reliability of the .au </w:t>
      </w:r>
      <w:r w:rsidR="009F2A5B" w:rsidRPr="009F2A5B">
        <w:rPr>
          <w:rFonts w:ascii="Poppins" w:hAnsi="Poppins" w:cs="Poppins"/>
        </w:rPr>
        <w:t>domain name system</w:t>
      </w:r>
      <w:r>
        <w:rPr>
          <w:rFonts w:ascii="Poppins" w:hAnsi="Poppins" w:cs="Poppins"/>
        </w:rPr>
        <w:t>.</w:t>
      </w:r>
    </w:p>
    <w:p w14:paraId="52C2B7EA" w14:textId="77777777" w:rsidR="00EB389F" w:rsidRDefault="00EB389F" w:rsidP="00EB389F">
      <w:pPr>
        <w:keepNext/>
        <w:spacing w:after="0"/>
        <w:rPr>
          <w:rFonts w:ascii="Poppins" w:hAnsi="Poppins" w:cs="Poppins"/>
        </w:rPr>
      </w:pPr>
    </w:p>
    <w:p w14:paraId="13167ECD" w14:textId="26B61CB4" w:rsidR="00EB389F" w:rsidRDefault="00EB389F" w:rsidP="00EB389F">
      <w:pPr>
        <w:keepNext/>
        <w:spacing w:after="0"/>
        <w:rPr>
          <w:rFonts w:ascii="Poppins" w:hAnsi="Poppins" w:cs="Poppins"/>
        </w:rPr>
      </w:pPr>
      <w:r>
        <w:rPr>
          <w:rFonts w:ascii="Poppins" w:hAnsi="Poppins" w:cs="Poppins"/>
        </w:rPr>
        <w:t>Other changes to auDA’s Executive team in the financial year include farewelling Chief Strategy Officer Sophie Mitchell and Chief People and Culture Officer Jane Smith</w:t>
      </w:r>
      <w:r w:rsidR="003E679D">
        <w:rPr>
          <w:rFonts w:ascii="Poppins" w:hAnsi="Poppins" w:cs="Poppins"/>
        </w:rPr>
        <w:t xml:space="preserve"> AM</w:t>
      </w:r>
      <w:r>
        <w:rPr>
          <w:rFonts w:ascii="Poppins" w:hAnsi="Poppins" w:cs="Poppins"/>
        </w:rPr>
        <w:t>, who provided significant contributions to auDA over their time with us.</w:t>
      </w:r>
    </w:p>
    <w:p w14:paraId="610B3C70" w14:textId="77777777" w:rsidR="00EB389F" w:rsidRDefault="00EB389F" w:rsidP="00EB389F">
      <w:pPr>
        <w:keepNext/>
        <w:spacing w:after="0"/>
        <w:rPr>
          <w:rFonts w:ascii="Poppins" w:hAnsi="Poppins" w:cs="Poppins"/>
        </w:rPr>
      </w:pPr>
    </w:p>
    <w:p w14:paraId="071A76D9" w14:textId="362EE029" w:rsidR="00EB389F" w:rsidRDefault="00EB389F" w:rsidP="00EB389F">
      <w:pPr>
        <w:keepNext/>
        <w:spacing w:after="0"/>
        <w:rPr>
          <w:rFonts w:ascii="Poppins" w:hAnsi="Poppins" w:cs="Poppins"/>
        </w:rPr>
      </w:pPr>
      <w:r>
        <w:rPr>
          <w:rFonts w:ascii="Poppins" w:hAnsi="Poppins" w:cs="Poppins"/>
        </w:rPr>
        <w:t xml:space="preserve">auDA continued to maintain strong gender diversity across our staff, with 49% women and 51% men as </w:t>
      </w:r>
      <w:proofErr w:type="gramStart"/>
      <w:r>
        <w:rPr>
          <w:rFonts w:ascii="Poppins" w:hAnsi="Poppins" w:cs="Poppins"/>
        </w:rPr>
        <w:t>at</w:t>
      </w:r>
      <w:proofErr w:type="gramEnd"/>
      <w:r>
        <w:rPr>
          <w:rFonts w:ascii="Poppins" w:hAnsi="Poppins" w:cs="Poppins"/>
        </w:rPr>
        <w:t xml:space="preserve"> 30 June 2026, from 48% women and 52% men the previous year. Staff retention remained high in the financial year, although we saw a reduction to 80%, down from 86% in 2024-25. </w:t>
      </w:r>
    </w:p>
    <w:p w14:paraId="1D4E145D" w14:textId="77777777" w:rsidR="00EB389F" w:rsidRDefault="00EB389F" w:rsidP="00EB389F">
      <w:pPr>
        <w:keepNext/>
        <w:spacing w:after="0"/>
        <w:rPr>
          <w:rFonts w:ascii="Poppins" w:hAnsi="Poppins" w:cs="Poppins"/>
        </w:rPr>
      </w:pPr>
    </w:p>
    <w:p w14:paraId="576FE9BC" w14:textId="77777777" w:rsidR="00EB389F" w:rsidRDefault="00EB389F" w:rsidP="00EB389F">
      <w:pPr>
        <w:rPr>
          <w:rFonts w:ascii="Poppins" w:hAnsi="Poppins" w:cs="Poppins"/>
        </w:rPr>
      </w:pPr>
      <w:r>
        <w:rPr>
          <w:rFonts w:ascii="Poppins" w:hAnsi="Poppins" w:cs="Poppins"/>
        </w:rPr>
        <w:t xml:space="preserve">As part of our ongoing </w:t>
      </w:r>
      <w:r w:rsidRPr="00092924">
        <w:rPr>
          <w:rFonts w:ascii="Poppins" w:hAnsi="Poppins" w:cs="Poppins"/>
        </w:rPr>
        <w:t>workforce planning</w:t>
      </w:r>
      <w:r>
        <w:rPr>
          <w:rFonts w:ascii="Poppins" w:hAnsi="Poppins" w:cs="Poppins"/>
        </w:rPr>
        <w:t>,</w:t>
      </w:r>
      <w:r w:rsidDel="007601DD">
        <w:rPr>
          <w:rFonts w:ascii="Poppins" w:hAnsi="Poppins" w:cs="Poppins"/>
        </w:rPr>
        <w:t xml:space="preserve"> </w:t>
      </w:r>
      <w:r>
        <w:rPr>
          <w:rFonts w:ascii="Poppins" w:hAnsi="Poppins" w:cs="Poppins"/>
        </w:rPr>
        <w:t>we</w:t>
      </w:r>
      <w:r w:rsidRPr="00092924" w:rsidDel="00C572EC">
        <w:rPr>
          <w:rFonts w:ascii="Poppins" w:hAnsi="Poppins" w:cs="Poppins"/>
        </w:rPr>
        <w:t xml:space="preserve"> </w:t>
      </w:r>
      <w:r w:rsidRPr="00092924">
        <w:rPr>
          <w:rFonts w:ascii="Poppins" w:hAnsi="Poppins" w:cs="Poppins"/>
        </w:rPr>
        <w:t xml:space="preserve">reviewed </w:t>
      </w:r>
      <w:r>
        <w:rPr>
          <w:rFonts w:ascii="Poppins" w:hAnsi="Poppins" w:cs="Poppins"/>
        </w:rPr>
        <w:t xml:space="preserve">existing </w:t>
      </w:r>
      <w:r w:rsidRPr="00092924">
        <w:rPr>
          <w:rFonts w:ascii="Poppins" w:hAnsi="Poppins" w:cs="Poppins"/>
        </w:rPr>
        <w:t xml:space="preserve">roles against market benchmarks </w:t>
      </w:r>
      <w:r>
        <w:rPr>
          <w:rFonts w:ascii="Poppins" w:hAnsi="Poppins" w:cs="Poppins"/>
        </w:rPr>
        <w:t>and continued succession planning</w:t>
      </w:r>
      <w:r w:rsidRPr="00092924">
        <w:rPr>
          <w:rFonts w:ascii="Poppins" w:hAnsi="Poppins" w:cs="Poppins"/>
        </w:rPr>
        <w:t xml:space="preserve"> to support auDA’s ability to attract and retain specialist capability.</w:t>
      </w:r>
      <w:r>
        <w:rPr>
          <w:rFonts w:ascii="Poppins" w:hAnsi="Poppins" w:cs="Poppins"/>
        </w:rPr>
        <w:t xml:space="preserve"> </w:t>
      </w:r>
    </w:p>
    <w:p w14:paraId="7B66A2BE" w14:textId="2AB9289D" w:rsidR="00EB389F" w:rsidRPr="00576CAD" w:rsidRDefault="00EB389F" w:rsidP="00525D8B">
      <w:pPr>
        <w:pStyle w:val="Heading3"/>
      </w:pPr>
      <w:r>
        <w:t>auDA team</w:t>
      </w:r>
    </w:p>
    <w:p w14:paraId="2B7E3DDF" w14:textId="77777777" w:rsidR="00EB389F" w:rsidRDefault="00EB389F" w:rsidP="00EB389F">
      <w:pPr>
        <w:rPr>
          <w:rFonts w:ascii="Poppins" w:hAnsi="Poppins" w:cs="Poppins"/>
        </w:rPr>
      </w:pPr>
      <w:r>
        <w:rPr>
          <w:rFonts w:ascii="Poppins" w:hAnsi="Poppins" w:cs="Poppins"/>
        </w:rPr>
        <w:t>In 2025-26 the auDA team comprised:</w:t>
      </w:r>
    </w:p>
    <w:p w14:paraId="289F4EF5" w14:textId="0283C477" w:rsidR="00EC03B8" w:rsidRDefault="00EC03B8" w:rsidP="00EC03B8">
      <w:pPr>
        <w:pStyle w:val="ListParagraph"/>
        <w:numPr>
          <w:ilvl w:val="0"/>
          <w:numId w:val="78"/>
        </w:numPr>
        <w:rPr>
          <w:rFonts w:ascii="Poppins" w:hAnsi="Poppins" w:cs="Poppins"/>
        </w:rPr>
      </w:pPr>
      <w:proofErr w:type="gramStart"/>
      <w:r>
        <w:rPr>
          <w:rFonts w:ascii="Poppins" w:hAnsi="Poppins" w:cs="Poppins"/>
        </w:rPr>
        <w:t>Full time</w:t>
      </w:r>
      <w:proofErr w:type="gramEnd"/>
      <w:r>
        <w:rPr>
          <w:rFonts w:ascii="Poppins" w:hAnsi="Poppins" w:cs="Poppins"/>
        </w:rPr>
        <w:t xml:space="preserve"> staff: 81%</w:t>
      </w:r>
    </w:p>
    <w:p w14:paraId="79398D34" w14:textId="327289C4" w:rsidR="00EC03B8" w:rsidRDefault="00EC03B8" w:rsidP="00EC03B8">
      <w:pPr>
        <w:pStyle w:val="ListParagraph"/>
        <w:numPr>
          <w:ilvl w:val="0"/>
          <w:numId w:val="78"/>
        </w:numPr>
        <w:rPr>
          <w:rFonts w:ascii="Poppins" w:hAnsi="Poppins" w:cs="Poppins"/>
        </w:rPr>
      </w:pPr>
      <w:proofErr w:type="gramStart"/>
      <w:r>
        <w:rPr>
          <w:rFonts w:ascii="Poppins" w:hAnsi="Poppins" w:cs="Poppins"/>
        </w:rPr>
        <w:t>Part time</w:t>
      </w:r>
      <w:proofErr w:type="gramEnd"/>
      <w:r>
        <w:rPr>
          <w:rFonts w:ascii="Poppins" w:hAnsi="Poppins" w:cs="Poppins"/>
        </w:rPr>
        <w:t xml:space="preserve"> staff: 7%</w:t>
      </w:r>
    </w:p>
    <w:p w14:paraId="1A3C901A" w14:textId="6FFCBE55" w:rsidR="00EB389F" w:rsidRPr="00EC03B8" w:rsidRDefault="00EC03B8" w:rsidP="00EC03B8">
      <w:pPr>
        <w:pStyle w:val="ListParagraph"/>
        <w:numPr>
          <w:ilvl w:val="0"/>
          <w:numId w:val="78"/>
        </w:numPr>
        <w:rPr>
          <w:rFonts w:ascii="Poppins" w:hAnsi="Poppins" w:cs="Poppins"/>
        </w:rPr>
      </w:pPr>
      <w:r>
        <w:rPr>
          <w:rFonts w:ascii="Poppins" w:hAnsi="Poppins" w:cs="Poppins"/>
        </w:rPr>
        <w:t>Casual staff: 12%</w:t>
      </w:r>
    </w:p>
    <w:p w14:paraId="2070FDD4" w14:textId="77777777" w:rsidR="00EB389F" w:rsidRDefault="00EB389F" w:rsidP="00EB389F">
      <w:pPr>
        <w:keepNext/>
        <w:spacing w:after="0"/>
        <w:rPr>
          <w:rFonts w:ascii="Poppins" w:hAnsi="Poppins" w:cs="Poppins"/>
        </w:rPr>
      </w:pPr>
    </w:p>
    <w:p w14:paraId="29C67353" w14:textId="77777777" w:rsidR="00EB389F" w:rsidRDefault="00EB389F" w:rsidP="00C3302D">
      <w:pPr>
        <w:pStyle w:val="Heading2"/>
        <w:rPr>
          <w:sz w:val="20"/>
          <w:szCs w:val="20"/>
        </w:rPr>
      </w:pPr>
      <w:bookmarkStart w:id="63" w:name="_Toc243496930"/>
      <w:r>
        <w:t>Capability and development</w:t>
      </w:r>
      <w:bookmarkEnd w:id="63"/>
    </w:p>
    <w:p w14:paraId="3D4311AB" w14:textId="77777777" w:rsidR="00EB389F" w:rsidRPr="00F11906" w:rsidRDefault="00EB389F" w:rsidP="00EB389F">
      <w:pPr>
        <w:rPr>
          <w:rFonts w:ascii="Poppins" w:hAnsi="Poppins" w:cs="Poppins"/>
        </w:rPr>
      </w:pPr>
      <w:r>
        <w:rPr>
          <w:rFonts w:ascii="Poppins" w:hAnsi="Poppins" w:cs="Poppins"/>
        </w:rPr>
        <w:t>Throughout</w:t>
      </w:r>
      <w:r w:rsidRPr="00F11906">
        <w:rPr>
          <w:rFonts w:ascii="Poppins" w:hAnsi="Poppins" w:cs="Poppins"/>
        </w:rPr>
        <w:t xml:space="preserve"> </w:t>
      </w:r>
      <w:r>
        <w:rPr>
          <w:rFonts w:ascii="Poppins" w:hAnsi="Poppins" w:cs="Poppins"/>
        </w:rPr>
        <w:t>the year, we</w:t>
      </w:r>
      <w:r w:rsidRPr="00894B69">
        <w:rPr>
          <w:rFonts w:ascii="Poppins" w:hAnsi="Poppins" w:cs="Poppins"/>
        </w:rPr>
        <w:t xml:space="preserve"> delivered</w:t>
      </w:r>
      <w:r w:rsidRPr="00F11906">
        <w:rPr>
          <w:rFonts w:ascii="Poppins" w:hAnsi="Poppins" w:cs="Poppins"/>
        </w:rPr>
        <w:t xml:space="preserve"> a leadership development program </w:t>
      </w:r>
      <w:r w:rsidRPr="00894B69">
        <w:rPr>
          <w:rFonts w:ascii="Poppins" w:hAnsi="Poppins" w:cs="Poppins"/>
        </w:rPr>
        <w:t>for current</w:t>
      </w:r>
      <w:r w:rsidRPr="00F11906">
        <w:rPr>
          <w:rFonts w:ascii="Poppins" w:hAnsi="Poppins" w:cs="Poppins"/>
        </w:rPr>
        <w:t xml:space="preserve"> and </w:t>
      </w:r>
      <w:r w:rsidRPr="00894B69">
        <w:rPr>
          <w:rFonts w:ascii="Poppins" w:hAnsi="Poppins" w:cs="Poppins"/>
        </w:rPr>
        <w:t>emerging</w:t>
      </w:r>
      <w:r w:rsidRPr="00F11906">
        <w:rPr>
          <w:rFonts w:ascii="Poppins" w:hAnsi="Poppins" w:cs="Poppins"/>
        </w:rPr>
        <w:t xml:space="preserve"> leaders</w:t>
      </w:r>
      <w:r>
        <w:rPr>
          <w:rFonts w:ascii="Poppins" w:hAnsi="Poppins" w:cs="Poppins"/>
        </w:rPr>
        <w:t>, which is</w:t>
      </w:r>
      <w:r w:rsidRPr="00F11906">
        <w:rPr>
          <w:rFonts w:ascii="Poppins" w:hAnsi="Poppins" w:cs="Poppins"/>
        </w:rPr>
        <w:t xml:space="preserve"> </w:t>
      </w:r>
      <w:r w:rsidRPr="00894B69">
        <w:rPr>
          <w:rFonts w:ascii="Poppins" w:hAnsi="Poppins" w:cs="Poppins"/>
        </w:rPr>
        <w:t>an</w:t>
      </w:r>
      <w:r w:rsidRPr="00F11906">
        <w:rPr>
          <w:rFonts w:ascii="Poppins" w:hAnsi="Poppins" w:cs="Poppins"/>
        </w:rPr>
        <w:t xml:space="preserve"> initiative under </w:t>
      </w:r>
      <w:r w:rsidRPr="00894B69">
        <w:rPr>
          <w:rFonts w:ascii="Poppins" w:hAnsi="Poppins" w:cs="Poppins"/>
        </w:rPr>
        <w:t>the</w:t>
      </w:r>
      <w:r w:rsidRPr="00F11906">
        <w:rPr>
          <w:rFonts w:ascii="Poppins" w:hAnsi="Poppins" w:cs="Poppins"/>
        </w:rPr>
        <w:t xml:space="preserve"> 2026</w:t>
      </w:r>
      <w:r w:rsidRPr="00894B69">
        <w:rPr>
          <w:rFonts w:ascii="Poppins" w:hAnsi="Poppins" w:cs="Poppins"/>
        </w:rPr>
        <w:t>–</w:t>
      </w:r>
      <w:r w:rsidRPr="00F11906">
        <w:rPr>
          <w:rFonts w:ascii="Poppins" w:hAnsi="Poppins" w:cs="Poppins"/>
        </w:rPr>
        <w:t>30 Strategy</w:t>
      </w:r>
      <w:r w:rsidRPr="00894B69">
        <w:rPr>
          <w:rFonts w:ascii="Poppins" w:hAnsi="Poppins" w:cs="Poppins"/>
        </w:rPr>
        <w:t>.</w:t>
      </w:r>
      <w:r>
        <w:rPr>
          <w:rFonts w:ascii="Poppins" w:hAnsi="Poppins" w:cs="Poppins"/>
        </w:rPr>
        <w:t xml:space="preserve"> The program supported staff to build on their leadership skills, including a focus on maintaining high performing teams. All auDA leaders completed the course, exceeding our strategic objective for the year. </w:t>
      </w:r>
    </w:p>
    <w:p w14:paraId="510990C8" w14:textId="77777777" w:rsidR="00EB389F" w:rsidRDefault="00EB389F" w:rsidP="00EB389F">
      <w:pPr>
        <w:rPr>
          <w:rFonts w:ascii="Poppins" w:hAnsi="Poppins" w:cs="Poppins"/>
        </w:rPr>
      </w:pPr>
      <w:r>
        <w:rPr>
          <w:rFonts w:ascii="Poppins" w:hAnsi="Poppins" w:cs="Poppins"/>
        </w:rPr>
        <w:t xml:space="preserve">In 2025-26, we also continued to provide opportunities for all staff to participate in learning and development activity. </w:t>
      </w:r>
      <w:r w:rsidRPr="00014448">
        <w:rPr>
          <w:rFonts w:ascii="Poppins" w:hAnsi="Poppins" w:cs="Poppins"/>
        </w:rPr>
        <w:t>Staff are e</w:t>
      </w:r>
      <w:r>
        <w:rPr>
          <w:rFonts w:ascii="Poppins" w:hAnsi="Poppins" w:cs="Poppins"/>
        </w:rPr>
        <w:t xml:space="preserve">nabled and encouraged </w:t>
      </w:r>
      <w:r w:rsidRPr="00014448">
        <w:rPr>
          <w:rFonts w:ascii="Poppins" w:hAnsi="Poppins" w:cs="Poppins"/>
        </w:rPr>
        <w:t xml:space="preserve">to seek professional </w:t>
      </w:r>
      <w:r w:rsidRPr="00014448">
        <w:rPr>
          <w:rFonts w:ascii="Poppins" w:hAnsi="Poppins" w:cs="Poppins"/>
        </w:rPr>
        <w:lastRenderedPageBreak/>
        <w:t>development opportunities that suit their development goals and role requirements.</w:t>
      </w:r>
      <w:r>
        <w:rPr>
          <w:rFonts w:ascii="Poppins" w:hAnsi="Poppins" w:cs="Poppins"/>
        </w:rPr>
        <w:t xml:space="preserve"> In addition, auDA delivered training to all staff to support effective use of AI. This training supports another key result under our Strategy to enable greater business productivity. At the end of June 2026, 94% of staff were actively using AI in their work, just short of the financial year target of 100%. </w:t>
      </w:r>
    </w:p>
    <w:p w14:paraId="77042351" w14:textId="77777777" w:rsidR="00EB389F" w:rsidRDefault="00EB389F" w:rsidP="00EB389F">
      <w:pPr>
        <w:rPr>
          <w:rFonts w:ascii="Poppins" w:hAnsi="Poppins" w:cs="Poppins"/>
        </w:rPr>
      </w:pPr>
      <w:r>
        <w:rPr>
          <w:rFonts w:ascii="Poppins" w:hAnsi="Poppins" w:cs="Poppins"/>
        </w:rPr>
        <w:t xml:space="preserve">To enable staff to be effective in their roles and work collaboratively to deliver shared goals, auDA brought staff together for a </w:t>
      </w:r>
      <w:r w:rsidRPr="00D55108">
        <w:rPr>
          <w:rFonts w:ascii="Poppins" w:hAnsi="Poppins" w:cs="Poppins"/>
        </w:rPr>
        <w:t xml:space="preserve">strategic planning retreat </w:t>
      </w:r>
      <w:r>
        <w:rPr>
          <w:rFonts w:ascii="Poppins" w:hAnsi="Poppins" w:cs="Poppins"/>
        </w:rPr>
        <w:t>in February 2026. The retreat</w:t>
      </w:r>
      <w:r w:rsidRPr="00D55108">
        <w:rPr>
          <w:rFonts w:ascii="Poppins" w:hAnsi="Poppins" w:cs="Poppins"/>
        </w:rPr>
        <w:t xml:space="preserve"> focused on </w:t>
      </w:r>
      <w:r>
        <w:rPr>
          <w:rFonts w:ascii="Poppins" w:hAnsi="Poppins" w:cs="Poppins"/>
        </w:rPr>
        <w:t xml:space="preserve">exploring </w:t>
      </w:r>
      <w:r w:rsidRPr="00D55108">
        <w:rPr>
          <w:rFonts w:ascii="Poppins" w:hAnsi="Poppins" w:cs="Poppins"/>
        </w:rPr>
        <w:t xml:space="preserve">auDA’s </w:t>
      </w:r>
      <w:r>
        <w:rPr>
          <w:rFonts w:ascii="Poppins" w:hAnsi="Poppins" w:cs="Poppins"/>
        </w:rPr>
        <w:t>s</w:t>
      </w:r>
      <w:r w:rsidRPr="00D55108">
        <w:rPr>
          <w:rFonts w:ascii="Poppins" w:hAnsi="Poppins" w:cs="Poppins"/>
        </w:rPr>
        <w:t>trateg</w:t>
      </w:r>
      <w:r>
        <w:rPr>
          <w:rFonts w:ascii="Poppins" w:hAnsi="Poppins" w:cs="Poppins"/>
        </w:rPr>
        <w:t>ic</w:t>
      </w:r>
      <w:r w:rsidRPr="00D55108">
        <w:rPr>
          <w:rFonts w:ascii="Poppins" w:hAnsi="Poppins" w:cs="Poppins"/>
        </w:rPr>
        <w:t xml:space="preserve"> pillars. </w:t>
      </w:r>
      <w:r w:rsidRPr="00BA3099">
        <w:rPr>
          <w:rFonts w:ascii="Poppins" w:hAnsi="Poppins" w:cs="Poppins"/>
        </w:rPr>
        <w:t xml:space="preserve">Cross-team planning </w:t>
      </w:r>
      <w:r>
        <w:rPr>
          <w:rFonts w:ascii="Poppins" w:hAnsi="Poppins" w:cs="Poppins"/>
        </w:rPr>
        <w:t xml:space="preserve">and ideation </w:t>
      </w:r>
      <w:r w:rsidRPr="00BA3099">
        <w:rPr>
          <w:rFonts w:ascii="Poppins" w:hAnsi="Poppins" w:cs="Poppins"/>
        </w:rPr>
        <w:t>at the retreat informed organisational priorities and the 2026–27 operational plan.</w:t>
      </w:r>
    </w:p>
    <w:p w14:paraId="74CBD262" w14:textId="77777777" w:rsidR="00EB389F" w:rsidRPr="00F11906" w:rsidRDefault="00EB389F" w:rsidP="00C3302D">
      <w:pPr>
        <w:pStyle w:val="Heading2"/>
      </w:pPr>
      <w:bookmarkStart w:id="64" w:name="_Toc243496931"/>
      <w:r w:rsidRPr="00C3302D">
        <w:t>Engagement</w:t>
      </w:r>
      <w:bookmarkEnd w:id="64"/>
    </w:p>
    <w:p w14:paraId="4A52F276" w14:textId="5C20D9AC" w:rsidR="00EB389F" w:rsidRPr="00F11906" w:rsidRDefault="00EB389F" w:rsidP="00EB389F">
      <w:pPr>
        <w:rPr>
          <w:rFonts w:ascii="Poppins" w:hAnsi="Poppins" w:cs="Poppins"/>
        </w:rPr>
      </w:pPr>
      <w:r w:rsidRPr="00F11906">
        <w:rPr>
          <w:rFonts w:ascii="Poppins" w:hAnsi="Poppins" w:cs="Poppins"/>
        </w:rPr>
        <w:t xml:space="preserve">The 2026 employee engagement survey was completed in April, with </w:t>
      </w:r>
      <w:r>
        <w:rPr>
          <w:rFonts w:ascii="Poppins" w:hAnsi="Poppins" w:cs="Poppins"/>
        </w:rPr>
        <w:t xml:space="preserve">86% </w:t>
      </w:r>
      <w:r w:rsidRPr="00F11906">
        <w:rPr>
          <w:rFonts w:ascii="Poppins" w:hAnsi="Poppins" w:cs="Poppins"/>
        </w:rPr>
        <w:t xml:space="preserve">participation. Across auDA’s five </w:t>
      </w:r>
      <w:r>
        <w:rPr>
          <w:rFonts w:ascii="Poppins" w:hAnsi="Poppins" w:cs="Poppins"/>
        </w:rPr>
        <w:t>key</w:t>
      </w:r>
      <w:r w:rsidRPr="00F11906">
        <w:rPr>
          <w:rFonts w:ascii="Poppins" w:hAnsi="Poppins" w:cs="Poppins"/>
        </w:rPr>
        <w:t xml:space="preserve"> engagement questions</w:t>
      </w:r>
      <w:r>
        <w:rPr>
          <w:rFonts w:ascii="Poppins" w:hAnsi="Poppins" w:cs="Poppins"/>
        </w:rPr>
        <w:t xml:space="preserve"> which have been tracked over time</w:t>
      </w:r>
      <w:r w:rsidRPr="00F11906">
        <w:rPr>
          <w:rFonts w:ascii="Poppins" w:hAnsi="Poppins" w:cs="Poppins"/>
        </w:rPr>
        <w:t xml:space="preserve">, </w:t>
      </w:r>
      <w:r>
        <w:rPr>
          <w:rFonts w:ascii="Poppins" w:hAnsi="Poppins" w:cs="Poppins"/>
        </w:rPr>
        <w:t xml:space="preserve">we received an engagement score of 78% in 2025-26, </w:t>
      </w:r>
      <w:r w:rsidR="006C55D2">
        <w:rPr>
          <w:rFonts w:ascii="Poppins" w:hAnsi="Poppins" w:cs="Poppins"/>
        </w:rPr>
        <w:t xml:space="preserve">achieving </w:t>
      </w:r>
      <w:r>
        <w:rPr>
          <w:rFonts w:ascii="Poppins" w:hAnsi="Poppins" w:cs="Poppins"/>
        </w:rPr>
        <w:t xml:space="preserve">our target of 77%.  </w:t>
      </w:r>
    </w:p>
    <w:p w14:paraId="7C07D6F3" w14:textId="77777777" w:rsidR="00CD6FF3" w:rsidRDefault="00EB389F" w:rsidP="00EB389F">
      <w:pPr>
        <w:rPr>
          <w:rFonts w:ascii="Poppins" w:hAnsi="Poppins" w:cs="Poppins"/>
        </w:rPr>
      </w:pPr>
      <w:r w:rsidRPr="00F75DDB">
        <w:rPr>
          <w:rFonts w:ascii="Poppins" w:hAnsi="Poppins" w:cs="Poppins"/>
        </w:rPr>
        <w:t xml:space="preserve">The survey recorded strong results for pride </w:t>
      </w:r>
      <w:r>
        <w:rPr>
          <w:rFonts w:ascii="Poppins" w:hAnsi="Poppins" w:cs="Poppins"/>
        </w:rPr>
        <w:t>for working at</w:t>
      </w:r>
      <w:r w:rsidRPr="00F75DDB" w:rsidDel="009A2374">
        <w:rPr>
          <w:rFonts w:ascii="Poppins" w:hAnsi="Poppins" w:cs="Poppins"/>
        </w:rPr>
        <w:t xml:space="preserve"> </w:t>
      </w:r>
      <w:r w:rsidRPr="00F75DDB">
        <w:rPr>
          <w:rFonts w:ascii="Poppins" w:hAnsi="Poppins" w:cs="Poppins"/>
        </w:rPr>
        <w:t xml:space="preserve">auDA, wellbeing and connection with colleagues. </w:t>
      </w:r>
      <w:r>
        <w:rPr>
          <w:rFonts w:ascii="Poppins" w:hAnsi="Poppins" w:cs="Poppins"/>
        </w:rPr>
        <w:t>It also</w:t>
      </w:r>
      <w:r w:rsidRPr="00DF0372">
        <w:rPr>
          <w:rFonts w:ascii="Poppins" w:hAnsi="Poppins" w:cs="Poppins"/>
        </w:rPr>
        <w:t xml:space="preserve"> identified </w:t>
      </w:r>
      <w:r>
        <w:rPr>
          <w:rFonts w:ascii="Poppins" w:hAnsi="Poppins" w:cs="Poppins"/>
        </w:rPr>
        <w:t>opportunities to further improve</w:t>
      </w:r>
      <w:r w:rsidRPr="00DF0372">
        <w:rPr>
          <w:rFonts w:ascii="Poppins" w:hAnsi="Poppins" w:cs="Poppins"/>
        </w:rPr>
        <w:t xml:space="preserve"> employee experiences. </w:t>
      </w:r>
    </w:p>
    <w:p w14:paraId="6B2C7241" w14:textId="1C5ECDBF" w:rsidR="00EB389F" w:rsidRDefault="00EB389F" w:rsidP="00EB389F">
      <w:pPr>
        <w:rPr>
          <w:rFonts w:ascii="Poppins" w:hAnsi="Poppins" w:cs="Poppins"/>
        </w:rPr>
      </w:pPr>
      <w:r>
        <w:rPr>
          <w:rFonts w:ascii="Poppins" w:hAnsi="Poppins" w:cs="Poppins"/>
        </w:rPr>
        <w:t xml:space="preserve">During 2026-27, the </w:t>
      </w:r>
      <w:r w:rsidRPr="00092924">
        <w:rPr>
          <w:rFonts w:ascii="Poppins" w:hAnsi="Poppins" w:cs="Poppins"/>
        </w:rPr>
        <w:t xml:space="preserve">People and Culture </w:t>
      </w:r>
      <w:r>
        <w:rPr>
          <w:rFonts w:ascii="Poppins" w:hAnsi="Poppins" w:cs="Poppins"/>
        </w:rPr>
        <w:t xml:space="preserve">team </w:t>
      </w:r>
      <w:r w:rsidRPr="00092924">
        <w:rPr>
          <w:rFonts w:ascii="Poppins" w:hAnsi="Poppins" w:cs="Poppins"/>
        </w:rPr>
        <w:t>and</w:t>
      </w:r>
      <w:r>
        <w:rPr>
          <w:rFonts w:ascii="Poppins" w:hAnsi="Poppins" w:cs="Poppins"/>
        </w:rPr>
        <w:t xml:space="preserve"> auDA</w:t>
      </w:r>
      <w:r w:rsidRPr="00092924">
        <w:rPr>
          <w:rFonts w:ascii="Poppins" w:hAnsi="Poppins" w:cs="Poppins"/>
        </w:rPr>
        <w:t xml:space="preserve"> leaders</w:t>
      </w:r>
      <w:r w:rsidRPr="00092924" w:rsidDel="008D7150">
        <w:rPr>
          <w:rFonts w:ascii="Poppins" w:hAnsi="Poppins" w:cs="Poppins"/>
        </w:rPr>
        <w:t xml:space="preserve"> </w:t>
      </w:r>
      <w:r>
        <w:rPr>
          <w:rFonts w:ascii="Poppins" w:hAnsi="Poppins" w:cs="Poppins"/>
        </w:rPr>
        <w:t xml:space="preserve">will continue to implement initiatives to enrich staff experience based on feedback received through the survey. </w:t>
      </w:r>
    </w:p>
    <w:p w14:paraId="54CEC2A4" w14:textId="7E0F3716" w:rsidR="00EB389F" w:rsidRPr="00F11906" w:rsidRDefault="00EB389F" w:rsidP="00EB389F">
      <w:pPr>
        <w:rPr>
          <w:rFonts w:ascii="Poppins" w:hAnsi="Poppins" w:cs="Poppins"/>
        </w:rPr>
      </w:pPr>
      <w:r>
        <w:rPr>
          <w:rFonts w:ascii="Poppins" w:hAnsi="Poppins" w:cs="Poppins"/>
        </w:rPr>
        <w:t xml:space="preserve">As part of the 2026 survey, auDA adopted </w:t>
      </w:r>
      <w:r w:rsidRPr="000D4DBB">
        <w:rPr>
          <w:rFonts w:ascii="Poppins" w:hAnsi="Poppins" w:cs="Poppins"/>
        </w:rPr>
        <w:t>a broader eight-question engagement measure</w:t>
      </w:r>
      <w:r>
        <w:rPr>
          <w:rFonts w:ascii="Poppins" w:hAnsi="Poppins" w:cs="Poppins"/>
        </w:rPr>
        <w:t xml:space="preserve"> to gather further information on employee experiences. This</w:t>
      </w:r>
      <w:r w:rsidRPr="000D4DBB" w:rsidDel="00484F37">
        <w:rPr>
          <w:rFonts w:ascii="Poppins" w:hAnsi="Poppins" w:cs="Poppins"/>
        </w:rPr>
        <w:t xml:space="preserve"> </w:t>
      </w:r>
      <w:r w:rsidRPr="000D4DBB">
        <w:rPr>
          <w:rFonts w:ascii="Poppins" w:hAnsi="Poppins" w:cs="Poppins"/>
        </w:rPr>
        <w:t>establish</w:t>
      </w:r>
      <w:r>
        <w:rPr>
          <w:rFonts w:ascii="Poppins" w:hAnsi="Poppins" w:cs="Poppins"/>
        </w:rPr>
        <w:t>ed</w:t>
      </w:r>
      <w:r w:rsidRPr="000D4DBB">
        <w:rPr>
          <w:rFonts w:ascii="Poppins" w:hAnsi="Poppins" w:cs="Poppins"/>
        </w:rPr>
        <w:t xml:space="preserve"> a new baseline of 66</w:t>
      </w:r>
      <w:r>
        <w:rPr>
          <w:rFonts w:ascii="Poppins" w:hAnsi="Poppins" w:cs="Poppins"/>
        </w:rPr>
        <w:t>%</w:t>
      </w:r>
      <w:r w:rsidRPr="000D4DBB">
        <w:rPr>
          <w:rFonts w:ascii="Poppins" w:hAnsi="Poppins" w:cs="Poppins"/>
        </w:rPr>
        <w:t xml:space="preserve"> </w:t>
      </w:r>
      <w:r>
        <w:rPr>
          <w:rFonts w:ascii="Poppins" w:hAnsi="Poppins" w:cs="Poppins"/>
        </w:rPr>
        <w:t xml:space="preserve">engagement for future measurement. This </w:t>
      </w:r>
      <w:r w:rsidRPr="000D4DBB">
        <w:rPr>
          <w:rFonts w:ascii="Poppins" w:hAnsi="Poppins" w:cs="Poppins"/>
        </w:rPr>
        <w:t>is not directly comparable with the</w:t>
      </w:r>
      <w:r>
        <w:rPr>
          <w:rFonts w:ascii="Poppins" w:hAnsi="Poppins" w:cs="Poppins"/>
        </w:rPr>
        <w:t xml:space="preserve"> previous</w:t>
      </w:r>
      <w:r w:rsidRPr="000D4DBB">
        <w:rPr>
          <w:rFonts w:ascii="Poppins" w:hAnsi="Poppins" w:cs="Poppins"/>
        </w:rPr>
        <w:t xml:space="preserve"> five-question measure</w:t>
      </w:r>
      <w:r>
        <w:rPr>
          <w:rFonts w:ascii="Poppins" w:hAnsi="Poppins" w:cs="Poppins"/>
        </w:rPr>
        <w:t>.</w:t>
      </w:r>
    </w:p>
    <w:p w14:paraId="1B0DFFEC" w14:textId="20299B02" w:rsidR="00EB389F" w:rsidRDefault="00EB389F" w:rsidP="00EC03B8">
      <w:pPr>
        <w:pStyle w:val="Heading3"/>
      </w:pPr>
      <w:r w:rsidRPr="00F11906">
        <w:t>Our values</w:t>
      </w:r>
    </w:p>
    <w:p w14:paraId="031FBB42" w14:textId="77777777" w:rsidR="00EB389F" w:rsidRPr="00881191" w:rsidRDefault="00EB389F" w:rsidP="00EB389F">
      <w:pPr>
        <w:rPr>
          <w:rFonts w:ascii="Poppins" w:hAnsi="Poppins" w:cs="Poppins"/>
        </w:rPr>
      </w:pPr>
      <w:r w:rsidRPr="008F60F2">
        <w:rPr>
          <w:rFonts w:ascii="Poppins" w:hAnsi="Poppins" w:cs="Poppins"/>
        </w:rPr>
        <w:t>Our values guide us in our work. Under our 2026-30 Strategy our values are:</w:t>
      </w:r>
    </w:p>
    <w:p w14:paraId="735F8121" w14:textId="77777777" w:rsidR="00EB389F" w:rsidRPr="00F11906" w:rsidRDefault="00EB389F" w:rsidP="00EB389F">
      <w:pPr>
        <w:rPr>
          <w:rFonts w:ascii="Poppins" w:hAnsi="Poppins" w:cs="Poppins"/>
        </w:rPr>
      </w:pPr>
      <w:r w:rsidRPr="00F11906">
        <w:rPr>
          <w:rFonts w:ascii="Poppins" w:hAnsi="Poppins" w:cs="Poppins"/>
          <w:b/>
          <w:bCs/>
        </w:rPr>
        <w:t>Leadership</w:t>
      </w:r>
      <w:r w:rsidRPr="00F11906">
        <w:rPr>
          <w:rFonts w:ascii="Poppins" w:hAnsi="Poppins" w:cs="Poppins"/>
        </w:rPr>
        <w:t xml:space="preserve"> - We are committed to communicating openly, and adding value to our multi-stakeholder community, locally, regionally and globally.</w:t>
      </w:r>
    </w:p>
    <w:p w14:paraId="31E9CB00" w14:textId="77777777" w:rsidR="00EB389F" w:rsidRPr="00F11906" w:rsidRDefault="00EB389F" w:rsidP="00EB389F">
      <w:pPr>
        <w:rPr>
          <w:rFonts w:ascii="Poppins" w:hAnsi="Poppins" w:cs="Poppins"/>
        </w:rPr>
      </w:pPr>
      <w:r w:rsidRPr="00F11906">
        <w:rPr>
          <w:rFonts w:ascii="Poppins" w:hAnsi="Poppins" w:cs="Poppins"/>
          <w:b/>
          <w:bCs/>
        </w:rPr>
        <w:t>Collaboration</w:t>
      </w:r>
      <w:r w:rsidRPr="00F11906">
        <w:rPr>
          <w:rFonts w:ascii="Poppins" w:hAnsi="Poppins" w:cs="Poppins"/>
        </w:rPr>
        <w:t xml:space="preserve"> - We work together as one auDA in the service of Australian, regional and global internet users.</w:t>
      </w:r>
    </w:p>
    <w:p w14:paraId="711D7AB7" w14:textId="77777777" w:rsidR="00EB389F" w:rsidRPr="00F11906" w:rsidRDefault="00EB389F" w:rsidP="00EB389F">
      <w:pPr>
        <w:rPr>
          <w:rFonts w:ascii="Poppins" w:hAnsi="Poppins" w:cs="Poppins"/>
        </w:rPr>
      </w:pPr>
      <w:r w:rsidRPr="00F11906">
        <w:rPr>
          <w:rFonts w:ascii="Poppins" w:hAnsi="Poppins" w:cs="Poppins"/>
          <w:b/>
          <w:bCs/>
        </w:rPr>
        <w:t>Accountability</w:t>
      </w:r>
      <w:r w:rsidRPr="00F11906">
        <w:rPr>
          <w:rFonts w:ascii="Poppins" w:hAnsi="Poppins" w:cs="Poppins"/>
        </w:rPr>
        <w:t xml:space="preserve"> - We honour our commitments, are responsible for our decisions, actions and performance, and deliver excellence.</w:t>
      </w:r>
    </w:p>
    <w:p w14:paraId="12F9B5C5" w14:textId="77777777" w:rsidR="00EB389F" w:rsidRPr="00F211FC" w:rsidRDefault="00EB389F" w:rsidP="00EB389F">
      <w:pPr>
        <w:rPr>
          <w:rFonts w:ascii="Poppins" w:hAnsi="Poppins" w:cs="Poppins"/>
        </w:rPr>
      </w:pPr>
      <w:r w:rsidRPr="00F11906">
        <w:rPr>
          <w:rFonts w:ascii="Poppins" w:hAnsi="Poppins" w:cs="Poppins"/>
          <w:b/>
          <w:bCs/>
        </w:rPr>
        <w:t>Curiosity</w:t>
      </w:r>
      <w:r w:rsidRPr="00F11906">
        <w:rPr>
          <w:rFonts w:ascii="Poppins" w:hAnsi="Poppins" w:cs="Poppins"/>
        </w:rPr>
        <w:t xml:space="preserve"> - We seek to grow our knowledge, including of emerging practices, be adaptive and improve our understanding of our stakeholders and their viewpoints.]</w:t>
      </w:r>
    </w:p>
    <w:p w14:paraId="10BF00A4" w14:textId="77777777" w:rsidR="00EB389F" w:rsidRPr="00F11906" w:rsidRDefault="00EB389F" w:rsidP="00C3302D">
      <w:pPr>
        <w:pStyle w:val="Heading2"/>
      </w:pPr>
      <w:bookmarkStart w:id="65" w:name="_Toc243496932"/>
      <w:r w:rsidRPr="00F11906">
        <w:rPr>
          <w:lang w:val="en-US"/>
        </w:rPr>
        <w:lastRenderedPageBreak/>
        <w:t>Wellbeing</w:t>
      </w:r>
      <w:bookmarkEnd w:id="65"/>
    </w:p>
    <w:p w14:paraId="0A883E4A" w14:textId="77777777" w:rsidR="00EB389F" w:rsidRDefault="00EB389F" w:rsidP="00EB389F">
      <w:pPr>
        <w:rPr>
          <w:rFonts w:ascii="Poppins" w:hAnsi="Poppins" w:cs="Poppins"/>
        </w:rPr>
      </w:pPr>
      <w:r w:rsidRPr="001C164D">
        <w:rPr>
          <w:rFonts w:ascii="Poppins" w:hAnsi="Poppins" w:cs="Poppins"/>
        </w:rPr>
        <w:t xml:space="preserve">Wellbeing initiatives during the year included </w:t>
      </w:r>
      <w:r>
        <w:rPr>
          <w:rFonts w:ascii="Poppins" w:hAnsi="Poppins" w:cs="Poppins"/>
        </w:rPr>
        <w:t>continued delivery of our</w:t>
      </w:r>
      <w:r w:rsidRPr="00237C8D">
        <w:rPr>
          <w:rFonts w:ascii="Poppins" w:hAnsi="Poppins" w:cs="Poppins"/>
        </w:rPr>
        <w:t xml:space="preserve"> </w:t>
      </w:r>
      <w:r w:rsidRPr="001C164D">
        <w:rPr>
          <w:rFonts w:ascii="Poppins" w:hAnsi="Poppins" w:cs="Poppins"/>
        </w:rPr>
        <w:t xml:space="preserve">Be Well program, which supports staff to engage in </w:t>
      </w:r>
      <w:r>
        <w:rPr>
          <w:rFonts w:ascii="Poppins" w:hAnsi="Poppins" w:cs="Poppins"/>
        </w:rPr>
        <w:t xml:space="preserve">approved </w:t>
      </w:r>
      <w:r w:rsidRPr="001C164D">
        <w:rPr>
          <w:rFonts w:ascii="Poppins" w:hAnsi="Poppins" w:cs="Poppins"/>
        </w:rPr>
        <w:t xml:space="preserve">activities </w:t>
      </w:r>
      <w:r>
        <w:rPr>
          <w:rFonts w:ascii="Poppins" w:hAnsi="Poppins" w:cs="Poppins"/>
        </w:rPr>
        <w:t xml:space="preserve">or services of their choice that support their continued wellbeing, as well as regular wellbeing sessions covering topics such as </w:t>
      </w:r>
      <w:r w:rsidRPr="001C164D">
        <w:rPr>
          <w:rFonts w:ascii="Poppins" w:hAnsi="Poppins" w:cs="Poppins"/>
        </w:rPr>
        <w:t>nutrition and health information</w:t>
      </w:r>
      <w:r>
        <w:rPr>
          <w:rFonts w:ascii="Poppins" w:hAnsi="Poppins" w:cs="Poppins"/>
        </w:rPr>
        <w:t xml:space="preserve">. Staff are also able to make use of </w:t>
      </w:r>
      <w:r w:rsidRPr="001C164D" w:rsidDel="00FC76C1">
        <w:rPr>
          <w:rFonts w:ascii="Poppins" w:hAnsi="Poppins" w:cs="Poppins"/>
        </w:rPr>
        <w:t xml:space="preserve">flexible work arrangements that </w:t>
      </w:r>
      <w:r w:rsidDel="00FC76C1">
        <w:rPr>
          <w:rFonts w:ascii="Poppins" w:hAnsi="Poppins" w:cs="Poppins"/>
        </w:rPr>
        <w:t xml:space="preserve">enable hybrid working </w:t>
      </w:r>
      <w:r>
        <w:rPr>
          <w:rFonts w:ascii="Poppins" w:hAnsi="Poppins" w:cs="Poppins"/>
        </w:rPr>
        <w:t>to</w:t>
      </w:r>
      <w:r w:rsidDel="00FC76C1">
        <w:rPr>
          <w:rFonts w:ascii="Poppins" w:hAnsi="Poppins" w:cs="Poppins"/>
        </w:rPr>
        <w:t xml:space="preserve"> benefit from time together in the office </w:t>
      </w:r>
      <w:r>
        <w:rPr>
          <w:rFonts w:ascii="Poppins" w:hAnsi="Poppins" w:cs="Poppins"/>
        </w:rPr>
        <w:t xml:space="preserve">and time </w:t>
      </w:r>
      <w:r w:rsidDel="00FC76C1">
        <w:rPr>
          <w:rFonts w:ascii="Poppins" w:hAnsi="Poppins" w:cs="Poppins"/>
        </w:rPr>
        <w:t>working from home</w:t>
      </w:r>
      <w:r>
        <w:rPr>
          <w:rFonts w:ascii="Poppins" w:hAnsi="Poppins" w:cs="Poppins"/>
        </w:rPr>
        <w:t xml:space="preserve"> </w:t>
      </w:r>
      <w:r w:rsidRPr="00E50CBA">
        <w:rPr>
          <w:rFonts w:ascii="Poppins" w:hAnsi="Poppins" w:cs="Poppins"/>
        </w:rPr>
        <w:t>on select days as agreed with their manager.</w:t>
      </w:r>
    </w:p>
    <w:p w14:paraId="2B79A249" w14:textId="510A9082" w:rsidR="008A30D0" w:rsidRDefault="00EB389F" w:rsidP="009E68A6">
      <w:pPr>
        <w:rPr>
          <w:rFonts w:ascii="Poppins" w:hAnsi="Poppins" w:cs="Poppins"/>
        </w:rPr>
      </w:pPr>
      <w:r>
        <w:rPr>
          <w:rFonts w:ascii="Poppins" w:hAnsi="Poppins" w:cs="Poppins"/>
        </w:rPr>
        <w:t>In the financial year, w</w:t>
      </w:r>
      <w:r w:rsidRPr="00F11906">
        <w:rPr>
          <w:rFonts w:ascii="Poppins" w:hAnsi="Poppins" w:cs="Poppins"/>
        </w:rPr>
        <w:t xml:space="preserve">e also </w:t>
      </w:r>
      <w:r w:rsidRPr="000067BE">
        <w:rPr>
          <w:rFonts w:ascii="Poppins" w:hAnsi="Poppins" w:cs="Poppins"/>
        </w:rPr>
        <w:t>established a</w:t>
      </w:r>
      <w:r>
        <w:rPr>
          <w:rFonts w:ascii="Poppins" w:hAnsi="Poppins" w:cs="Poppins"/>
        </w:rPr>
        <w:t xml:space="preserve"> staff</w:t>
      </w:r>
      <w:r w:rsidRPr="00F11906">
        <w:rPr>
          <w:rFonts w:ascii="Poppins" w:hAnsi="Poppins" w:cs="Poppins"/>
        </w:rPr>
        <w:t xml:space="preserve"> occupational health and safety committee to </w:t>
      </w:r>
      <w:r>
        <w:rPr>
          <w:rFonts w:ascii="Poppins" w:hAnsi="Poppins" w:cs="Poppins"/>
        </w:rPr>
        <w:t xml:space="preserve">enhance our existing </w:t>
      </w:r>
      <w:r w:rsidRPr="00F11906">
        <w:rPr>
          <w:rFonts w:ascii="Poppins" w:hAnsi="Poppins" w:cs="Poppins"/>
        </w:rPr>
        <w:t>approach to workplace safety.</w:t>
      </w:r>
    </w:p>
    <w:p w14:paraId="38601B6E" w14:textId="6077C578" w:rsidR="00C92F47" w:rsidRPr="008A21C9" w:rsidRDefault="00C92F47" w:rsidP="008A21C9">
      <w:pPr>
        <w:rPr>
          <w:lang w:val="en-GB"/>
        </w:rPr>
      </w:pPr>
    </w:p>
    <w:p w14:paraId="34DC0226" w14:textId="6D7EF796" w:rsidR="000948D5" w:rsidRDefault="000948D5" w:rsidP="009E68A6">
      <w:pPr>
        <w:pStyle w:val="Heading1"/>
      </w:pPr>
      <w:bookmarkStart w:id="66" w:name="_Toc243496933"/>
      <w:r w:rsidRPr="00495CCA">
        <w:lastRenderedPageBreak/>
        <w:t>Governance</w:t>
      </w:r>
      <w:bookmarkEnd w:id="66"/>
    </w:p>
    <w:p w14:paraId="0D162527" w14:textId="57897850" w:rsidR="00EC03B8" w:rsidRDefault="00EC03B8" w:rsidP="00EC03B8">
      <w:pPr>
        <w:rPr>
          <w:rFonts w:ascii="Poppins" w:hAnsi="Poppins" w:cs="Poppins"/>
          <w:b/>
          <w:bCs/>
          <w:szCs w:val="24"/>
        </w:rPr>
      </w:pPr>
      <w:r w:rsidRPr="00EC03B8">
        <w:rPr>
          <w:rFonts w:ascii="Poppins" w:hAnsi="Poppins" w:cs="Poppins"/>
          <w:b/>
          <w:bCs/>
          <w:szCs w:val="24"/>
        </w:rPr>
        <w:t>auDA is committed to robust, effective governance to meet the highest standards of transparency and accountability as we deliver on our purpose to connect Australians to an open internet with trust and confidence.</w:t>
      </w:r>
    </w:p>
    <w:p w14:paraId="4B280597" w14:textId="25ECA8D6" w:rsidR="00EC03B8" w:rsidRPr="00DA55F9" w:rsidRDefault="00EC03B8" w:rsidP="00EC03B8">
      <w:pPr>
        <w:spacing w:after="0"/>
        <w:rPr>
          <w:b/>
        </w:rPr>
      </w:pPr>
      <w:r w:rsidRPr="00DA55F9">
        <w:rPr>
          <w:b/>
        </w:rPr>
        <w:t xml:space="preserve">Strategic </w:t>
      </w:r>
      <w:r>
        <w:rPr>
          <w:b/>
        </w:rPr>
        <w:t xml:space="preserve">pillars and </w:t>
      </w:r>
      <w:r w:rsidRPr="00DA55F9">
        <w:rPr>
          <w:b/>
        </w:rPr>
        <w:t xml:space="preserve">objectives  </w:t>
      </w:r>
    </w:p>
    <w:p w14:paraId="6C1C73E0" w14:textId="77777777" w:rsidR="008B5C4A" w:rsidRPr="008B5C4A" w:rsidRDefault="008B5C4A" w:rsidP="008B5C4A">
      <w:pPr>
        <w:spacing w:after="0"/>
      </w:pPr>
      <w:r>
        <w:rPr>
          <w:b/>
          <w:bCs/>
        </w:rPr>
        <w:t xml:space="preserve">Trust: </w:t>
      </w:r>
      <w:r w:rsidRPr="008B5C4A">
        <w:t>Strengthen Australians’ trust in .au and auDA, and grow Australians’ engagement</w:t>
      </w:r>
    </w:p>
    <w:p w14:paraId="7A661EF4" w14:textId="1A965848" w:rsidR="008B5C4A" w:rsidRPr="008B5C4A" w:rsidRDefault="008B5C4A" w:rsidP="008B5C4A">
      <w:pPr>
        <w:spacing w:after="0"/>
      </w:pPr>
      <w:r w:rsidRPr="008B5C4A">
        <w:t>in the digital economy and society.</w:t>
      </w:r>
    </w:p>
    <w:p w14:paraId="354A0C04" w14:textId="77777777" w:rsidR="008B5C4A" w:rsidRDefault="008B5C4A" w:rsidP="00EC03B8">
      <w:pPr>
        <w:spacing w:after="0"/>
        <w:rPr>
          <w:b/>
          <w:bCs/>
        </w:rPr>
      </w:pPr>
    </w:p>
    <w:p w14:paraId="596B580E" w14:textId="087B39D4" w:rsidR="00EC03B8" w:rsidRDefault="008B5C4A" w:rsidP="00EC03B8">
      <w:pPr>
        <w:spacing w:after="0"/>
      </w:pPr>
      <w:r>
        <w:rPr>
          <w:b/>
          <w:bCs/>
        </w:rPr>
        <w:t>Capability</w:t>
      </w:r>
      <w:r w:rsidR="00EC03B8" w:rsidRPr="00EC03B8">
        <w:rPr>
          <w:b/>
          <w:bCs/>
        </w:rPr>
        <w:t>:</w:t>
      </w:r>
      <w:r w:rsidR="00EC03B8">
        <w:t xml:space="preserve"> Grow auDA’s leadership and technical skills so that it is nimble and resilient and can confidently meet the challenges of a technically and geopolitically dynamic environment.</w:t>
      </w:r>
    </w:p>
    <w:p w14:paraId="061E0800" w14:textId="77777777" w:rsidR="00EC03B8" w:rsidRDefault="00EC03B8" w:rsidP="00EC03B8">
      <w:pPr>
        <w:spacing w:after="0"/>
      </w:pPr>
      <w:r>
        <w:t xml:space="preserve">Strengthen Australians’ trust in .au and </w:t>
      </w:r>
      <w:proofErr w:type="gramStart"/>
      <w:r>
        <w:t>auDA, and</w:t>
      </w:r>
      <w:proofErr w:type="gramEnd"/>
      <w:r>
        <w:t xml:space="preserve"> grow Australians’ engagement in the digital economy and society.</w:t>
      </w:r>
    </w:p>
    <w:p w14:paraId="24A2C4FA" w14:textId="77777777" w:rsidR="00EC03B8" w:rsidRDefault="00EC03B8" w:rsidP="00EC03B8">
      <w:pPr>
        <w:spacing w:after="0"/>
      </w:pPr>
    </w:p>
    <w:p w14:paraId="4925A597" w14:textId="0241002F" w:rsidR="00EC03B8" w:rsidRDefault="00EC03B8" w:rsidP="00EC03B8">
      <w:pPr>
        <w:spacing w:after="0"/>
      </w:pPr>
      <w:r w:rsidRPr="00EC03B8">
        <w:rPr>
          <w:b/>
          <w:bCs/>
        </w:rPr>
        <w:t>Impact:</w:t>
      </w:r>
      <w:r>
        <w:t xml:space="preserve"> </w:t>
      </w:r>
      <w:r w:rsidRPr="00A76B04">
        <w:t xml:space="preserve">Positively impact our ecosystem. Invest in strengthening multi-stakeholder internet </w:t>
      </w:r>
      <w:proofErr w:type="gramStart"/>
      <w:r w:rsidRPr="00A76B04">
        <w:t>governance, and</w:t>
      </w:r>
      <w:proofErr w:type="gramEnd"/>
      <w:r w:rsidRPr="00A76B04">
        <w:t xml:space="preserve"> developing new internet governance and </w:t>
      </w:r>
      <w:r w:rsidRPr="0010796E">
        <w:t xml:space="preserve">domain name system </w:t>
      </w:r>
      <w:r w:rsidRPr="00A76B04">
        <w:t>experts. We will also support research &amp; development in areas of strategic focus and support under-served communities to establish an online presence.</w:t>
      </w:r>
    </w:p>
    <w:p w14:paraId="1FE74BC8" w14:textId="77777777" w:rsidR="00EC03B8" w:rsidRDefault="00EC03B8" w:rsidP="00EC03B8">
      <w:pPr>
        <w:spacing w:after="0"/>
      </w:pPr>
    </w:p>
    <w:p w14:paraId="444E7789" w14:textId="77777777" w:rsidR="00EC03B8" w:rsidRPr="00E85BE6" w:rsidRDefault="00EC03B8" w:rsidP="00EC03B8">
      <w:pPr>
        <w:spacing w:after="0"/>
        <w:rPr>
          <w:b/>
        </w:rPr>
      </w:pPr>
      <w:r w:rsidRPr="00E85BE6">
        <w:rPr>
          <w:b/>
        </w:rPr>
        <w:t>Terms of Endorsement</w:t>
      </w:r>
    </w:p>
    <w:p w14:paraId="114C88E8" w14:textId="77777777" w:rsidR="00EC03B8" w:rsidRDefault="00EC03B8" w:rsidP="00EC03B8">
      <w:pPr>
        <w:spacing w:after="0"/>
      </w:pPr>
      <w:r w:rsidRPr="00E85BE6">
        <w:t xml:space="preserve">Core principle: Maintain effective governance </w:t>
      </w:r>
    </w:p>
    <w:p w14:paraId="5B1BA996" w14:textId="77777777" w:rsidR="008B5C4A" w:rsidRPr="00E85BE6" w:rsidRDefault="008B5C4A" w:rsidP="00EC03B8">
      <w:pPr>
        <w:spacing w:after="0"/>
      </w:pPr>
    </w:p>
    <w:p w14:paraId="402CE05B" w14:textId="74F80724" w:rsidR="00EC03B8" w:rsidRPr="00E85BE6" w:rsidRDefault="00EC03B8" w:rsidP="00EC03B8">
      <w:pPr>
        <w:spacing w:after="0"/>
        <w:rPr>
          <w:b/>
        </w:rPr>
      </w:pPr>
      <w:r w:rsidRPr="00E85BE6">
        <w:rPr>
          <w:b/>
        </w:rPr>
        <w:t>Material theme</w:t>
      </w:r>
      <w:r w:rsidR="008B5C4A">
        <w:rPr>
          <w:b/>
        </w:rPr>
        <w:t>s</w:t>
      </w:r>
    </w:p>
    <w:p w14:paraId="14A7E61E" w14:textId="6947766B" w:rsidR="00EC03B8" w:rsidRPr="00E85BE6" w:rsidRDefault="00EC03B8" w:rsidP="00EC03B8">
      <w:pPr>
        <w:spacing w:after="0"/>
        <w:rPr>
          <w:b/>
        </w:rPr>
      </w:pPr>
      <w:r w:rsidRPr="00E85BE6">
        <w:t>Governance and transparency</w:t>
      </w:r>
    </w:p>
    <w:p w14:paraId="0833C553" w14:textId="38D1D62D" w:rsidR="00EC03B8" w:rsidRDefault="00EC03B8" w:rsidP="00EC03B8">
      <w:pPr>
        <w:spacing w:after="0"/>
      </w:pPr>
      <w:r w:rsidRPr="00E85BE6">
        <w:t>Financially sustainable not-for-profit</w:t>
      </w:r>
    </w:p>
    <w:p w14:paraId="40BB855D" w14:textId="77777777" w:rsidR="008B5C4A" w:rsidRPr="00E85BE6" w:rsidRDefault="008B5C4A" w:rsidP="00EC03B8">
      <w:pPr>
        <w:spacing w:after="0"/>
      </w:pPr>
    </w:p>
    <w:p w14:paraId="4525AC03" w14:textId="77777777" w:rsidR="00EC03B8" w:rsidRPr="00E85BE6" w:rsidRDefault="00EC03B8" w:rsidP="00EC03B8">
      <w:pPr>
        <w:spacing w:after="0"/>
        <w:rPr>
          <w:b/>
        </w:rPr>
      </w:pPr>
      <w:r w:rsidRPr="00E85BE6">
        <w:rPr>
          <w:b/>
        </w:rPr>
        <w:t>Key resources</w:t>
      </w:r>
    </w:p>
    <w:p w14:paraId="5144C508" w14:textId="77777777" w:rsidR="00EC03B8" w:rsidRPr="00E85BE6" w:rsidRDefault="00EC03B8" w:rsidP="00EC03B8">
      <w:pPr>
        <w:spacing w:after="0"/>
      </w:pPr>
      <w:r w:rsidRPr="00E85BE6">
        <w:t>Our people</w:t>
      </w:r>
    </w:p>
    <w:p w14:paraId="5647AADB" w14:textId="77777777" w:rsidR="00EC03B8" w:rsidRPr="00E85BE6" w:rsidRDefault="00EC03B8" w:rsidP="00EC03B8">
      <w:pPr>
        <w:spacing w:after="0"/>
      </w:pPr>
      <w:r w:rsidRPr="00E85BE6">
        <w:t>Our expertise</w:t>
      </w:r>
    </w:p>
    <w:p w14:paraId="1672836E" w14:textId="77777777" w:rsidR="00EC03B8" w:rsidRPr="00E85BE6" w:rsidRDefault="00EC03B8" w:rsidP="00EC03B8">
      <w:pPr>
        <w:spacing w:after="0"/>
      </w:pPr>
      <w:r w:rsidRPr="00E85BE6">
        <w:t xml:space="preserve">Our finances </w:t>
      </w:r>
    </w:p>
    <w:p w14:paraId="4228CDB4" w14:textId="77777777" w:rsidR="00EC03B8" w:rsidRDefault="00EC03B8" w:rsidP="00EC03B8">
      <w:pPr>
        <w:spacing w:after="0"/>
      </w:pPr>
      <w:r w:rsidRPr="00E85BE6">
        <w:t>Our environment</w:t>
      </w:r>
    </w:p>
    <w:p w14:paraId="56260913" w14:textId="77777777" w:rsidR="008B5C4A" w:rsidRDefault="008B5C4A" w:rsidP="00EC03B8">
      <w:pPr>
        <w:spacing w:after="0"/>
      </w:pPr>
    </w:p>
    <w:p w14:paraId="32685BD1" w14:textId="77777777" w:rsidR="00EC03B8" w:rsidRPr="00824555" w:rsidRDefault="00EC03B8" w:rsidP="00EC03B8">
      <w:pPr>
        <w:spacing w:after="0"/>
        <w:rPr>
          <w:b/>
          <w:bCs/>
        </w:rPr>
      </w:pPr>
      <w:r w:rsidRPr="00824555">
        <w:rPr>
          <w:rFonts w:asciiTheme="majorHAnsi" w:hAnsiTheme="majorHAnsi" w:cstheme="majorHAnsi"/>
          <w:b/>
          <w:bCs/>
        </w:rPr>
        <w:t>Sustainable Development Goals</w:t>
      </w:r>
      <w:r w:rsidRPr="00824555">
        <w:rPr>
          <w:b/>
          <w:bCs/>
        </w:rPr>
        <w:t xml:space="preserve"> </w:t>
      </w:r>
    </w:p>
    <w:p w14:paraId="68972A34" w14:textId="77777777" w:rsidR="00EC03B8" w:rsidRPr="00815810" w:rsidRDefault="00EC03B8" w:rsidP="00EC03B8">
      <w:pPr>
        <w:spacing w:after="0"/>
      </w:pPr>
      <w:r w:rsidRPr="00824555">
        <w:t xml:space="preserve">Sustainable Development Goal </w:t>
      </w:r>
      <w:r w:rsidRPr="00815810">
        <w:t>9 - Industry, innovation and infrastructure</w:t>
      </w:r>
    </w:p>
    <w:p w14:paraId="0A3AFF76" w14:textId="77777777" w:rsidR="00EC03B8" w:rsidRPr="00815810" w:rsidRDefault="00EC03B8" w:rsidP="00EC03B8">
      <w:pPr>
        <w:spacing w:after="0"/>
      </w:pPr>
      <w:r w:rsidRPr="00824555">
        <w:t xml:space="preserve">Sustainable Development Goal </w:t>
      </w:r>
      <w:r w:rsidRPr="00815810">
        <w:t>10 - Reduced inequalities</w:t>
      </w:r>
    </w:p>
    <w:p w14:paraId="1466FAEE" w14:textId="77777777" w:rsidR="00EC03B8" w:rsidRDefault="00EC03B8" w:rsidP="00EC03B8">
      <w:pPr>
        <w:spacing w:after="0"/>
      </w:pPr>
      <w:r w:rsidRPr="00824555">
        <w:t xml:space="preserve">Sustainable Development Goal </w:t>
      </w:r>
      <w:r w:rsidRPr="00815810">
        <w:t xml:space="preserve">12 - </w:t>
      </w:r>
      <w:r>
        <w:t>Responsible</w:t>
      </w:r>
      <w:r w:rsidRPr="00815810">
        <w:t xml:space="preserve"> consumption and production</w:t>
      </w:r>
    </w:p>
    <w:p w14:paraId="36CA832B" w14:textId="77777777" w:rsidR="008B5C4A" w:rsidRDefault="008B5C4A" w:rsidP="00EC03B8">
      <w:pPr>
        <w:spacing w:after="0"/>
      </w:pPr>
    </w:p>
    <w:p w14:paraId="27471258" w14:textId="598D8CCF" w:rsidR="00EC03B8" w:rsidRPr="00EC03B8" w:rsidRDefault="008B5C4A" w:rsidP="008B5C4A">
      <w:pPr>
        <w:spacing w:after="0"/>
        <w:rPr>
          <w:b/>
          <w:bCs/>
        </w:rPr>
      </w:pPr>
      <w:r w:rsidRPr="008B5C4A">
        <w:rPr>
          <w:b/>
          <w:bCs/>
        </w:rPr>
        <w:t>Performance</w:t>
      </w:r>
    </w:p>
    <w:tbl>
      <w:tblPr>
        <w:tblpPr w:leftFromText="180" w:rightFromText="180" w:vertAnchor="text" w:horzAnchor="margin" w:tblpY="289"/>
        <w:tblW w:w="93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454"/>
        <w:gridCol w:w="2284"/>
        <w:gridCol w:w="2628"/>
        <w:gridCol w:w="1940"/>
      </w:tblGrid>
      <w:tr w:rsidR="000948D5" w:rsidRPr="00495CCA" w14:paraId="3E9C105E" w14:textId="77777777" w:rsidTr="008B5C4A">
        <w:trPr>
          <w:trHeight w:val="343"/>
        </w:trPr>
        <w:tc>
          <w:tcPr>
            <w:tcW w:w="2454" w:type="dxa"/>
            <w:shd w:val="clear" w:color="auto" w:fill="BDCCD3" w:themeFill="accent2"/>
            <w:tcMar>
              <w:top w:w="0" w:type="dxa"/>
              <w:left w:w="108" w:type="dxa"/>
              <w:bottom w:w="0" w:type="dxa"/>
              <w:right w:w="108" w:type="dxa"/>
            </w:tcMar>
            <w:hideMark/>
          </w:tcPr>
          <w:p w14:paraId="33C13C72" w14:textId="77777777" w:rsidR="000948D5" w:rsidRPr="008B5C4A" w:rsidRDefault="000948D5">
            <w:pPr>
              <w:tabs>
                <w:tab w:val="left" w:pos="283"/>
              </w:tabs>
              <w:suppressAutoHyphens/>
              <w:autoSpaceDE w:val="0"/>
              <w:autoSpaceDN w:val="0"/>
              <w:adjustRightInd w:val="0"/>
              <w:spacing w:after="120" w:line="280" w:lineRule="atLeast"/>
              <w:textAlignment w:val="center"/>
              <w:rPr>
                <w:rFonts w:asciiTheme="majorHAnsi" w:hAnsiTheme="majorHAnsi" w:cstheme="majorHAnsi"/>
                <w:sz w:val="18"/>
                <w:szCs w:val="18"/>
              </w:rPr>
            </w:pPr>
            <w:r w:rsidRPr="008B5C4A">
              <w:rPr>
                <w:rFonts w:asciiTheme="majorHAnsi" w:hAnsiTheme="majorHAnsi" w:cstheme="majorHAnsi"/>
                <w:b/>
                <w:sz w:val="18"/>
                <w:szCs w:val="18"/>
              </w:rPr>
              <w:lastRenderedPageBreak/>
              <w:t>Measure</w:t>
            </w:r>
          </w:p>
        </w:tc>
        <w:tc>
          <w:tcPr>
            <w:tcW w:w="2284" w:type="dxa"/>
            <w:shd w:val="clear" w:color="auto" w:fill="BDCCD3" w:themeFill="accent2"/>
            <w:tcMar>
              <w:top w:w="0" w:type="dxa"/>
              <w:left w:w="108" w:type="dxa"/>
              <w:bottom w:w="0" w:type="dxa"/>
              <w:right w:w="108" w:type="dxa"/>
            </w:tcMar>
            <w:hideMark/>
          </w:tcPr>
          <w:p w14:paraId="1738B111" w14:textId="77777777" w:rsidR="000948D5" w:rsidRPr="008B5C4A" w:rsidRDefault="000948D5">
            <w:pPr>
              <w:tabs>
                <w:tab w:val="left" w:pos="283"/>
              </w:tabs>
              <w:suppressAutoHyphens/>
              <w:autoSpaceDE w:val="0"/>
              <w:autoSpaceDN w:val="0"/>
              <w:adjustRightInd w:val="0"/>
              <w:spacing w:after="120" w:line="280" w:lineRule="atLeast"/>
              <w:textAlignment w:val="center"/>
              <w:rPr>
                <w:rFonts w:asciiTheme="majorHAnsi" w:hAnsiTheme="majorHAnsi" w:cstheme="majorHAnsi"/>
                <w:sz w:val="18"/>
                <w:szCs w:val="18"/>
              </w:rPr>
            </w:pPr>
            <w:r w:rsidRPr="008B5C4A">
              <w:rPr>
                <w:rFonts w:asciiTheme="majorHAnsi" w:hAnsiTheme="majorHAnsi" w:cstheme="majorHAnsi"/>
                <w:b/>
                <w:sz w:val="18"/>
                <w:szCs w:val="18"/>
              </w:rPr>
              <w:t>2025-26 target</w:t>
            </w:r>
          </w:p>
        </w:tc>
        <w:tc>
          <w:tcPr>
            <w:tcW w:w="2628" w:type="dxa"/>
            <w:shd w:val="clear" w:color="auto" w:fill="BDCCD3" w:themeFill="accent2"/>
          </w:tcPr>
          <w:p w14:paraId="74ED8FDF" w14:textId="77777777" w:rsidR="000948D5" w:rsidRPr="008B5C4A" w:rsidRDefault="000948D5">
            <w:pPr>
              <w:tabs>
                <w:tab w:val="left" w:pos="283"/>
              </w:tabs>
              <w:suppressAutoHyphens/>
              <w:autoSpaceDE w:val="0"/>
              <w:autoSpaceDN w:val="0"/>
              <w:adjustRightInd w:val="0"/>
              <w:spacing w:after="120" w:line="280" w:lineRule="atLeast"/>
              <w:textAlignment w:val="center"/>
              <w:rPr>
                <w:rFonts w:asciiTheme="majorHAnsi" w:hAnsiTheme="majorHAnsi" w:cstheme="majorHAnsi"/>
                <w:b/>
                <w:sz w:val="18"/>
                <w:szCs w:val="18"/>
              </w:rPr>
            </w:pPr>
            <w:r w:rsidRPr="008B5C4A">
              <w:rPr>
                <w:rFonts w:asciiTheme="majorHAnsi" w:hAnsiTheme="majorHAnsi" w:cstheme="majorHAnsi"/>
                <w:b/>
                <w:sz w:val="18"/>
                <w:szCs w:val="18"/>
              </w:rPr>
              <w:t>2025-26 actual</w:t>
            </w:r>
          </w:p>
        </w:tc>
        <w:tc>
          <w:tcPr>
            <w:tcW w:w="1940" w:type="dxa"/>
            <w:shd w:val="clear" w:color="auto" w:fill="BDCCD3" w:themeFill="accent2"/>
            <w:tcMar>
              <w:top w:w="0" w:type="dxa"/>
              <w:left w:w="108" w:type="dxa"/>
              <w:bottom w:w="0" w:type="dxa"/>
              <w:right w:w="108" w:type="dxa"/>
            </w:tcMar>
            <w:hideMark/>
          </w:tcPr>
          <w:p w14:paraId="58B54EC7" w14:textId="765E4477" w:rsidR="000948D5" w:rsidRPr="008B5C4A" w:rsidRDefault="000948D5">
            <w:pPr>
              <w:tabs>
                <w:tab w:val="left" w:pos="283"/>
              </w:tabs>
              <w:suppressAutoHyphens/>
              <w:autoSpaceDE w:val="0"/>
              <w:autoSpaceDN w:val="0"/>
              <w:adjustRightInd w:val="0"/>
              <w:spacing w:after="120" w:line="280" w:lineRule="atLeast"/>
              <w:textAlignment w:val="center"/>
              <w:rPr>
                <w:rFonts w:asciiTheme="majorHAnsi" w:hAnsiTheme="majorHAnsi" w:cstheme="majorHAnsi"/>
                <w:sz w:val="18"/>
                <w:szCs w:val="18"/>
              </w:rPr>
            </w:pPr>
            <w:r w:rsidRPr="008B5C4A">
              <w:rPr>
                <w:rFonts w:asciiTheme="majorHAnsi" w:hAnsiTheme="majorHAnsi" w:cstheme="majorHAnsi"/>
                <w:b/>
                <w:sz w:val="18"/>
                <w:szCs w:val="18"/>
              </w:rPr>
              <w:t>Status</w:t>
            </w:r>
          </w:p>
        </w:tc>
      </w:tr>
      <w:tr w:rsidR="000948D5" w:rsidRPr="00495CCA" w14:paraId="365C8EB5" w14:textId="77777777" w:rsidTr="008B5C4A">
        <w:trPr>
          <w:trHeight w:val="856"/>
        </w:trPr>
        <w:tc>
          <w:tcPr>
            <w:tcW w:w="2454" w:type="dxa"/>
            <w:tcMar>
              <w:top w:w="0" w:type="dxa"/>
              <w:left w:w="108" w:type="dxa"/>
              <w:bottom w:w="0" w:type="dxa"/>
              <w:right w:w="108" w:type="dxa"/>
            </w:tcMar>
          </w:tcPr>
          <w:p w14:paraId="042CCB75" w14:textId="77777777" w:rsidR="000948D5" w:rsidRPr="008B5C4A" w:rsidRDefault="000948D5">
            <w:pPr>
              <w:rPr>
                <w:rFonts w:asciiTheme="majorHAnsi" w:eastAsia="Times New Roman" w:hAnsiTheme="majorHAnsi" w:cstheme="majorHAnsi"/>
                <w:sz w:val="18"/>
                <w:szCs w:val="18"/>
              </w:rPr>
            </w:pPr>
            <w:r w:rsidRPr="008B5C4A">
              <w:rPr>
                <w:rFonts w:asciiTheme="majorHAnsi" w:eastAsia="Times New Roman" w:hAnsiTheme="majorHAnsi" w:cstheme="majorHAnsi"/>
                <w:sz w:val="18"/>
                <w:szCs w:val="18"/>
              </w:rPr>
              <w:t>Net carbon emissions trend toward zero</w:t>
            </w:r>
          </w:p>
        </w:tc>
        <w:tc>
          <w:tcPr>
            <w:tcW w:w="2284" w:type="dxa"/>
            <w:tcMar>
              <w:top w:w="0" w:type="dxa"/>
              <w:left w:w="108" w:type="dxa"/>
              <w:bottom w:w="0" w:type="dxa"/>
              <w:right w:w="108" w:type="dxa"/>
            </w:tcMar>
          </w:tcPr>
          <w:p w14:paraId="4585EACC" w14:textId="77777777" w:rsidR="000948D5" w:rsidRPr="008B5C4A" w:rsidRDefault="000948D5">
            <w:pPr>
              <w:tabs>
                <w:tab w:val="left" w:pos="283"/>
              </w:tabs>
              <w:suppressAutoHyphens/>
              <w:autoSpaceDE w:val="0"/>
              <w:autoSpaceDN w:val="0"/>
              <w:adjustRightInd w:val="0"/>
              <w:spacing w:after="120" w:line="280" w:lineRule="atLeast"/>
              <w:textAlignment w:val="center"/>
              <w:rPr>
                <w:rFonts w:asciiTheme="majorHAnsi" w:hAnsiTheme="majorHAnsi" w:cstheme="majorHAnsi"/>
                <w:sz w:val="18"/>
                <w:szCs w:val="18"/>
                <w:lang w:val="en-GB"/>
              </w:rPr>
            </w:pPr>
            <w:r w:rsidRPr="008B5C4A">
              <w:rPr>
                <w:rFonts w:asciiTheme="majorHAnsi" w:eastAsia="Poppins" w:hAnsiTheme="majorHAnsi" w:cstheme="majorHAnsi"/>
                <w:sz w:val="18"/>
                <w:szCs w:val="18"/>
                <w:lang w:val="en-GB"/>
              </w:rPr>
              <w:t xml:space="preserve">Reductions and offsets equal a 5% reduction </w:t>
            </w:r>
          </w:p>
        </w:tc>
        <w:tc>
          <w:tcPr>
            <w:tcW w:w="2628" w:type="dxa"/>
          </w:tcPr>
          <w:p w14:paraId="3D8D5CCA" w14:textId="66AA2340" w:rsidR="000948D5" w:rsidRPr="008B5C4A" w:rsidRDefault="000948D5">
            <w:pPr>
              <w:tabs>
                <w:tab w:val="left" w:pos="283"/>
              </w:tabs>
              <w:suppressAutoHyphens/>
              <w:autoSpaceDE w:val="0"/>
              <w:autoSpaceDN w:val="0"/>
              <w:adjustRightInd w:val="0"/>
              <w:spacing w:after="120" w:line="280" w:lineRule="atLeast"/>
              <w:textAlignment w:val="center"/>
              <w:rPr>
                <w:rFonts w:asciiTheme="majorHAnsi" w:eastAsia="Times New Roman" w:hAnsiTheme="majorHAnsi" w:cstheme="majorHAnsi"/>
                <w:sz w:val="18"/>
                <w:szCs w:val="18"/>
              </w:rPr>
            </w:pPr>
            <w:r w:rsidRPr="008B5C4A">
              <w:rPr>
                <w:rFonts w:asciiTheme="majorHAnsi" w:eastAsia="Times New Roman" w:hAnsiTheme="majorHAnsi" w:cstheme="majorHAnsi"/>
                <w:sz w:val="18"/>
                <w:szCs w:val="18"/>
              </w:rPr>
              <w:t>1,435 t</w:t>
            </w:r>
            <w:r w:rsidR="0010796E" w:rsidRPr="008B5C4A">
              <w:rPr>
                <w:rFonts w:asciiTheme="majorHAnsi" w:eastAsia="Times New Roman" w:hAnsiTheme="majorHAnsi" w:cstheme="majorHAnsi"/>
                <w:sz w:val="18"/>
                <w:szCs w:val="18"/>
              </w:rPr>
              <w:t xml:space="preserve">onnes </w:t>
            </w:r>
            <w:proofErr w:type="gramStart"/>
            <w:r w:rsidR="0010796E" w:rsidRPr="008B5C4A">
              <w:rPr>
                <w:rFonts w:asciiTheme="majorHAnsi" w:eastAsia="Times New Roman" w:hAnsiTheme="majorHAnsi" w:cstheme="majorHAnsi"/>
                <w:sz w:val="18"/>
                <w:szCs w:val="18"/>
              </w:rPr>
              <w:t xml:space="preserve">of </w:t>
            </w:r>
            <w:r w:rsidR="0010796E" w:rsidRPr="008B5C4A">
              <w:rPr>
                <w:sz w:val="18"/>
                <w:szCs w:val="18"/>
              </w:rPr>
              <w:t xml:space="preserve"> </w:t>
            </w:r>
            <w:r w:rsidR="0010796E" w:rsidRPr="008B5C4A">
              <w:rPr>
                <w:rFonts w:asciiTheme="majorHAnsi" w:eastAsia="Times New Roman" w:hAnsiTheme="majorHAnsi" w:cstheme="majorHAnsi"/>
                <w:sz w:val="18"/>
                <w:szCs w:val="18"/>
              </w:rPr>
              <w:t>Carbon</w:t>
            </w:r>
            <w:proofErr w:type="gramEnd"/>
            <w:r w:rsidR="0010796E" w:rsidRPr="008B5C4A">
              <w:rPr>
                <w:rFonts w:asciiTheme="majorHAnsi" w:eastAsia="Times New Roman" w:hAnsiTheme="majorHAnsi" w:cstheme="majorHAnsi"/>
                <w:sz w:val="18"/>
                <w:szCs w:val="18"/>
              </w:rPr>
              <w:t xml:space="preserve"> Dioxide Equivalents</w:t>
            </w:r>
            <w:r w:rsidRPr="008B5C4A">
              <w:rPr>
                <w:rFonts w:asciiTheme="majorHAnsi" w:eastAsia="Times New Roman" w:hAnsiTheme="majorHAnsi" w:cstheme="majorHAnsi"/>
                <w:sz w:val="18"/>
                <w:szCs w:val="18"/>
              </w:rPr>
              <w:t>, 45% reduction on 2024-25 levels</w:t>
            </w:r>
          </w:p>
        </w:tc>
        <w:tc>
          <w:tcPr>
            <w:tcW w:w="1940" w:type="dxa"/>
            <w:tcMar>
              <w:top w:w="0" w:type="dxa"/>
              <w:left w:w="108" w:type="dxa"/>
              <w:bottom w:w="0" w:type="dxa"/>
              <w:right w:w="108" w:type="dxa"/>
            </w:tcMar>
          </w:tcPr>
          <w:p w14:paraId="732D9290" w14:textId="77777777" w:rsidR="000948D5" w:rsidRPr="008B5C4A" w:rsidRDefault="000948D5">
            <w:pPr>
              <w:tabs>
                <w:tab w:val="left" w:pos="283"/>
              </w:tabs>
              <w:suppressAutoHyphens/>
              <w:autoSpaceDE w:val="0"/>
              <w:autoSpaceDN w:val="0"/>
              <w:adjustRightInd w:val="0"/>
              <w:spacing w:after="120" w:line="280" w:lineRule="atLeast"/>
              <w:textAlignment w:val="center"/>
              <w:rPr>
                <w:rFonts w:asciiTheme="majorHAnsi" w:hAnsiTheme="majorHAnsi" w:cstheme="majorHAnsi"/>
                <w:sz w:val="18"/>
                <w:szCs w:val="18"/>
              </w:rPr>
            </w:pPr>
            <w:r w:rsidRPr="008B5C4A">
              <w:rPr>
                <w:rFonts w:asciiTheme="majorHAnsi" w:eastAsia="Times New Roman" w:hAnsiTheme="majorHAnsi" w:cstheme="majorHAnsi"/>
                <w:sz w:val="18"/>
                <w:szCs w:val="18"/>
              </w:rPr>
              <w:t>On track</w:t>
            </w:r>
          </w:p>
        </w:tc>
      </w:tr>
    </w:tbl>
    <w:p w14:paraId="41A7519B" w14:textId="1E0F4E9B" w:rsidR="000948D5" w:rsidRPr="00495CCA" w:rsidRDefault="000948D5" w:rsidP="000948D5">
      <w:pPr>
        <w:rPr>
          <w:rFonts w:asciiTheme="majorHAnsi" w:hAnsiTheme="majorHAnsi" w:cstheme="majorHAnsi"/>
          <w:b/>
          <w:bCs/>
          <w:color w:val="EE0000"/>
        </w:rPr>
      </w:pPr>
    </w:p>
    <w:p w14:paraId="5423628B" w14:textId="1005F54B" w:rsidR="000948D5" w:rsidRPr="00495CCA" w:rsidRDefault="005F4691" w:rsidP="009E68A6">
      <w:pPr>
        <w:pStyle w:val="Heading2"/>
      </w:pPr>
      <w:bookmarkStart w:id="67" w:name="_Toc243496934"/>
      <w:r>
        <w:t xml:space="preserve">auDA </w:t>
      </w:r>
      <w:r w:rsidR="000948D5" w:rsidRPr="00495CCA">
        <w:t xml:space="preserve">Board </w:t>
      </w:r>
      <w:r>
        <w:t>of Directors</w:t>
      </w:r>
      <w:bookmarkEnd w:id="67"/>
    </w:p>
    <w:p w14:paraId="6C886375" w14:textId="037BE5A5" w:rsidR="000948D5" w:rsidRPr="00495CCA" w:rsidRDefault="000948D5" w:rsidP="000948D5">
      <w:pPr>
        <w:rPr>
          <w:rFonts w:ascii="Poppins" w:hAnsi="Poppins" w:cs="Poppins"/>
          <w:szCs w:val="24"/>
        </w:rPr>
      </w:pPr>
      <w:r w:rsidRPr="00495CCA">
        <w:rPr>
          <w:rFonts w:ascii="Poppins" w:hAnsi="Poppins" w:cs="Poppins"/>
          <w:szCs w:val="24"/>
        </w:rPr>
        <w:t>In 2025-26 the Board guided implementation of the first year of auDA’s 2026-30 Strategy, oversaw the management of key risks, and helped ensure auDA continues to administer the .au in the public interest.</w:t>
      </w:r>
    </w:p>
    <w:p w14:paraId="475C6E19" w14:textId="77777777" w:rsidR="000948D5" w:rsidRPr="00495CCA" w:rsidRDefault="000948D5" w:rsidP="009E68A6">
      <w:pPr>
        <w:pStyle w:val="Heading3"/>
        <w:rPr>
          <w:sz w:val="16"/>
        </w:rPr>
      </w:pPr>
      <w:r w:rsidRPr="00495CCA">
        <w:t>Governance framework</w:t>
      </w:r>
    </w:p>
    <w:p w14:paraId="3FF892D1" w14:textId="020918F9" w:rsidR="000948D5" w:rsidRPr="00495CCA" w:rsidRDefault="000948D5" w:rsidP="000948D5">
      <w:pPr>
        <w:rPr>
          <w:rFonts w:ascii="Poppins" w:hAnsi="Poppins" w:cs="Poppins"/>
          <w:sz w:val="16"/>
        </w:rPr>
      </w:pPr>
      <w:r w:rsidRPr="00495CCA">
        <w:rPr>
          <w:rFonts w:ascii="Poppins" w:hAnsi="Poppins" w:cs="Poppins"/>
          <w:szCs w:val="24"/>
        </w:rPr>
        <w:t xml:space="preserve">The Board is accountable to auDA members, stakeholders and the broader Australian community and responsible for overseeing auDA’s work in accordance with the Constitution, the Australian Government’s Terms of Endorsement, our agreement with </w:t>
      </w:r>
      <w:r w:rsidR="0029006C" w:rsidRPr="0029006C">
        <w:rPr>
          <w:rFonts w:ascii="Poppins" w:hAnsi="Poppins" w:cs="Poppins"/>
          <w:szCs w:val="24"/>
        </w:rPr>
        <w:t>the Internet Corporation for Assigned Names and Numbers</w:t>
      </w:r>
      <w:r>
        <w:rPr>
          <w:rFonts w:ascii="Poppins" w:hAnsi="Poppins" w:cs="Poppins"/>
          <w:szCs w:val="24"/>
        </w:rPr>
        <w:t xml:space="preserve">, </w:t>
      </w:r>
      <w:r w:rsidRPr="00495CCA">
        <w:rPr>
          <w:rFonts w:ascii="Poppins" w:hAnsi="Poppins" w:cs="Poppins"/>
          <w:szCs w:val="24"/>
        </w:rPr>
        <w:t>and the 2026-30 Strategy.</w:t>
      </w:r>
    </w:p>
    <w:p w14:paraId="3E253EAF" w14:textId="77777777" w:rsidR="000948D5" w:rsidRPr="00495CCA" w:rsidRDefault="000948D5" w:rsidP="009E68A6">
      <w:pPr>
        <w:pStyle w:val="Heading3"/>
        <w:rPr>
          <w:sz w:val="16"/>
        </w:rPr>
      </w:pPr>
      <w:r w:rsidRPr="00495CCA">
        <w:t>Role of the Board</w:t>
      </w:r>
    </w:p>
    <w:p w14:paraId="35E2827C" w14:textId="77777777" w:rsidR="000948D5" w:rsidRPr="00495CCA" w:rsidRDefault="000948D5" w:rsidP="000948D5">
      <w:pPr>
        <w:spacing w:after="120"/>
        <w:rPr>
          <w:rFonts w:ascii="Poppins" w:hAnsi="Poppins" w:cs="Poppins"/>
          <w:sz w:val="16"/>
        </w:rPr>
      </w:pPr>
      <w:r w:rsidRPr="00495CCA">
        <w:rPr>
          <w:rFonts w:ascii="Poppins" w:hAnsi="Poppins" w:cs="Poppins"/>
          <w:szCs w:val="24"/>
        </w:rPr>
        <w:t>The Board provides strategic direction and oversees auDA’s operations. Its responsibilities include:</w:t>
      </w:r>
    </w:p>
    <w:p w14:paraId="4DB4B0C1" w14:textId="77777777" w:rsidR="000948D5" w:rsidRPr="00495CCA" w:rsidRDefault="000948D5" w:rsidP="000948D5">
      <w:pPr>
        <w:numPr>
          <w:ilvl w:val="0"/>
          <w:numId w:val="7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line="278" w:lineRule="auto"/>
        <w:rPr>
          <w:rFonts w:ascii="Poppins" w:hAnsi="Poppins" w:cs="Poppins"/>
          <w:szCs w:val="24"/>
        </w:rPr>
      </w:pPr>
      <w:r w:rsidRPr="00495CCA">
        <w:rPr>
          <w:rFonts w:ascii="Poppins" w:hAnsi="Poppins" w:cs="Poppins"/>
          <w:szCs w:val="24"/>
        </w:rPr>
        <w:t>Guiding implementation of auDA’s Strategy and monitoring performance against auDA’s Terms of Endorsement and strategic objectives</w:t>
      </w:r>
    </w:p>
    <w:p w14:paraId="27EDB08F" w14:textId="77777777" w:rsidR="000948D5" w:rsidRPr="00495CCA" w:rsidRDefault="000948D5" w:rsidP="000948D5">
      <w:pPr>
        <w:numPr>
          <w:ilvl w:val="0"/>
          <w:numId w:val="7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line="278" w:lineRule="auto"/>
        <w:rPr>
          <w:rFonts w:ascii="Poppins" w:hAnsi="Poppins" w:cs="Poppins"/>
          <w:szCs w:val="24"/>
        </w:rPr>
      </w:pPr>
      <w:r w:rsidRPr="00495CCA">
        <w:rPr>
          <w:rFonts w:ascii="Poppins" w:hAnsi="Poppins" w:cs="Poppins"/>
          <w:szCs w:val="24"/>
        </w:rPr>
        <w:t xml:space="preserve">Overseeing registry operations and contractual arrangements with .au registrars </w:t>
      </w:r>
    </w:p>
    <w:p w14:paraId="649B2C9F" w14:textId="77777777" w:rsidR="000948D5" w:rsidRPr="00495CCA" w:rsidRDefault="000948D5" w:rsidP="000948D5">
      <w:pPr>
        <w:numPr>
          <w:ilvl w:val="0"/>
          <w:numId w:val="7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line="278" w:lineRule="auto"/>
        <w:rPr>
          <w:rFonts w:ascii="Poppins" w:hAnsi="Poppins" w:cs="Poppins"/>
          <w:szCs w:val="24"/>
        </w:rPr>
      </w:pPr>
      <w:r w:rsidRPr="00495CCA">
        <w:rPr>
          <w:rFonts w:ascii="Poppins" w:hAnsi="Poppins" w:cs="Poppins"/>
          <w:szCs w:val="24"/>
        </w:rPr>
        <w:t>Overseeing financial performance, investment and organisational sustainability</w:t>
      </w:r>
    </w:p>
    <w:p w14:paraId="300BC553" w14:textId="77777777" w:rsidR="000948D5" w:rsidRPr="00495CCA" w:rsidRDefault="000948D5" w:rsidP="000948D5">
      <w:pPr>
        <w:numPr>
          <w:ilvl w:val="0"/>
          <w:numId w:val="7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line="278" w:lineRule="auto"/>
        <w:rPr>
          <w:rFonts w:ascii="Poppins" w:hAnsi="Poppins" w:cs="Poppins"/>
          <w:szCs w:val="24"/>
        </w:rPr>
      </w:pPr>
      <w:r w:rsidRPr="00495CCA">
        <w:rPr>
          <w:rFonts w:ascii="Poppins" w:hAnsi="Poppins" w:cs="Poppins"/>
          <w:szCs w:val="24"/>
        </w:rPr>
        <w:t>Monitoring compliance with legislative, reporting and governance requirements</w:t>
      </w:r>
    </w:p>
    <w:p w14:paraId="4E9DDAC4" w14:textId="77777777" w:rsidR="000948D5" w:rsidRPr="00495CCA" w:rsidRDefault="000948D5" w:rsidP="000948D5">
      <w:pPr>
        <w:numPr>
          <w:ilvl w:val="0"/>
          <w:numId w:val="7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line="278" w:lineRule="auto"/>
        <w:rPr>
          <w:rFonts w:ascii="Poppins" w:hAnsi="Poppins" w:cs="Poppins"/>
          <w:szCs w:val="24"/>
        </w:rPr>
      </w:pPr>
      <w:r w:rsidRPr="00495CCA">
        <w:rPr>
          <w:rFonts w:ascii="Poppins" w:hAnsi="Poppins" w:cs="Poppins"/>
          <w:szCs w:val="24"/>
        </w:rPr>
        <w:t>Monitoring enterprise risk, information security, technology, privacy and business continuity</w:t>
      </w:r>
    </w:p>
    <w:p w14:paraId="18DE7456" w14:textId="77777777" w:rsidR="000948D5" w:rsidRPr="00495CCA" w:rsidRDefault="000948D5" w:rsidP="000948D5">
      <w:pPr>
        <w:numPr>
          <w:ilvl w:val="0"/>
          <w:numId w:val="7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20" w:line="278" w:lineRule="auto"/>
        <w:rPr>
          <w:rFonts w:ascii="Poppins" w:hAnsi="Poppins" w:cs="Poppins"/>
          <w:szCs w:val="24"/>
        </w:rPr>
      </w:pPr>
      <w:r w:rsidRPr="00495CCA">
        <w:rPr>
          <w:rFonts w:ascii="Poppins" w:hAnsi="Poppins" w:cs="Poppins"/>
          <w:szCs w:val="24"/>
        </w:rPr>
        <w:t>Appointing, supporting and overseeing the performance of the CEO</w:t>
      </w:r>
    </w:p>
    <w:p w14:paraId="2921C6A2" w14:textId="77777777" w:rsidR="000948D5" w:rsidRPr="00495CCA" w:rsidRDefault="000948D5" w:rsidP="000948D5">
      <w:pPr>
        <w:numPr>
          <w:ilvl w:val="0"/>
          <w:numId w:val="74"/>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line="278" w:lineRule="auto"/>
        <w:ind w:left="714" w:hanging="357"/>
        <w:rPr>
          <w:rFonts w:ascii="Poppins" w:hAnsi="Poppins" w:cs="Poppins"/>
          <w:szCs w:val="24"/>
        </w:rPr>
      </w:pPr>
      <w:r w:rsidRPr="00495CCA">
        <w:rPr>
          <w:rFonts w:ascii="Poppins" w:hAnsi="Poppins" w:cs="Poppins"/>
          <w:szCs w:val="24"/>
        </w:rPr>
        <w:t>Overseeing people, culture, remuneration and succession planning.</w:t>
      </w:r>
    </w:p>
    <w:p w14:paraId="0FCE01F5" w14:textId="14762A2F" w:rsidR="000948D5" w:rsidRPr="00495CCA" w:rsidRDefault="000948D5" w:rsidP="000948D5">
      <w:pPr>
        <w:rPr>
          <w:rFonts w:ascii="Poppins" w:hAnsi="Poppins" w:cs="Poppins"/>
          <w:szCs w:val="24"/>
        </w:rPr>
      </w:pPr>
      <w:r w:rsidRPr="00495CCA">
        <w:rPr>
          <w:rFonts w:ascii="Poppins" w:hAnsi="Poppins" w:cs="Poppins"/>
          <w:szCs w:val="24"/>
        </w:rPr>
        <w:t xml:space="preserve">During 2025-26 Board Directors participated alongside auDA staff and Executives in </w:t>
      </w:r>
      <w:r w:rsidR="0029006C" w:rsidRPr="0029006C">
        <w:rPr>
          <w:rFonts w:ascii="Poppins" w:hAnsi="Poppins" w:cs="Poppins"/>
          <w:szCs w:val="24"/>
        </w:rPr>
        <w:t xml:space="preserve">the Internet Corporation for Assigned Names and Numbers </w:t>
      </w:r>
      <w:r w:rsidRPr="00495CCA">
        <w:rPr>
          <w:rFonts w:ascii="Poppins" w:hAnsi="Poppins" w:cs="Poppins"/>
          <w:szCs w:val="24"/>
        </w:rPr>
        <w:t xml:space="preserve">meetings, the 2025 </w:t>
      </w:r>
      <w:r w:rsidR="0011750B" w:rsidRPr="0011750B">
        <w:rPr>
          <w:rFonts w:ascii="Poppins" w:hAnsi="Poppins" w:cs="Poppins"/>
          <w:szCs w:val="24"/>
        </w:rPr>
        <w:t>Australian Internet Governance Forum</w:t>
      </w:r>
      <w:r w:rsidRPr="00495CCA">
        <w:rPr>
          <w:rFonts w:ascii="Poppins" w:hAnsi="Poppins" w:cs="Poppins"/>
          <w:szCs w:val="24"/>
        </w:rPr>
        <w:t xml:space="preserve">, auDA’s Registrar Summit and member events. Directors also joined several .au Licensing Rules Review consultations as observers. Board Director attendance at </w:t>
      </w:r>
      <w:r w:rsidRPr="00495CCA">
        <w:rPr>
          <w:rFonts w:ascii="Poppins" w:hAnsi="Poppins" w:cs="Poppins"/>
          <w:szCs w:val="24"/>
        </w:rPr>
        <w:lastRenderedPageBreak/>
        <w:t>these events supports knowledge of the domain name sector and multi-stakeholder internet governance, which contributes to informed Board oversight.</w:t>
      </w:r>
    </w:p>
    <w:p w14:paraId="6D2DC3F5" w14:textId="77777777" w:rsidR="000948D5" w:rsidRPr="00495CCA" w:rsidRDefault="000948D5" w:rsidP="009E68A6">
      <w:pPr>
        <w:pStyle w:val="Heading3"/>
      </w:pPr>
      <w:r w:rsidRPr="00495CCA">
        <w:t>Board focus in 2025-26</w:t>
      </w:r>
    </w:p>
    <w:p w14:paraId="0FC37170" w14:textId="77777777" w:rsidR="000948D5" w:rsidRPr="00495CCA" w:rsidRDefault="000948D5" w:rsidP="000948D5">
      <w:pPr>
        <w:rPr>
          <w:rFonts w:ascii="Poppins" w:hAnsi="Poppins" w:cs="Poppins"/>
          <w:szCs w:val="24"/>
        </w:rPr>
      </w:pPr>
      <w:r w:rsidRPr="00495CCA">
        <w:rPr>
          <w:rFonts w:ascii="Poppins" w:hAnsi="Poppins" w:cs="Poppins"/>
          <w:szCs w:val="24"/>
        </w:rPr>
        <w:t>In 2025-26 the Board focused on supporting the CEO and Executive Team to refine the structure, capability, operating plans and risk settings required to deliver the 2026-30 Strategy. It approved the 2026-27 internal operating plan and organisational objectives and key results.</w:t>
      </w:r>
    </w:p>
    <w:p w14:paraId="57E38AA9" w14:textId="77777777" w:rsidR="000948D5" w:rsidRPr="00495CCA" w:rsidRDefault="000948D5" w:rsidP="000948D5">
      <w:pPr>
        <w:rPr>
          <w:rFonts w:ascii="Poppins" w:hAnsi="Poppins" w:cs="Poppins"/>
          <w:szCs w:val="24"/>
        </w:rPr>
      </w:pPr>
      <w:r w:rsidRPr="00495CCA">
        <w:rPr>
          <w:rFonts w:ascii="Poppins" w:hAnsi="Poppins" w:cs="Poppins"/>
          <w:szCs w:val="24"/>
        </w:rPr>
        <w:t>The Board also approved Terms of Reference and panel members for the external Policy Advisory Panel conducting the .au Licensing Rules Review and monitored progress of the Review. It also provided oversight of consultations on proposed changes to edu.au rules, auDA’s Purpose and auDA’s WHOIS policy, and reviewed and approved required changes following the consultation periods.</w:t>
      </w:r>
    </w:p>
    <w:p w14:paraId="4F4B5F58" w14:textId="5B413F31" w:rsidR="000948D5" w:rsidRPr="00495CCA" w:rsidRDefault="000948D5" w:rsidP="000948D5">
      <w:pPr>
        <w:rPr>
          <w:rFonts w:ascii="Poppins" w:hAnsi="Poppins" w:cs="Poppins"/>
          <w:szCs w:val="24"/>
        </w:rPr>
      </w:pPr>
      <w:r w:rsidRPr="00495CCA">
        <w:rPr>
          <w:rFonts w:ascii="Poppins" w:hAnsi="Poppins" w:cs="Poppins"/>
          <w:szCs w:val="24"/>
        </w:rPr>
        <w:t xml:space="preserve">Other areas of oversight included critical infrastructure risk and auDA’s </w:t>
      </w:r>
      <w:r w:rsidR="00281149" w:rsidRPr="00281149">
        <w:rPr>
          <w:rFonts w:ascii="Poppins" w:hAnsi="Poppins" w:cs="Poppins"/>
          <w:szCs w:val="24"/>
        </w:rPr>
        <w:t>Critical Infrastructure Risk Management Program</w:t>
      </w:r>
      <w:r w:rsidRPr="00495CCA">
        <w:rPr>
          <w:rFonts w:ascii="Poppins" w:hAnsi="Poppins" w:cs="Poppins"/>
          <w:szCs w:val="24"/>
        </w:rPr>
        <w:t xml:space="preserve">, enterprise risk, a new Risk Appetite Statement, information security, financial reporting, investment, </w:t>
      </w:r>
      <w:r>
        <w:rPr>
          <w:rFonts w:ascii="Poppins" w:hAnsi="Poppins" w:cs="Poppins"/>
          <w:szCs w:val="24"/>
        </w:rPr>
        <w:t xml:space="preserve">financial </w:t>
      </w:r>
      <w:r w:rsidRPr="00495CCA">
        <w:rPr>
          <w:rFonts w:ascii="Poppins" w:hAnsi="Poppins" w:cs="Poppins"/>
          <w:szCs w:val="24"/>
        </w:rPr>
        <w:t>audit arrangements, corporate policies, appointments to the Board including the Board Chair, and the Public Benefit Program.</w:t>
      </w:r>
    </w:p>
    <w:p w14:paraId="199586AB" w14:textId="77777777" w:rsidR="000948D5" w:rsidRPr="00495CCA" w:rsidRDefault="000948D5" w:rsidP="009E68A6">
      <w:pPr>
        <w:pStyle w:val="Heading3"/>
      </w:pPr>
      <w:r w:rsidRPr="00495CCA">
        <w:t>Board composition and skills</w:t>
      </w:r>
    </w:p>
    <w:p w14:paraId="185BFD7B" w14:textId="3DEB5906" w:rsidR="000948D5" w:rsidRPr="00495CCA" w:rsidRDefault="000948D5" w:rsidP="000948D5">
      <w:pPr>
        <w:rPr>
          <w:rFonts w:ascii="Poppins" w:hAnsi="Poppins" w:cs="Poppins"/>
        </w:rPr>
      </w:pPr>
      <w:r w:rsidRPr="00495CCA">
        <w:rPr>
          <w:rFonts w:ascii="Poppins" w:hAnsi="Poppins" w:cs="Poppins"/>
        </w:rPr>
        <w:t xml:space="preserve">Following the November 2025 Annual General Meeting, Marina Go AM commenced as auDA’s Independent Chair, following Alan Cameron AO’s decision to step down from the Board. Wendy Thorpe OAM also concluded her service as a </w:t>
      </w:r>
      <w:proofErr w:type="gramStart"/>
      <w:r w:rsidRPr="00495CCA">
        <w:rPr>
          <w:rFonts w:ascii="Poppins" w:hAnsi="Poppins" w:cs="Poppins"/>
        </w:rPr>
        <w:t>Director</w:t>
      </w:r>
      <w:proofErr w:type="gramEnd"/>
      <w:r w:rsidRPr="00495CCA">
        <w:rPr>
          <w:rFonts w:ascii="Poppins" w:hAnsi="Poppins" w:cs="Poppins"/>
        </w:rPr>
        <w:t xml:space="preserve"> with the close of the </w:t>
      </w:r>
      <w:r w:rsidR="00BC25C1" w:rsidRPr="00495CCA">
        <w:rPr>
          <w:rFonts w:ascii="Poppins" w:hAnsi="Poppins" w:cs="Poppins"/>
        </w:rPr>
        <w:t xml:space="preserve">Annual General Meeting </w:t>
      </w:r>
      <w:r w:rsidRPr="00495CCA">
        <w:rPr>
          <w:rFonts w:ascii="Poppins" w:hAnsi="Poppins" w:cs="Poppins"/>
        </w:rPr>
        <w:t>and Dr Sarv Girn joined the Board as an Appointed Director.</w:t>
      </w:r>
    </w:p>
    <w:p w14:paraId="1C18035F" w14:textId="77777777" w:rsidR="000948D5" w:rsidRPr="00495CCA" w:rsidRDefault="000948D5" w:rsidP="000948D5">
      <w:pPr>
        <w:rPr>
          <w:rFonts w:ascii="Poppins" w:hAnsi="Poppins" w:cs="Poppins"/>
        </w:rPr>
      </w:pPr>
      <w:proofErr w:type="gramStart"/>
      <w:r w:rsidRPr="00495CCA">
        <w:rPr>
          <w:rFonts w:ascii="Poppins" w:hAnsi="Poppins" w:cs="Poppins"/>
        </w:rPr>
        <w:t>At</w:t>
      </w:r>
      <w:proofErr w:type="gramEnd"/>
      <w:r w:rsidRPr="00495CCA">
        <w:rPr>
          <w:rFonts w:ascii="Poppins" w:hAnsi="Poppins" w:cs="Poppins"/>
        </w:rPr>
        <w:t xml:space="preserve"> 30 June 2026, the Board comprised 60 per cent women and 40 per cent men. Directors were based across </w:t>
      </w:r>
      <w:r w:rsidRPr="00704A52">
        <w:rPr>
          <w:rFonts w:ascii="Poppins" w:hAnsi="Poppins" w:cs="Poppins"/>
        </w:rPr>
        <w:t>Sydney, regional New South Wales, Canberra, South-East Queensland and Melbourne.</w:t>
      </w:r>
    </w:p>
    <w:p w14:paraId="7A69121F" w14:textId="77777777" w:rsidR="000F556F" w:rsidRDefault="000948D5" w:rsidP="000948D5">
      <w:pPr>
        <w:rPr>
          <w:rFonts w:ascii="Poppins" w:hAnsi="Poppins" w:cs="Poppins"/>
        </w:rPr>
      </w:pPr>
      <w:r w:rsidRPr="00495CCA">
        <w:rPr>
          <w:rFonts w:ascii="Poppins" w:hAnsi="Poppins" w:cs="Poppins"/>
        </w:rPr>
        <w:t xml:space="preserve">Collectively, Directors bring experience in governance, technology, strategy, innovation, finance, </w:t>
      </w:r>
      <w:r>
        <w:rPr>
          <w:rFonts w:ascii="Poppins" w:hAnsi="Poppins" w:cs="Poppins"/>
        </w:rPr>
        <w:t xml:space="preserve">law, </w:t>
      </w:r>
      <w:r w:rsidRPr="00495CCA">
        <w:rPr>
          <w:rFonts w:ascii="Poppins" w:hAnsi="Poppins" w:cs="Poppins"/>
        </w:rPr>
        <w:t xml:space="preserve">people and stakeholder engagement. </w:t>
      </w:r>
    </w:p>
    <w:p w14:paraId="60460304" w14:textId="086DE14E" w:rsidR="000948D5" w:rsidRPr="00495CCA" w:rsidRDefault="000948D5" w:rsidP="000948D5">
      <w:pPr>
        <w:rPr>
          <w:rFonts w:ascii="Poppins" w:hAnsi="Poppins" w:cs="Poppins"/>
        </w:rPr>
      </w:pPr>
      <w:r w:rsidRPr="00495CCA">
        <w:rPr>
          <w:rFonts w:ascii="Poppins" w:hAnsi="Poppins" w:cs="Poppins"/>
        </w:rPr>
        <w:t>In 2025-26, the Board reviewed and approved an amended Board Skills Matrix to support succession planning and ensure the appropriate mix of skills is present on the Board.</w:t>
      </w:r>
    </w:p>
    <w:p w14:paraId="78EE906F" w14:textId="77777777" w:rsidR="000948D5" w:rsidRPr="00495CCA" w:rsidRDefault="000948D5" w:rsidP="009E68A6">
      <w:pPr>
        <w:pStyle w:val="Heading3"/>
        <w:rPr>
          <w:sz w:val="16"/>
        </w:rPr>
      </w:pPr>
      <w:r w:rsidRPr="00495CCA">
        <w:t>Nomination Committee</w:t>
      </w:r>
    </w:p>
    <w:p w14:paraId="7327E64F" w14:textId="77777777" w:rsidR="000948D5" w:rsidRPr="00495CCA" w:rsidRDefault="000948D5" w:rsidP="000948D5">
      <w:pPr>
        <w:rPr>
          <w:rFonts w:ascii="Poppins" w:hAnsi="Poppins" w:cs="Poppins"/>
          <w:szCs w:val="24"/>
        </w:rPr>
      </w:pPr>
      <w:r w:rsidRPr="00495CCA">
        <w:rPr>
          <w:rFonts w:ascii="Poppins" w:hAnsi="Poppins" w:cs="Poppins"/>
          <w:szCs w:val="24"/>
        </w:rPr>
        <w:t xml:space="preserve">The Nomination Committee provides recommendations on candidates suitable to fill vacant positions on the auDA Board. It uses the Board-approved skills matrix to support a rigorous, </w:t>
      </w:r>
      <w:r w:rsidRPr="00495CCA">
        <w:rPr>
          <w:rFonts w:ascii="Poppins" w:hAnsi="Poppins" w:cs="Poppins"/>
          <w:szCs w:val="24"/>
        </w:rPr>
        <w:lastRenderedPageBreak/>
        <w:t>transparent and merit-based process.</w:t>
      </w:r>
      <w:r w:rsidRPr="00495CCA">
        <w:t xml:space="preserve"> </w:t>
      </w:r>
      <w:r w:rsidRPr="00495CCA">
        <w:rPr>
          <w:rFonts w:ascii="Poppins" w:hAnsi="Poppins" w:cs="Poppins"/>
          <w:szCs w:val="24"/>
        </w:rPr>
        <w:t xml:space="preserve">The Board then approves recommended candidates for </w:t>
      </w:r>
      <w:r>
        <w:rPr>
          <w:rFonts w:ascii="Poppins" w:hAnsi="Poppins" w:cs="Poppins"/>
          <w:szCs w:val="24"/>
        </w:rPr>
        <w:t xml:space="preserve">direct </w:t>
      </w:r>
      <w:r w:rsidRPr="00495CCA">
        <w:rPr>
          <w:rFonts w:ascii="Poppins" w:hAnsi="Poppins" w:cs="Poppins"/>
          <w:szCs w:val="24"/>
        </w:rPr>
        <w:t>appointment</w:t>
      </w:r>
      <w:r>
        <w:rPr>
          <w:rFonts w:ascii="Poppins" w:hAnsi="Poppins" w:cs="Poppins"/>
          <w:szCs w:val="24"/>
        </w:rPr>
        <w:t>,</w:t>
      </w:r>
      <w:r w:rsidRPr="00495CCA">
        <w:rPr>
          <w:rFonts w:ascii="Poppins" w:hAnsi="Poppins" w:cs="Poppins"/>
          <w:szCs w:val="24"/>
        </w:rPr>
        <w:t xml:space="preserve"> or to be included in the Elected Director Ballot voted by .au members.</w:t>
      </w:r>
    </w:p>
    <w:p w14:paraId="7ABD4556" w14:textId="68AD395E" w:rsidR="00860FE6" w:rsidRDefault="000948D5" w:rsidP="000948D5">
      <w:pPr>
        <w:rPr>
          <w:rFonts w:ascii="Poppins" w:hAnsi="Poppins" w:cs="Poppins"/>
        </w:rPr>
      </w:pPr>
      <w:r w:rsidRPr="00495CCA">
        <w:rPr>
          <w:rFonts w:ascii="Poppins" w:hAnsi="Poppins" w:cs="Poppins"/>
        </w:rPr>
        <w:t xml:space="preserve">The Nomination Committee is chaired by </w:t>
      </w:r>
      <w:r w:rsidR="00860FE6">
        <w:rPr>
          <w:rFonts w:ascii="Poppins" w:hAnsi="Poppins" w:cs="Poppins"/>
        </w:rPr>
        <w:t xml:space="preserve">the </w:t>
      </w:r>
      <w:r w:rsidRPr="00495CCA">
        <w:rPr>
          <w:rFonts w:ascii="Poppins" w:hAnsi="Poppins" w:cs="Poppins"/>
        </w:rPr>
        <w:t>auDA</w:t>
      </w:r>
      <w:r w:rsidR="00860FE6">
        <w:rPr>
          <w:rFonts w:ascii="Poppins" w:hAnsi="Poppins" w:cs="Poppins"/>
        </w:rPr>
        <w:t xml:space="preserve"> Board Chair </w:t>
      </w:r>
      <w:r w:rsidRPr="00495CCA">
        <w:rPr>
          <w:rFonts w:ascii="Poppins" w:hAnsi="Poppins" w:cs="Poppins"/>
        </w:rPr>
        <w:t>and may comprise up to two other auDA Board Directors who are not standing for reappointment or re-election within the calendar year</w:t>
      </w:r>
      <w:r w:rsidR="00324AD6">
        <w:rPr>
          <w:rFonts w:ascii="Poppins" w:hAnsi="Poppins" w:cs="Poppins"/>
        </w:rPr>
        <w:t xml:space="preserve"> or have retired from the Board</w:t>
      </w:r>
      <w:r w:rsidR="005544CD">
        <w:rPr>
          <w:rFonts w:ascii="Poppins" w:hAnsi="Poppins" w:cs="Poppins"/>
        </w:rPr>
        <w:t xml:space="preserve"> within the last 12 months</w:t>
      </w:r>
      <w:r w:rsidRPr="00495CCA">
        <w:rPr>
          <w:rFonts w:ascii="Poppins" w:hAnsi="Poppins" w:cs="Poppins"/>
        </w:rPr>
        <w:t xml:space="preserve">. It also includes members external to auDA who represent </w:t>
      </w:r>
      <w:r w:rsidR="00A01C70">
        <w:rPr>
          <w:rFonts w:ascii="Poppins" w:hAnsi="Poppins" w:cs="Poppins"/>
        </w:rPr>
        <w:t>.au</w:t>
      </w:r>
      <w:r w:rsidRPr="00495CCA">
        <w:rPr>
          <w:rFonts w:ascii="Poppins" w:hAnsi="Poppins" w:cs="Poppins"/>
        </w:rPr>
        <w:t xml:space="preserve"> members, industry, business, consumers and the public, and a government representative appointed by </w:t>
      </w:r>
      <w:r>
        <w:rPr>
          <w:rFonts w:ascii="Poppins" w:hAnsi="Poppins" w:cs="Poppins"/>
        </w:rPr>
        <w:t>the Department of Infrastructure, Transport, Regional Development, Communications, Sport and the Arts</w:t>
      </w:r>
      <w:r w:rsidRPr="00495CCA">
        <w:rPr>
          <w:rFonts w:ascii="Poppins" w:hAnsi="Poppins" w:cs="Poppins"/>
        </w:rPr>
        <w:t>.</w:t>
      </w:r>
      <w:r w:rsidR="00860FE6">
        <w:rPr>
          <w:rFonts w:ascii="Poppins" w:hAnsi="Poppins" w:cs="Poppins"/>
        </w:rPr>
        <w:t xml:space="preserve"> </w:t>
      </w:r>
    </w:p>
    <w:p w14:paraId="5CBB6BCB" w14:textId="0C2A07EE" w:rsidR="000948D5" w:rsidRPr="00495CCA" w:rsidRDefault="000948D5" w:rsidP="000948D5">
      <w:pPr>
        <w:rPr>
          <w:rFonts w:ascii="Poppins" w:hAnsi="Poppins" w:cs="Poppins"/>
        </w:rPr>
      </w:pPr>
      <w:r w:rsidRPr="00495CCA">
        <w:rPr>
          <w:rFonts w:ascii="Poppins" w:hAnsi="Poppins" w:cs="Poppins"/>
        </w:rPr>
        <w:t>In the financial year, the Committee</w:t>
      </w:r>
      <w:r w:rsidR="00860FE6">
        <w:rPr>
          <w:rFonts w:ascii="Poppins" w:hAnsi="Poppins" w:cs="Poppins"/>
        </w:rPr>
        <w:t xml:space="preserve"> Chair was Alan Cameron</w:t>
      </w:r>
      <w:r w:rsidR="00CA504F">
        <w:rPr>
          <w:rFonts w:ascii="Poppins" w:hAnsi="Poppins" w:cs="Poppins"/>
        </w:rPr>
        <w:t xml:space="preserve"> AO</w:t>
      </w:r>
      <w:r w:rsidR="00860FE6">
        <w:rPr>
          <w:rFonts w:ascii="Poppins" w:hAnsi="Poppins" w:cs="Poppins"/>
        </w:rPr>
        <w:t xml:space="preserve"> until </w:t>
      </w:r>
      <w:r w:rsidR="00F63732">
        <w:rPr>
          <w:rFonts w:ascii="Poppins" w:hAnsi="Poppins" w:cs="Poppins"/>
        </w:rPr>
        <w:t xml:space="preserve">he stepped down as Chair of the auDA Board at </w:t>
      </w:r>
      <w:r w:rsidR="00860FE6">
        <w:rPr>
          <w:rFonts w:ascii="Poppins" w:hAnsi="Poppins" w:cs="Poppins"/>
        </w:rPr>
        <w:t xml:space="preserve">the end of the November 2025 </w:t>
      </w:r>
      <w:r w:rsidR="00BC25C1" w:rsidRPr="00495CCA">
        <w:rPr>
          <w:rFonts w:ascii="Poppins" w:hAnsi="Poppins" w:cs="Poppins"/>
        </w:rPr>
        <w:t>Annual General Meeting</w:t>
      </w:r>
      <w:r w:rsidR="00F63732">
        <w:rPr>
          <w:rFonts w:ascii="Poppins" w:hAnsi="Poppins" w:cs="Poppins"/>
        </w:rPr>
        <w:t xml:space="preserve">, at which point Marina Go AM became Chair of the auDA Board and Chair of the Nomination Committee. Under Alan’s leadership in </w:t>
      </w:r>
      <w:r w:rsidR="00F63732" w:rsidRPr="00495CCA">
        <w:rPr>
          <w:rFonts w:ascii="Poppins" w:hAnsi="Poppins" w:cs="Poppins"/>
        </w:rPr>
        <w:t>2025-26,</w:t>
      </w:r>
      <w:r w:rsidR="00CD2462">
        <w:rPr>
          <w:rFonts w:ascii="Poppins" w:hAnsi="Poppins" w:cs="Poppins"/>
        </w:rPr>
        <w:t xml:space="preserve"> the committee </w:t>
      </w:r>
      <w:r w:rsidRPr="00495CCA">
        <w:rPr>
          <w:rFonts w:ascii="Poppins" w:hAnsi="Poppins" w:cs="Poppins"/>
        </w:rPr>
        <w:t>identified candidates for five Director positions, including a new</w:t>
      </w:r>
      <w:r w:rsidR="00CD2462">
        <w:rPr>
          <w:rFonts w:ascii="Poppins" w:hAnsi="Poppins" w:cs="Poppins"/>
        </w:rPr>
        <w:t xml:space="preserve"> auDA Board</w:t>
      </w:r>
      <w:r w:rsidRPr="00495CCA">
        <w:rPr>
          <w:rFonts w:ascii="Poppins" w:hAnsi="Poppins" w:cs="Poppins"/>
        </w:rPr>
        <w:t xml:space="preserve"> Chair, to commence at the </w:t>
      </w:r>
      <w:r w:rsidR="002651AD">
        <w:rPr>
          <w:rFonts w:ascii="Poppins" w:hAnsi="Poppins" w:cs="Poppins"/>
        </w:rPr>
        <w:t xml:space="preserve">conclusion of the </w:t>
      </w:r>
      <w:r w:rsidRPr="00495CCA">
        <w:rPr>
          <w:rFonts w:ascii="Poppins" w:hAnsi="Poppins" w:cs="Poppins"/>
        </w:rPr>
        <w:t xml:space="preserve">2025 </w:t>
      </w:r>
      <w:r w:rsidR="00BC25C1" w:rsidRPr="00495CCA">
        <w:rPr>
          <w:rFonts w:ascii="Poppins" w:hAnsi="Poppins" w:cs="Poppins"/>
        </w:rPr>
        <w:t>Annual General Meeting</w:t>
      </w:r>
      <w:r w:rsidR="00772BBD">
        <w:rPr>
          <w:rFonts w:ascii="Poppins" w:hAnsi="Poppins" w:cs="Poppins"/>
        </w:rPr>
        <w:t xml:space="preserve">. In the period since Marina’s tenure commenced, </w:t>
      </w:r>
      <w:r w:rsidR="00CD2462" w:rsidRPr="00495CCA">
        <w:rPr>
          <w:rFonts w:ascii="Poppins" w:hAnsi="Poppins" w:cs="Poppins"/>
        </w:rPr>
        <w:t xml:space="preserve">the Board reduced the size of the Committee by not replacing two members whose terms concluded on 30 April </w:t>
      </w:r>
      <w:proofErr w:type="gramStart"/>
      <w:r w:rsidR="00CD2462" w:rsidRPr="00495CCA">
        <w:rPr>
          <w:rFonts w:ascii="Poppins" w:hAnsi="Poppins" w:cs="Poppins"/>
        </w:rPr>
        <w:t>2026</w:t>
      </w:r>
      <w:proofErr w:type="gramEnd"/>
      <w:r w:rsidR="00CD2462">
        <w:rPr>
          <w:rFonts w:ascii="Poppins" w:hAnsi="Poppins" w:cs="Poppins"/>
        </w:rPr>
        <w:t xml:space="preserve"> and the Committee </w:t>
      </w:r>
      <w:r>
        <w:rPr>
          <w:rFonts w:ascii="Poppins" w:hAnsi="Poppins" w:cs="Poppins"/>
        </w:rPr>
        <w:t>began</w:t>
      </w:r>
      <w:r w:rsidRPr="00495CCA">
        <w:rPr>
          <w:rFonts w:ascii="Poppins" w:hAnsi="Poppins" w:cs="Poppins"/>
        </w:rPr>
        <w:t xml:space="preserve"> the search process for vacancies to </w:t>
      </w:r>
      <w:r w:rsidR="00194DE5">
        <w:rPr>
          <w:rFonts w:ascii="Poppins" w:hAnsi="Poppins" w:cs="Poppins"/>
        </w:rPr>
        <w:t>be filled</w:t>
      </w:r>
      <w:r w:rsidR="00194DE5" w:rsidRPr="00495CCA">
        <w:rPr>
          <w:rFonts w:ascii="Poppins" w:hAnsi="Poppins" w:cs="Poppins"/>
        </w:rPr>
        <w:t xml:space="preserve"> </w:t>
      </w:r>
      <w:r w:rsidRPr="00495CCA">
        <w:rPr>
          <w:rFonts w:ascii="Poppins" w:hAnsi="Poppins" w:cs="Poppins"/>
        </w:rPr>
        <w:t xml:space="preserve">at the </w:t>
      </w:r>
      <w:r w:rsidR="002651AD">
        <w:rPr>
          <w:rFonts w:ascii="Poppins" w:hAnsi="Poppins" w:cs="Poppins"/>
        </w:rPr>
        <w:t xml:space="preserve">conclusion of the </w:t>
      </w:r>
      <w:r w:rsidRPr="00495CCA">
        <w:rPr>
          <w:rFonts w:ascii="Poppins" w:hAnsi="Poppins" w:cs="Poppins"/>
        </w:rPr>
        <w:t xml:space="preserve">November 2026 </w:t>
      </w:r>
      <w:r w:rsidR="00BC25C1" w:rsidRPr="00495CCA">
        <w:rPr>
          <w:rFonts w:ascii="Poppins" w:hAnsi="Poppins" w:cs="Poppins"/>
        </w:rPr>
        <w:t>Annual General Meeting</w:t>
      </w:r>
      <w:r w:rsidRPr="00495CCA">
        <w:rPr>
          <w:rFonts w:ascii="Poppins" w:hAnsi="Poppins" w:cs="Poppins"/>
        </w:rPr>
        <w:t xml:space="preserve">. </w:t>
      </w:r>
    </w:p>
    <w:p w14:paraId="1D2337C5" w14:textId="77777777" w:rsidR="000948D5" w:rsidRPr="00495CCA" w:rsidRDefault="000948D5" w:rsidP="009E68A6">
      <w:pPr>
        <w:pStyle w:val="Heading3"/>
      </w:pPr>
      <w:r w:rsidRPr="00495CCA">
        <w:t>Board Committees</w:t>
      </w:r>
    </w:p>
    <w:p w14:paraId="6B1F3F0E" w14:textId="77777777" w:rsidR="000948D5" w:rsidRPr="00495CCA" w:rsidRDefault="000948D5" w:rsidP="000948D5">
      <w:pPr>
        <w:rPr>
          <w:rFonts w:ascii="Poppins" w:hAnsi="Poppins" w:cs="Poppins"/>
          <w:szCs w:val="24"/>
        </w:rPr>
      </w:pPr>
      <w:r w:rsidRPr="00495CCA">
        <w:rPr>
          <w:rFonts w:ascii="Poppins" w:hAnsi="Poppins" w:cs="Poppins"/>
          <w:szCs w:val="24"/>
        </w:rPr>
        <w:t>auDA Board Committees comprise auDA Board Directors and take an active role in key areas of auDA’s governance. They monitor risks within their focus areas, provide guidance to auDA’s Executive</w:t>
      </w:r>
      <w:r>
        <w:rPr>
          <w:rFonts w:ascii="Poppins" w:hAnsi="Poppins" w:cs="Poppins"/>
          <w:szCs w:val="24"/>
        </w:rPr>
        <w:t>s,</w:t>
      </w:r>
      <w:r w:rsidRPr="00495CCA">
        <w:rPr>
          <w:rFonts w:ascii="Poppins" w:hAnsi="Poppins" w:cs="Poppins"/>
          <w:szCs w:val="24"/>
        </w:rPr>
        <w:t xml:space="preserve"> and make recommendations to the Board.</w:t>
      </w:r>
    </w:p>
    <w:p w14:paraId="28C2E8A9" w14:textId="77777777" w:rsidR="000948D5" w:rsidRPr="00495CCA" w:rsidRDefault="000948D5" w:rsidP="009E68A6">
      <w:pPr>
        <w:pStyle w:val="Heading4"/>
      </w:pPr>
      <w:r w:rsidRPr="00495CCA">
        <w:t>Governance and Culture Committee</w:t>
      </w:r>
    </w:p>
    <w:p w14:paraId="58645683" w14:textId="4117CB53" w:rsidR="000948D5" w:rsidRPr="00495CCA" w:rsidRDefault="000948D5" w:rsidP="000948D5">
      <w:pPr>
        <w:rPr>
          <w:rFonts w:ascii="Poppins" w:hAnsi="Poppins" w:cs="Poppins"/>
          <w:szCs w:val="24"/>
        </w:rPr>
      </w:pPr>
      <w:r w:rsidRPr="00495CCA">
        <w:rPr>
          <w:rFonts w:ascii="Poppins" w:hAnsi="Poppins" w:cs="Poppins"/>
          <w:szCs w:val="24"/>
        </w:rPr>
        <w:t xml:space="preserve">The Governance and Culture Committee oversees auDA’s governance framework and people and culture matters and is chaired by Sandra Hook. In 2025-26, its work included reviewing staff engagement survey results, remuneration and succession planning, auDA’s Corporate Governance Statement, Nomination Committee Charter, Board skills matrix and relevant People and Culture policies. It also made recommendations to the Board on auDA’s Board Advisory Committee requirements, which you can read about on page </w:t>
      </w:r>
      <w:r w:rsidR="00A57182">
        <w:rPr>
          <w:rFonts w:ascii="Poppins" w:hAnsi="Poppins" w:cs="Poppins"/>
          <w:szCs w:val="24"/>
        </w:rPr>
        <w:t>78</w:t>
      </w:r>
      <w:r w:rsidRPr="00495CCA">
        <w:rPr>
          <w:rFonts w:ascii="Poppins" w:hAnsi="Poppins" w:cs="Poppins"/>
          <w:szCs w:val="24"/>
        </w:rPr>
        <w:t>.</w:t>
      </w:r>
    </w:p>
    <w:p w14:paraId="1C57C57F" w14:textId="77777777" w:rsidR="000948D5" w:rsidRPr="00495CCA" w:rsidRDefault="000948D5" w:rsidP="009E68A6">
      <w:pPr>
        <w:pStyle w:val="Heading4"/>
        <w:rPr>
          <w:sz w:val="16"/>
        </w:rPr>
      </w:pPr>
      <w:r w:rsidRPr="00495CCA">
        <w:t>Finance and Audit Committee</w:t>
      </w:r>
    </w:p>
    <w:p w14:paraId="6E404DCF" w14:textId="77AC85FE" w:rsidR="000948D5" w:rsidRPr="00495CCA" w:rsidRDefault="000948D5" w:rsidP="000948D5">
      <w:pPr>
        <w:rPr>
          <w:rFonts w:ascii="Poppins" w:hAnsi="Poppins" w:cs="Poppins"/>
          <w:szCs w:val="24"/>
        </w:rPr>
      </w:pPr>
      <w:r w:rsidRPr="00495CCA">
        <w:rPr>
          <w:rFonts w:ascii="Poppins" w:hAnsi="Poppins" w:cs="Poppins"/>
          <w:szCs w:val="24"/>
        </w:rPr>
        <w:t xml:space="preserve">The Finance and Audit Committee </w:t>
      </w:r>
      <w:r w:rsidR="00D94BB2">
        <w:rPr>
          <w:rFonts w:ascii="Poppins" w:hAnsi="Poppins" w:cs="Poppins"/>
          <w:szCs w:val="24"/>
        </w:rPr>
        <w:t>was chaired by Wendy Thorpe OAM until</w:t>
      </w:r>
      <w:r w:rsidR="000343C5">
        <w:rPr>
          <w:rFonts w:ascii="Poppins" w:hAnsi="Poppins" w:cs="Poppins"/>
          <w:szCs w:val="24"/>
        </w:rPr>
        <w:t xml:space="preserve"> she stepped down from the</w:t>
      </w:r>
      <w:r w:rsidR="00C21CFD">
        <w:rPr>
          <w:rFonts w:ascii="Poppins" w:hAnsi="Poppins" w:cs="Poppins"/>
          <w:szCs w:val="24"/>
        </w:rPr>
        <w:t xml:space="preserve"> auDA</w:t>
      </w:r>
      <w:r w:rsidR="000343C5">
        <w:rPr>
          <w:rFonts w:ascii="Poppins" w:hAnsi="Poppins" w:cs="Poppins"/>
          <w:szCs w:val="24"/>
        </w:rPr>
        <w:t xml:space="preserve"> Board at</w:t>
      </w:r>
      <w:r w:rsidR="00D94BB2">
        <w:rPr>
          <w:rFonts w:ascii="Poppins" w:hAnsi="Poppins" w:cs="Poppins"/>
          <w:szCs w:val="24"/>
        </w:rPr>
        <w:t xml:space="preserve"> the end of the November 2025 </w:t>
      </w:r>
      <w:r w:rsidR="00BC25C1" w:rsidRPr="00495CCA">
        <w:rPr>
          <w:rFonts w:ascii="Poppins" w:hAnsi="Poppins" w:cs="Poppins"/>
        </w:rPr>
        <w:t>Annual General Meeting</w:t>
      </w:r>
      <w:r w:rsidR="00C21CFD">
        <w:rPr>
          <w:rFonts w:ascii="Poppins" w:hAnsi="Poppins" w:cs="Poppins"/>
          <w:szCs w:val="24"/>
        </w:rPr>
        <w:t xml:space="preserve">, at which point </w:t>
      </w:r>
      <w:r w:rsidR="009B2AA7">
        <w:rPr>
          <w:rFonts w:ascii="Poppins" w:hAnsi="Poppins" w:cs="Poppins"/>
          <w:szCs w:val="24"/>
        </w:rPr>
        <w:t xml:space="preserve">Tina Wyer </w:t>
      </w:r>
      <w:r w:rsidR="00C21CFD">
        <w:rPr>
          <w:rFonts w:ascii="Poppins" w:hAnsi="Poppins" w:cs="Poppins"/>
          <w:szCs w:val="24"/>
        </w:rPr>
        <w:t>became Chair of the committee</w:t>
      </w:r>
      <w:r w:rsidRPr="00495CCA">
        <w:rPr>
          <w:rFonts w:ascii="Poppins" w:hAnsi="Poppins" w:cs="Poppins"/>
          <w:szCs w:val="24"/>
        </w:rPr>
        <w:t xml:space="preserve">. </w:t>
      </w:r>
      <w:r w:rsidR="00C21CFD">
        <w:rPr>
          <w:rFonts w:ascii="Poppins" w:hAnsi="Poppins" w:cs="Poppins"/>
          <w:szCs w:val="24"/>
        </w:rPr>
        <w:t xml:space="preserve">The Finance and Audit Committee </w:t>
      </w:r>
      <w:r w:rsidR="00C21CFD" w:rsidRPr="00495CCA">
        <w:rPr>
          <w:rFonts w:ascii="Poppins" w:hAnsi="Poppins" w:cs="Poppins"/>
          <w:szCs w:val="24"/>
        </w:rPr>
        <w:t>oversees financial policy and performance, investment, external audit and sustainability</w:t>
      </w:r>
      <w:r w:rsidR="00C21CFD">
        <w:rPr>
          <w:rFonts w:ascii="Poppins" w:hAnsi="Poppins" w:cs="Poppins"/>
          <w:szCs w:val="24"/>
        </w:rPr>
        <w:t xml:space="preserve">. </w:t>
      </w:r>
      <w:r w:rsidRPr="00495CCA">
        <w:rPr>
          <w:rFonts w:ascii="Poppins" w:hAnsi="Poppins" w:cs="Poppins"/>
          <w:szCs w:val="24"/>
        </w:rPr>
        <w:t xml:space="preserve">From April 2026, </w:t>
      </w:r>
      <w:r w:rsidR="00C21CFD">
        <w:rPr>
          <w:rFonts w:ascii="Poppins" w:hAnsi="Poppins" w:cs="Poppins"/>
          <w:szCs w:val="24"/>
        </w:rPr>
        <w:t>the committee</w:t>
      </w:r>
      <w:r w:rsidR="00C21CFD" w:rsidRPr="00495CCA">
        <w:rPr>
          <w:rFonts w:ascii="Poppins" w:hAnsi="Poppins" w:cs="Poppins"/>
          <w:szCs w:val="24"/>
        </w:rPr>
        <w:t xml:space="preserve"> </w:t>
      </w:r>
      <w:r w:rsidRPr="00495CCA">
        <w:rPr>
          <w:rFonts w:ascii="Poppins" w:hAnsi="Poppins" w:cs="Poppins"/>
          <w:szCs w:val="24"/>
        </w:rPr>
        <w:t xml:space="preserve">also </w:t>
      </w:r>
      <w:r w:rsidR="00A15FAD">
        <w:rPr>
          <w:rFonts w:ascii="Poppins" w:hAnsi="Poppins" w:cs="Poppins"/>
          <w:szCs w:val="24"/>
        </w:rPr>
        <w:t>took on oversight of</w:t>
      </w:r>
      <w:r w:rsidR="00815331" w:rsidRPr="00495CCA">
        <w:rPr>
          <w:rFonts w:ascii="Poppins" w:hAnsi="Poppins" w:cs="Poppins"/>
          <w:szCs w:val="24"/>
        </w:rPr>
        <w:t xml:space="preserve"> </w:t>
      </w:r>
      <w:r w:rsidRPr="00495CCA">
        <w:rPr>
          <w:rFonts w:ascii="Poppins" w:hAnsi="Poppins" w:cs="Poppins"/>
          <w:szCs w:val="24"/>
        </w:rPr>
        <w:t xml:space="preserve">enterprise risk, which was transferred to the Finance and Audit Committee from the Security and </w:t>
      </w:r>
      <w:r w:rsidR="00B141CC">
        <w:rPr>
          <w:rFonts w:ascii="Poppins" w:hAnsi="Poppins" w:cs="Poppins"/>
          <w:szCs w:val="24"/>
        </w:rPr>
        <w:t>Technology</w:t>
      </w:r>
      <w:r w:rsidR="00B141CC" w:rsidRPr="00495CCA">
        <w:rPr>
          <w:rFonts w:ascii="Poppins" w:hAnsi="Poppins" w:cs="Poppins"/>
          <w:szCs w:val="24"/>
        </w:rPr>
        <w:t xml:space="preserve"> </w:t>
      </w:r>
      <w:r w:rsidRPr="00495CCA">
        <w:rPr>
          <w:rFonts w:ascii="Poppins" w:hAnsi="Poppins" w:cs="Poppins"/>
          <w:szCs w:val="24"/>
        </w:rPr>
        <w:t xml:space="preserve">Committee. During </w:t>
      </w:r>
      <w:r w:rsidRPr="00495CCA">
        <w:rPr>
          <w:rFonts w:ascii="Poppins" w:hAnsi="Poppins" w:cs="Poppins"/>
          <w:szCs w:val="24"/>
        </w:rPr>
        <w:lastRenderedPageBreak/>
        <w:t>the year, it reviewed auDA’s financial statements, Directors’ Report, budget, financial performance and Reserves Policy. It also oversaw a review of auDA’s Board Risk Appetite Statement.</w:t>
      </w:r>
    </w:p>
    <w:p w14:paraId="33F5F2A4" w14:textId="77777777" w:rsidR="000948D5" w:rsidRPr="00495CCA" w:rsidRDefault="000948D5" w:rsidP="009E68A6">
      <w:pPr>
        <w:pStyle w:val="Heading4"/>
        <w:rPr>
          <w:sz w:val="16"/>
        </w:rPr>
      </w:pPr>
      <w:r w:rsidRPr="00495CCA">
        <w:t>Security and Technology Committee</w:t>
      </w:r>
    </w:p>
    <w:p w14:paraId="7D6A3B8A" w14:textId="3EDD9CCE" w:rsidR="000948D5" w:rsidRPr="00495CCA" w:rsidRDefault="000948D5" w:rsidP="000948D5">
      <w:pPr>
        <w:rPr>
          <w:rFonts w:ascii="Poppins" w:hAnsi="Poppins" w:cs="Poppins"/>
          <w:szCs w:val="24"/>
        </w:rPr>
      </w:pPr>
      <w:r w:rsidRPr="00495CCA">
        <w:rPr>
          <w:rFonts w:ascii="Poppins" w:hAnsi="Poppins" w:cs="Poppins"/>
          <w:szCs w:val="24"/>
        </w:rPr>
        <w:t xml:space="preserve">In April 2026, the Security and Risk Committee became the Security and Technology Committee. The committee oversees information, privacy, security, technology and business continuity and is chaired by Peter Elford. In 2025-26, its work included reviewing the auDA’s </w:t>
      </w:r>
      <w:r w:rsidR="00281149" w:rsidRPr="00281149">
        <w:rPr>
          <w:rFonts w:ascii="Poppins" w:hAnsi="Poppins" w:cs="Poppins"/>
          <w:szCs w:val="24"/>
        </w:rPr>
        <w:t>Critical Infrastructure Risk Management Program</w:t>
      </w:r>
      <w:r w:rsidRPr="00495CCA">
        <w:rPr>
          <w:rFonts w:ascii="Poppins" w:hAnsi="Poppins" w:cs="Poppins"/>
          <w:szCs w:val="24"/>
        </w:rPr>
        <w:t>, monitoring security and technology risks, guiding auDA’s approach to AI and monitoring the data retention and disposal program.</w:t>
      </w:r>
    </w:p>
    <w:p w14:paraId="6F7B25A6" w14:textId="77777777" w:rsidR="000948D5" w:rsidRPr="00495CCA" w:rsidRDefault="000948D5" w:rsidP="009E68A6">
      <w:pPr>
        <w:pStyle w:val="Heading4"/>
        <w:rPr>
          <w:sz w:val="16"/>
        </w:rPr>
      </w:pPr>
      <w:r w:rsidRPr="00495CCA">
        <w:t>Public Benefit Program Committee</w:t>
      </w:r>
    </w:p>
    <w:p w14:paraId="62604FB5" w14:textId="77777777" w:rsidR="000948D5" w:rsidRPr="00495CCA" w:rsidRDefault="000948D5" w:rsidP="000948D5">
      <w:pPr>
        <w:rPr>
          <w:rFonts w:ascii="Poppins" w:hAnsi="Poppins" w:cs="Poppins"/>
        </w:rPr>
      </w:pPr>
      <w:r w:rsidRPr="00495CCA">
        <w:rPr>
          <w:rFonts w:ascii="Poppins" w:hAnsi="Poppins" w:cs="Poppins"/>
        </w:rPr>
        <w:t xml:space="preserve">The Public Benefit Program Committee was established to provide strategic advice and oversight of auDA’s Public Benefit Program and was chaired by Sandra Davey. In February 2026, the auDA Board approved the dissolution of the Public Benefit Program Committee as the Public Benefit Program is well established with governance structures that no longer require dedicated committee oversight. auDA </w:t>
      </w:r>
      <w:r>
        <w:rPr>
          <w:rFonts w:ascii="Poppins" w:hAnsi="Poppins" w:cs="Poppins"/>
        </w:rPr>
        <w:t>m</w:t>
      </w:r>
      <w:r w:rsidRPr="00495CCA">
        <w:rPr>
          <w:rFonts w:ascii="Poppins" w:hAnsi="Poppins" w:cs="Poppins"/>
        </w:rPr>
        <w:t>anagement will report directly to the Board on Public Benefit Program progress and achievements.</w:t>
      </w:r>
    </w:p>
    <w:p w14:paraId="23DEBD14" w14:textId="77777777" w:rsidR="000948D5" w:rsidRPr="00495CCA" w:rsidRDefault="000948D5" w:rsidP="009E68A6">
      <w:pPr>
        <w:pStyle w:val="Heading3"/>
      </w:pPr>
      <w:r w:rsidRPr="00495CCA">
        <w:t>Board Advisory Committees</w:t>
      </w:r>
    </w:p>
    <w:p w14:paraId="33087871" w14:textId="44F0C2E4" w:rsidR="000948D5" w:rsidRPr="00495CCA" w:rsidRDefault="000948D5" w:rsidP="000948D5">
      <w:pPr>
        <w:rPr>
          <w:rFonts w:ascii="Poppins" w:hAnsi="Poppins" w:cs="Poppins"/>
          <w:szCs w:val="24"/>
        </w:rPr>
      </w:pPr>
      <w:r w:rsidRPr="00495CCA">
        <w:rPr>
          <w:rFonts w:ascii="Poppins" w:hAnsi="Poppins" w:cs="Poppins"/>
          <w:szCs w:val="24"/>
        </w:rPr>
        <w:t xml:space="preserve">Following a review, the Board approved </w:t>
      </w:r>
      <w:r w:rsidR="00FC6985">
        <w:rPr>
          <w:rFonts w:ascii="Poppins" w:hAnsi="Poppins" w:cs="Poppins"/>
          <w:szCs w:val="24"/>
        </w:rPr>
        <w:t>a</w:t>
      </w:r>
      <w:r w:rsidR="00FC6985" w:rsidRPr="00495CCA">
        <w:rPr>
          <w:rFonts w:ascii="Poppins" w:hAnsi="Poppins" w:cs="Poppins"/>
          <w:szCs w:val="24"/>
        </w:rPr>
        <w:t xml:space="preserve"> </w:t>
      </w:r>
      <w:r w:rsidRPr="00495CCA">
        <w:rPr>
          <w:rFonts w:ascii="Poppins" w:hAnsi="Poppins" w:cs="Poppins"/>
          <w:szCs w:val="24"/>
        </w:rPr>
        <w:t>change</w:t>
      </w:r>
      <w:r w:rsidR="00FC6985">
        <w:rPr>
          <w:rFonts w:ascii="Poppins" w:hAnsi="Poppins" w:cs="Poppins"/>
          <w:szCs w:val="24"/>
        </w:rPr>
        <w:t xml:space="preserve"> to</w:t>
      </w:r>
      <w:r w:rsidRPr="00495CCA">
        <w:rPr>
          <w:rFonts w:ascii="Poppins" w:hAnsi="Poppins" w:cs="Poppins"/>
          <w:szCs w:val="24"/>
        </w:rPr>
        <w:t xml:space="preserve"> its approach to advisory committees. To support the receipt of specialised guidance on key topic areas, auDA will establish time-limited committees to provide advice on specific topics of interest. With this decision, the General Advisory Standing Committee and Technical Advisory Standing Committee concluded in December 2025. The edu.au Advisory Committee (EAC) will continue to provide advice on matters related to the edu.au namespace</w:t>
      </w:r>
      <w:r>
        <w:rPr>
          <w:rFonts w:ascii="Poppins" w:hAnsi="Poppins" w:cs="Poppins"/>
          <w:szCs w:val="24"/>
        </w:rPr>
        <w:t>,</w:t>
      </w:r>
      <w:r w:rsidRPr="00495CCA">
        <w:rPr>
          <w:rFonts w:ascii="Poppins" w:hAnsi="Poppins" w:cs="Poppins"/>
          <w:szCs w:val="24"/>
        </w:rPr>
        <w:t xml:space="preserve"> and the Policy Advisory Panel will conclude its work on the .au Licensing Rules Review in the first quarter of 2026-27. </w:t>
      </w:r>
    </w:p>
    <w:p w14:paraId="67014829" w14:textId="77777777" w:rsidR="000948D5" w:rsidRPr="00495CCA" w:rsidRDefault="000948D5" w:rsidP="009D319F">
      <w:pPr>
        <w:pStyle w:val="Heading2"/>
      </w:pPr>
      <w:bookmarkStart w:id="68" w:name="_Toc243496935"/>
      <w:r w:rsidRPr="009E68A6">
        <w:t>Sustainability Framework</w:t>
      </w:r>
      <w:bookmarkEnd w:id="68"/>
    </w:p>
    <w:p w14:paraId="373A472E" w14:textId="77777777" w:rsidR="000948D5" w:rsidRPr="00495CCA" w:rsidRDefault="000948D5" w:rsidP="000948D5">
      <w:pPr>
        <w:rPr>
          <w:rFonts w:ascii="Poppins" w:hAnsi="Poppins" w:cs="Poppins"/>
          <w:szCs w:val="24"/>
        </w:rPr>
      </w:pPr>
      <w:r w:rsidRPr="00495CCA">
        <w:rPr>
          <w:rFonts w:ascii="Poppins" w:hAnsi="Poppins" w:cs="Poppins"/>
          <w:szCs w:val="24"/>
        </w:rPr>
        <w:t>In 2025-26, auDA progressed its Sustainability Framework with oversight from the Finance and Audit Committee, supporting auDA’s objective to deliver an environmentally and socially responsible organisation that upholds robust corporate governance</w:t>
      </w:r>
      <w:r>
        <w:rPr>
          <w:rFonts w:ascii="Poppins" w:hAnsi="Poppins" w:cs="Poppins"/>
          <w:szCs w:val="24"/>
        </w:rPr>
        <w:t>,</w:t>
      </w:r>
      <w:r w:rsidRPr="00495CCA">
        <w:rPr>
          <w:rFonts w:ascii="Poppins" w:hAnsi="Poppins" w:cs="Poppins"/>
          <w:szCs w:val="24"/>
        </w:rPr>
        <w:t xml:space="preserve"> and influences the domain name ecosystem to be more sustainable. </w:t>
      </w:r>
    </w:p>
    <w:p w14:paraId="51C973F8" w14:textId="57D7C031" w:rsidR="000948D5" w:rsidRPr="00495CCA" w:rsidRDefault="000948D5" w:rsidP="008B5C4A">
      <w:pPr>
        <w:pStyle w:val="Heading3"/>
      </w:pPr>
      <w:r w:rsidRPr="00495CCA">
        <w:t>Sustainability Framework focus areas</w:t>
      </w:r>
    </w:p>
    <w:p w14:paraId="3872DD24" w14:textId="77777777" w:rsidR="000948D5" w:rsidRPr="00495CCA" w:rsidRDefault="000948D5" w:rsidP="000948D5">
      <w:pPr>
        <w:numPr>
          <w:ilvl w:val="0"/>
          <w:numId w:val="7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szCs w:val="24"/>
        </w:rPr>
      </w:pPr>
      <w:r w:rsidRPr="00495CCA">
        <w:rPr>
          <w:rFonts w:ascii="Poppins" w:hAnsi="Poppins" w:cs="Poppins"/>
          <w:szCs w:val="24"/>
        </w:rPr>
        <w:t>Climate change and energy</w:t>
      </w:r>
    </w:p>
    <w:p w14:paraId="299A8512" w14:textId="77777777" w:rsidR="000948D5" w:rsidRPr="00495CCA" w:rsidRDefault="000948D5" w:rsidP="000948D5">
      <w:pPr>
        <w:numPr>
          <w:ilvl w:val="0"/>
          <w:numId w:val="7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szCs w:val="24"/>
        </w:rPr>
      </w:pPr>
      <w:r w:rsidRPr="00495CCA">
        <w:rPr>
          <w:rFonts w:ascii="Poppins" w:hAnsi="Poppins" w:cs="Poppins"/>
          <w:szCs w:val="24"/>
        </w:rPr>
        <w:t>Resource efficiency and circularity</w:t>
      </w:r>
    </w:p>
    <w:p w14:paraId="27EFD8F6" w14:textId="77777777" w:rsidR="000948D5" w:rsidRPr="00495CCA" w:rsidRDefault="000948D5" w:rsidP="000948D5">
      <w:pPr>
        <w:numPr>
          <w:ilvl w:val="0"/>
          <w:numId w:val="7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szCs w:val="24"/>
        </w:rPr>
      </w:pPr>
      <w:r w:rsidRPr="00495CCA">
        <w:rPr>
          <w:rFonts w:ascii="Poppins" w:hAnsi="Poppins" w:cs="Poppins"/>
          <w:szCs w:val="24"/>
        </w:rPr>
        <w:t>Supplier engagement</w:t>
      </w:r>
    </w:p>
    <w:p w14:paraId="37630B8B" w14:textId="77777777" w:rsidR="000948D5" w:rsidRPr="00495CCA" w:rsidRDefault="000948D5" w:rsidP="000948D5">
      <w:pPr>
        <w:numPr>
          <w:ilvl w:val="0"/>
          <w:numId w:val="7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szCs w:val="24"/>
        </w:rPr>
      </w:pPr>
      <w:r w:rsidRPr="00495CCA">
        <w:rPr>
          <w:rFonts w:ascii="Poppins" w:hAnsi="Poppins" w:cs="Poppins"/>
          <w:szCs w:val="24"/>
        </w:rPr>
        <w:lastRenderedPageBreak/>
        <w:t>Impact investment</w:t>
      </w:r>
    </w:p>
    <w:p w14:paraId="6DBE937B" w14:textId="77777777" w:rsidR="000948D5" w:rsidRPr="00495CCA" w:rsidRDefault="000948D5" w:rsidP="000948D5">
      <w:pPr>
        <w:numPr>
          <w:ilvl w:val="0"/>
          <w:numId w:val="7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szCs w:val="24"/>
        </w:rPr>
      </w:pPr>
      <w:r w:rsidRPr="00495CCA">
        <w:rPr>
          <w:rFonts w:ascii="Poppins" w:hAnsi="Poppins" w:cs="Poppins"/>
          <w:szCs w:val="24"/>
        </w:rPr>
        <w:t>Stakeholder engagement</w:t>
      </w:r>
    </w:p>
    <w:p w14:paraId="432CDA88" w14:textId="77777777" w:rsidR="000948D5" w:rsidRPr="00495CCA" w:rsidRDefault="000948D5" w:rsidP="000948D5">
      <w:pPr>
        <w:numPr>
          <w:ilvl w:val="0"/>
          <w:numId w:val="7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szCs w:val="24"/>
        </w:rPr>
      </w:pPr>
      <w:r w:rsidRPr="00495CCA">
        <w:rPr>
          <w:rFonts w:ascii="Poppins" w:hAnsi="Poppins" w:cs="Poppins"/>
          <w:szCs w:val="24"/>
        </w:rPr>
        <w:t>Diversity, equity and inclusion</w:t>
      </w:r>
    </w:p>
    <w:p w14:paraId="2AC86F32" w14:textId="77777777" w:rsidR="000948D5" w:rsidRPr="00495CCA" w:rsidRDefault="000948D5" w:rsidP="000948D5">
      <w:pPr>
        <w:numPr>
          <w:ilvl w:val="0"/>
          <w:numId w:val="75"/>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160" w:line="278" w:lineRule="auto"/>
        <w:contextualSpacing/>
        <w:rPr>
          <w:rFonts w:ascii="Poppins" w:hAnsi="Poppins" w:cs="Poppins"/>
          <w:szCs w:val="24"/>
        </w:rPr>
      </w:pPr>
      <w:r w:rsidRPr="00495CCA">
        <w:rPr>
          <w:rFonts w:ascii="Poppins" w:hAnsi="Poppins" w:cs="Poppins"/>
          <w:szCs w:val="24"/>
        </w:rPr>
        <w:t xml:space="preserve">Governance </w:t>
      </w:r>
    </w:p>
    <w:p w14:paraId="1DBD3576" w14:textId="77777777" w:rsidR="008B5C4A" w:rsidRDefault="008B5C4A" w:rsidP="000948D5">
      <w:pPr>
        <w:rPr>
          <w:rFonts w:ascii="Poppins" w:hAnsi="Poppins" w:cs="Poppins"/>
          <w:szCs w:val="24"/>
        </w:rPr>
      </w:pPr>
    </w:p>
    <w:p w14:paraId="5601977F" w14:textId="292579C5" w:rsidR="000948D5" w:rsidRDefault="000948D5" w:rsidP="000948D5">
      <w:pPr>
        <w:rPr>
          <w:rFonts w:ascii="Poppins" w:hAnsi="Poppins" w:cs="Poppins"/>
          <w:szCs w:val="24"/>
        </w:rPr>
      </w:pPr>
      <w:r w:rsidRPr="00495CCA">
        <w:rPr>
          <w:rFonts w:ascii="Poppins" w:hAnsi="Poppins" w:cs="Poppins"/>
          <w:szCs w:val="24"/>
        </w:rPr>
        <w:t xml:space="preserve">Our work in the financial year included establishing a baseline for organisational carbon emissions and improving waste management practices. We also revised the auDA’s Community Grant Program to introduce an environmental sustainability aspect to the grant assessment guidelines for the first time, welcoming applications for projects with a broader positive impact on sustainability. auDA was pleased to support projects from Landcare Tasmania, Remote </w:t>
      </w:r>
      <w:proofErr w:type="spellStart"/>
      <w:r w:rsidRPr="00495CCA">
        <w:rPr>
          <w:rFonts w:ascii="Poppins" w:hAnsi="Poppins" w:cs="Poppins"/>
          <w:szCs w:val="24"/>
        </w:rPr>
        <w:t>OpShop</w:t>
      </w:r>
      <w:proofErr w:type="spellEnd"/>
      <w:r w:rsidRPr="00495CCA">
        <w:rPr>
          <w:rFonts w:ascii="Poppins" w:hAnsi="Poppins" w:cs="Poppins"/>
          <w:szCs w:val="24"/>
        </w:rPr>
        <w:t xml:space="preserve"> and Thread Together in the 2025 grant round that will deliver a positive impact on the environment and sustainability in local communities around Australia.</w:t>
      </w:r>
    </w:p>
    <w:p w14:paraId="161DBB1B" w14:textId="77777777" w:rsidR="000948D5" w:rsidRDefault="000948D5" w:rsidP="000948D5">
      <w:pPr>
        <w:rPr>
          <w:rFonts w:ascii="Poppins" w:hAnsi="Poppins" w:cs="Poppins"/>
          <w:szCs w:val="24"/>
        </w:rPr>
      </w:pPr>
      <w:r w:rsidRPr="00495CCA">
        <w:rPr>
          <w:rFonts w:ascii="Poppins" w:hAnsi="Poppins" w:cs="Poppins"/>
          <w:szCs w:val="24"/>
        </w:rPr>
        <w:t>More detail will be provided in auDA’s 2025-26 Public Impact Report to be published in the first half of 2026-27.</w:t>
      </w:r>
    </w:p>
    <w:p w14:paraId="10CBC5B0" w14:textId="67CF19D9" w:rsidR="008B5C4A" w:rsidRPr="00495CCA" w:rsidRDefault="008B5C4A" w:rsidP="000948D5">
      <w:pPr>
        <w:rPr>
          <w:rFonts w:ascii="Poppins" w:hAnsi="Poppins" w:cs="Poppins"/>
          <w:szCs w:val="24"/>
        </w:rPr>
      </w:pPr>
      <w:r w:rsidRPr="00495CCA">
        <w:rPr>
          <w:rFonts w:ascii="Poppins" w:hAnsi="Poppins" w:cs="Poppins"/>
          <w:szCs w:val="24"/>
        </w:rPr>
        <w:t xml:space="preserve">Read </w:t>
      </w:r>
      <w:hyperlink r:id="rId40" w:history="1">
        <w:r w:rsidRPr="00495CCA">
          <w:rPr>
            <w:rFonts w:ascii="Poppins" w:hAnsi="Poppins" w:cs="Poppins"/>
            <w:color w:val="008EA6" w:themeColor="hyperlink"/>
            <w:szCs w:val="24"/>
            <w:u w:val="single"/>
          </w:rPr>
          <w:t>auDA’s Sustainability Framework summary</w:t>
        </w:r>
      </w:hyperlink>
      <w:r w:rsidRPr="00495CCA">
        <w:rPr>
          <w:rFonts w:ascii="Poppins" w:hAnsi="Poppins" w:cs="Poppins"/>
          <w:szCs w:val="24"/>
        </w:rPr>
        <w:t xml:space="preserve"> on our website.</w:t>
      </w:r>
    </w:p>
    <w:p w14:paraId="0D9FB7BB" w14:textId="0F1F8FC6" w:rsidR="000948D5" w:rsidRPr="00C9368F" w:rsidRDefault="000948D5" w:rsidP="008B5C4A">
      <w:pPr>
        <w:pStyle w:val="Heading3"/>
      </w:pPr>
      <w:r w:rsidRPr="00C9368F">
        <w:t>Establishing our carbon emissions measurement</w:t>
      </w:r>
      <w:r>
        <w:t xml:space="preserve"> approach</w:t>
      </w:r>
    </w:p>
    <w:p w14:paraId="435827E5" w14:textId="77777777" w:rsidR="000948D5" w:rsidRDefault="000948D5" w:rsidP="000948D5">
      <w:pPr>
        <w:rPr>
          <w:rFonts w:ascii="Poppins" w:eastAsia="Poppins" w:hAnsi="Poppins" w:cs="Poppins"/>
        </w:rPr>
      </w:pPr>
      <w:r>
        <w:rPr>
          <w:rFonts w:ascii="Poppins" w:eastAsia="Poppins" w:hAnsi="Poppins" w:cs="Poppins"/>
        </w:rPr>
        <w:t xml:space="preserve">During the year we established our carbon emissions measurement approach, including a baseline reading for 2024-25. </w:t>
      </w:r>
    </w:p>
    <w:p w14:paraId="27FF676A" w14:textId="677C57C9" w:rsidR="000948D5" w:rsidRDefault="000948D5" w:rsidP="000948D5">
      <w:pPr>
        <w:rPr>
          <w:rFonts w:ascii="Poppins" w:eastAsia="Poppins" w:hAnsi="Poppins" w:cs="Poppins"/>
        </w:rPr>
      </w:pPr>
      <w:r>
        <w:rPr>
          <w:rFonts w:ascii="Poppins" w:eastAsia="Poppins" w:hAnsi="Poppins" w:cs="Poppins"/>
        </w:rPr>
        <w:t>Our approach measures emissions</w:t>
      </w:r>
      <w:r w:rsidRPr="608660F1">
        <w:rPr>
          <w:rFonts w:ascii="Poppins" w:eastAsia="Poppins" w:hAnsi="Poppins" w:cs="Poppins"/>
        </w:rPr>
        <w:t xml:space="preserve"> across Scope 1, Scope 2 and Scope 3 categories </w:t>
      </w:r>
      <w:r>
        <w:rPr>
          <w:rFonts w:ascii="Poppins" w:eastAsia="Poppins" w:hAnsi="Poppins" w:cs="Poppins"/>
        </w:rPr>
        <w:t xml:space="preserve">as </w:t>
      </w:r>
      <w:r w:rsidRPr="608660F1">
        <w:rPr>
          <w:rFonts w:ascii="Poppins" w:eastAsia="Poppins" w:hAnsi="Poppins" w:cs="Poppins"/>
        </w:rPr>
        <w:t xml:space="preserve">aligned with recognised </w:t>
      </w:r>
      <w:r>
        <w:rPr>
          <w:rFonts w:ascii="Poppins" w:eastAsia="Poppins" w:hAnsi="Poppins" w:cs="Poppins"/>
        </w:rPr>
        <w:t>carbon emissions</w:t>
      </w:r>
      <w:r w:rsidRPr="608660F1">
        <w:rPr>
          <w:rFonts w:ascii="Poppins" w:eastAsia="Poppins" w:hAnsi="Poppins" w:cs="Poppins"/>
        </w:rPr>
        <w:t xml:space="preserve"> accounting practices. For 2025-26, no Scope 1 emissions were recorded, Scope 2 emissions from purchased electricity were 75</w:t>
      </w:r>
      <w:r w:rsidR="0010796E">
        <w:rPr>
          <w:rFonts w:ascii="Poppins" w:eastAsia="Poppins" w:hAnsi="Poppins" w:cs="Poppins"/>
        </w:rPr>
        <w:t xml:space="preserve"> tonnes of </w:t>
      </w:r>
      <w:r w:rsidR="0010796E" w:rsidRPr="0010796E">
        <w:rPr>
          <w:rFonts w:ascii="Poppins" w:eastAsia="Poppins" w:hAnsi="Poppins" w:cs="Poppins"/>
        </w:rPr>
        <w:t>Carbon Dioxide Equivalents</w:t>
      </w:r>
      <w:r w:rsidRPr="608660F1">
        <w:rPr>
          <w:rFonts w:ascii="Poppins" w:eastAsia="Poppins" w:hAnsi="Poppins" w:cs="Poppins"/>
        </w:rPr>
        <w:t xml:space="preserve"> and Scope 3 emissions were 1,360 </w:t>
      </w:r>
      <w:r w:rsidR="0010796E">
        <w:rPr>
          <w:rFonts w:ascii="Poppins" w:eastAsia="Poppins" w:hAnsi="Poppins" w:cs="Poppins"/>
        </w:rPr>
        <w:t xml:space="preserve">tonnes of </w:t>
      </w:r>
      <w:r w:rsidR="0010796E" w:rsidRPr="0010796E">
        <w:rPr>
          <w:rFonts w:ascii="Poppins" w:eastAsia="Poppins" w:hAnsi="Poppins" w:cs="Poppins"/>
        </w:rPr>
        <w:t>Carbon Dioxide Equivalents</w:t>
      </w:r>
      <w:r w:rsidRPr="608660F1">
        <w:rPr>
          <w:rFonts w:ascii="Poppins" w:eastAsia="Poppins" w:hAnsi="Poppins" w:cs="Poppins"/>
        </w:rPr>
        <w:t xml:space="preserve">. Scope 3 emissions represented approximately 95 per cent of auDA’s total emissions, with purchased goods and services, business travel, capital goods and leased assets the largest contributors. Total emissions reduced from 2,593 </w:t>
      </w:r>
      <w:r w:rsidR="0010796E">
        <w:rPr>
          <w:rFonts w:ascii="Poppins" w:eastAsia="Poppins" w:hAnsi="Poppins" w:cs="Poppins"/>
        </w:rPr>
        <w:t xml:space="preserve">tonnes of </w:t>
      </w:r>
      <w:r w:rsidR="0010796E" w:rsidRPr="0010796E">
        <w:rPr>
          <w:rFonts w:ascii="Poppins" w:eastAsia="Poppins" w:hAnsi="Poppins" w:cs="Poppins"/>
        </w:rPr>
        <w:t>Carbon Dioxide Equivalents</w:t>
      </w:r>
      <w:r w:rsidR="0010796E" w:rsidRPr="608660F1">
        <w:rPr>
          <w:rFonts w:ascii="Poppins" w:eastAsia="Poppins" w:hAnsi="Poppins" w:cs="Poppins"/>
        </w:rPr>
        <w:t xml:space="preserve"> </w:t>
      </w:r>
      <w:r w:rsidRPr="608660F1">
        <w:rPr>
          <w:rFonts w:ascii="Poppins" w:eastAsia="Poppins" w:hAnsi="Poppins" w:cs="Poppins"/>
        </w:rPr>
        <w:t xml:space="preserve">in 2024-25 to 1,435 </w:t>
      </w:r>
      <w:r w:rsidR="0010796E">
        <w:rPr>
          <w:rFonts w:ascii="Poppins" w:eastAsia="Poppins" w:hAnsi="Poppins" w:cs="Poppins"/>
        </w:rPr>
        <w:t xml:space="preserve">tonnes of </w:t>
      </w:r>
      <w:r w:rsidR="0010796E" w:rsidRPr="0010796E">
        <w:rPr>
          <w:rFonts w:ascii="Poppins" w:eastAsia="Poppins" w:hAnsi="Poppins" w:cs="Poppins"/>
        </w:rPr>
        <w:t>Carbon Dioxide Equivalents</w:t>
      </w:r>
      <w:r w:rsidR="0010796E" w:rsidRPr="608660F1">
        <w:rPr>
          <w:rFonts w:ascii="Poppins" w:eastAsia="Poppins" w:hAnsi="Poppins" w:cs="Poppins"/>
        </w:rPr>
        <w:t xml:space="preserve"> </w:t>
      </w:r>
      <w:r w:rsidRPr="608660F1">
        <w:rPr>
          <w:rFonts w:ascii="Poppins" w:eastAsia="Poppins" w:hAnsi="Poppins" w:cs="Poppins"/>
        </w:rPr>
        <w:t xml:space="preserve">in 2025-26, while emissions per domain </w:t>
      </w:r>
      <w:r>
        <w:rPr>
          <w:rFonts w:ascii="Poppins" w:eastAsia="Poppins" w:hAnsi="Poppins" w:cs="Poppins"/>
        </w:rPr>
        <w:t xml:space="preserve">name licence </w:t>
      </w:r>
      <w:r w:rsidRPr="608660F1">
        <w:rPr>
          <w:rFonts w:ascii="Poppins" w:eastAsia="Poppins" w:hAnsi="Poppins" w:cs="Poppins"/>
        </w:rPr>
        <w:t xml:space="preserve">decreased from 606 to 327 </w:t>
      </w:r>
      <w:r w:rsidR="00C630AD">
        <w:rPr>
          <w:rFonts w:ascii="Poppins" w:eastAsia="Poppins" w:hAnsi="Poppins" w:cs="Poppins"/>
        </w:rPr>
        <w:t xml:space="preserve">grams of </w:t>
      </w:r>
      <w:r w:rsidR="0010796E">
        <w:rPr>
          <w:rFonts w:ascii="Poppins" w:eastAsia="Poppins" w:hAnsi="Poppins" w:cs="Poppins"/>
        </w:rPr>
        <w:t>Carbon Dioxide</w:t>
      </w:r>
      <w:r w:rsidR="00C630AD">
        <w:rPr>
          <w:rFonts w:ascii="Poppins" w:eastAsia="Poppins" w:hAnsi="Poppins" w:cs="Poppins"/>
        </w:rPr>
        <w:t xml:space="preserve"> emissions</w:t>
      </w:r>
      <w:r w:rsidRPr="608660F1">
        <w:rPr>
          <w:rFonts w:ascii="Poppins" w:eastAsia="Poppins" w:hAnsi="Poppins" w:cs="Poppins"/>
        </w:rPr>
        <w:t>.</w:t>
      </w:r>
      <w:r>
        <w:rPr>
          <w:rFonts w:ascii="Poppins" w:eastAsia="Poppins" w:hAnsi="Poppins" w:cs="Poppins"/>
        </w:rPr>
        <w:t xml:space="preserve"> </w:t>
      </w:r>
    </w:p>
    <w:p w14:paraId="0C2F2494" w14:textId="77777777" w:rsidR="000948D5" w:rsidRDefault="000948D5" w:rsidP="000948D5">
      <w:r>
        <w:rPr>
          <w:rFonts w:ascii="Poppins" w:eastAsia="Poppins" w:hAnsi="Poppins" w:cs="Poppins"/>
        </w:rPr>
        <w:t xml:space="preserve">Our approach to reporting carbon emissions </w:t>
      </w:r>
      <w:r w:rsidRPr="608660F1">
        <w:rPr>
          <w:rFonts w:ascii="Poppins" w:eastAsia="Poppins" w:hAnsi="Poppins" w:cs="Poppins"/>
        </w:rPr>
        <w:t>provides a baseline for monitoring progress over time.</w:t>
      </w:r>
      <w:r>
        <w:rPr>
          <w:rFonts w:ascii="Poppins" w:eastAsia="Poppins" w:hAnsi="Poppins" w:cs="Poppins"/>
        </w:rPr>
        <w:t xml:space="preserve"> It is </w:t>
      </w:r>
      <w:r w:rsidRPr="608660F1">
        <w:rPr>
          <w:rFonts w:ascii="Poppins" w:eastAsia="Poppins" w:hAnsi="Poppins" w:cs="Poppins"/>
        </w:rPr>
        <w:t xml:space="preserve">designed to be transparent </w:t>
      </w:r>
      <w:r>
        <w:rPr>
          <w:rFonts w:ascii="Poppins" w:eastAsia="Poppins" w:hAnsi="Poppins" w:cs="Poppins"/>
        </w:rPr>
        <w:t>and</w:t>
      </w:r>
      <w:r w:rsidRPr="608660F1">
        <w:rPr>
          <w:rFonts w:ascii="Poppins" w:eastAsia="Poppins" w:hAnsi="Poppins" w:cs="Poppins"/>
        </w:rPr>
        <w:t xml:space="preserve"> enables auDA to report consistently, identify key reduction opportunities</w:t>
      </w:r>
      <w:r>
        <w:rPr>
          <w:rFonts w:ascii="Poppins" w:eastAsia="Poppins" w:hAnsi="Poppins" w:cs="Poppins"/>
        </w:rPr>
        <w:t xml:space="preserve">, </w:t>
      </w:r>
      <w:r w:rsidRPr="608660F1">
        <w:rPr>
          <w:rFonts w:ascii="Poppins" w:eastAsia="Poppins" w:hAnsi="Poppins" w:cs="Poppins"/>
        </w:rPr>
        <w:t xml:space="preserve">and continue improving </w:t>
      </w:r>
      <w:r>
        <w:rPr>
          <w:rFonts w:ascii="Poppins" w:eastAsia="Poppins" w:hAnsi="Poppins" w:cs="Poppins"/>
        </w:rPr>
        <w:t>our</w:t>
      </w:r>
      <w:r w:rsidRPr="608660F1">
        <w:rPr>
          <w:rFonts w:ascii="Poppins" w:eastAsia="Poppins" w:hAnsi="Poppins" w:cs="Poppins"/>
        </w:rPr>
        <w:t xml:space="preserve"> emissions management approach.</w:t>
      </w:r>
    </w:p>
    <w:p w14:paraId="079AF7CB" w14:textId="77777777" w:rsidR="000948D5" w:rsidRPr="00495CCA" w:rsidRDefault="000948D5" w:rsidP="00FD0D61">
      <w:pPr>
        <w:pStyle w:val="Heading2"/>
      </w:pPr>
      <w:bookmarkStart w:id="69" w:name="_Toc243496936"/>
      <w:r w:rsidRPr="00495CCA">
        <w:lastRenderedPageBreak/>
        <w:t>Reconciliation Action Plan</w:t>
      </w:r>
      <w:bookmarkEnd w:id="69"/>
    </w:p>
    <w:p w14:paraId="00729179" w14:textId="77777777" w:rsidR="00585E86" w:rsidRDefault="000948D5" w:rsidP="000948D5">
      <w:pPr>
        <w:rPr>
          <w:rFonts w:ascii="Poppins" w:hAnsi="Poppins" w:cs="Poppins"/>
          <w:szCs w:val="24"/>
        </w:rPr>
      </w:pPr>
      <w:r w:rsidRPr="00495CCA">
        <w:rPr>
          <w:rFonts w:ascii="Poppins" w:hAnsi="Poppins" w:cs="Poppins"/>
          <w:szCs w:val="24"/>
        </w:rPr>
        <w:t>Released in June 2025, auDA delivered key initiatives from its inaugural Reflect Reconciliation Action Plan during 2025-26</w:t>
      </w:r>
      <w:r>
        <w:rPr>
          <w:rFonts w:ascii="Poppins" w:hAnsi="Poppins" w:cs="Poppins"/>
          <w:szCs w:val="24"/>
        </w:rPr>
        <w:t xml:space="preserve"> to meaningfully contribute to reconciliation with Aboriginal and Torres Strait Islander peoples</w:t>
      </w:r>
      <w:r w:rsidRPr="00495CCA">
        <w:rPr>
          <w:rFonts w:ascii="Poppins" w:hAnsi="Poppins" w:cs="Poppins"/>
          <w:szCs w:val="24"/>
        </w:rPr>
        <w:t xml:space="preserve">. </w:t>
      </w:r>
    </w:p>
    <w:p w14:paraId="5F20D8CC" w14:textId="742D1459" w:rsidR="000948D5" w:rsidRPr="00495CCA" w:rsidRDefault="000948D5" w:rsidP="000948D5">
      <w:pPr>
        <w:rPr>
          <w:rFonts w:ascii="Poppins" w:hAnsi="Poppins" w:cs="Poppins"/>
          <w:szCs w:val="24"/>
        </w:rPr>
      </w:pPr>
      <w:r w:rsidRPr="00495CCA">
        <w:rPr>
          <w:rFonts w:ascii="Poppins" w:hAnsi="Poppins" w:cs="Poppins"/>
          <w:szCs w:val="24"/>
        </w:rPr>
        <w:t xml:space="preserve">Activities included staff cultural learning and participation in National Reconciliation Week and NAIDOC Week, engagement with </w:t>
      </w:r>
      <w:r>
        <w:rPr>
          <w:rFonts w:ascii="Poppins" w:hAnsi="Poppins" w:cs="Poppins"/>
          <w:szCs w:val="24"/>
        </w:rPr>
        <w:t>Aboriginal and Torres Strait Islander</w:t>
      </w:r>
      <w:r w:rsidRPr="00495CCA">
        <w:rPr>
          <w:rFonts w:ascii="Poppins" w:hAnsi="Poppins" w:cs="Poppins"/>
          <w:szCs w:val="24"/>
        </w:rPr>
        <w:t xml:space="preserve"> organisations and communities, support for </w:t>
      </w:r>
      <w:r>
        <w:rPr>
          <w:rFonts w:ascii="Poppins" w:hAnsi="Poppins" w:cs="Poppins"/>
          <w:szCs w:val="24"/>
        </w:rPr>
        <w:t>their</w:t>
      </w:r>
      <w:r w:rsidRPr="00495CCA">
        <w:rPr>
          <w:rFonts w:ascii="Poppins" w:hAnsi="Poppins" w:cs="Poppins"/>
          <w:szCs w:val="24"/>
        </w:rPr>
        <w:t xml:space="preserve"> digital inclusion initiatives, and increased procurement from </w:t>
      </w:r>
      <w:r>
        <w:rPr>
          <w:rFonts w:ascii="Poppins" w:hAnsi="Poppins" w:cs="Poppins"/>
          <w:szCs w:val="24"/>
        </w:rPr>
        <w:t>their</w:t>
      </w:r>
      <w:r w:rsidRPr="00495CCA">
        <w:rPr>
          <w:rFonts w:ascii="Poppins" w:hAnsi="Poppins" w:cs="Poppins"/>
          <w:szCs w:val="24"/>
        </w:rPr>
        <w:t xml:space="preserve"> businesses and charities. </w:t>
      </w:r>
    </w:p>
    <w:p w14:paraId="06091CB6" w14:textId="77777777" w:rsidR="000948D5" w:rsidRDefault="000948D5" w:rsidP="000948D5">
      <w:pPr>
        <w:rPr>
          <w:rFonts w:ascii="Poppins" w:hAnsi="Poppins" w:cs="Poppins"/>
          <w:szCs w:val="24"/>
        </w:rPr>
      </w:pPr>
      <w:r w:rsidRPr="00495CCA">
        <w:rPr>
          <w:rFonts w:ascii="Poppins" w:hAnsi="Poppins" w:cs="Poppins"/>
          <w:szCs w:val="24"/>
        </w:rPr>
        <w:t>A cross-organisational working group monitored delivery and reported progress to the CEO and Board, as well as an annual update to Reconciliation Australia. More detail will be provided in auDA’s 2025-26 Public Impact Report to be published in the first half of 2026-27.</w:t>
      </w:r>
    </w:p>
    <w:p w14:paraId="5CB00DED" w14:textId="77777777" w:rsidR="00FA35E9" w:rsidRDefault="00FA35E9" w:rsidP="00FA35E9">
      <w:pPr>
        <w:pStyle w:val="Heading3"/>
      </w:pPr>
      <w:r w:rsidRPr="00FA35E9">
        <w:t>Willum Warrain Aboriginal Association Incorporated</w:t>
      </w:r>
      <w:r>
        <w:t xml:space="preserve"> staff visit</w:t>
      </w:r>
    </w:p>
    <w:p w14:paraId="00E20641" w14:textId="5C0C3DE9" w:rsidR="0054467D" w:rsidRPr="00495CCA" w:rsidRDefault="0054467D" w:rsidP="000948D5">
      <w:pPr>
        <w:rPr>
          <w:rFonts w:ascii="Poppins" w:hAnsi="Poppins" w:cs="Poppins"/>
          <w:szCs w:val="24"/>
        </w:rPr>
      </w:pPr>
      <w:r w:rsidRPr="00495CCA">
        <w:rPr>
          <w:rFonts w:ascii="Poppins" w:hAnsi="Poppins" w:cs="Poppins"/>
          <w:szCs w:val="24"/>
        </w:rPr>
        <w:t xml:space="preserve">In February 2026 auDA staff attended a cultural immersion experience at Willum Warrain Aboriginal Association Incorporated. This was an opportunity for all auDA staff to learn about the local Aboriginal community </w:t>
      </w:r>
      <w:r>
        <w:rPr>
          <w:rFonts w:ascii="Poppins" w:hAnsi="Poppins" w:cs="Poppins"/>
          <w:szCs w:val="24"/>
        </w:rPr>
        <w:t xml:space="preserve">on the Mornington Peninsula </w:t>
      </w:r>
      <w:r w:rsidRPr="00495CCA">
        <w:rPr>
          <w:rFonts w:ascii="Poppins" w:hAnsi="Poppins" w:cs="Poppins"/>
          <w:szCs w:val="24"/>
        </w:rPr>
        <w:t xml:space="preserve">and their history and culture, understand contemporary issues and participate in promoting reconciliation. This was an important activity under our Reflect </w:t>
      </w:r>
      <w:r w:rsidRPr="00532FF6">
        <w:rPr>
          <w:rFonts w:ascii="Poppins" w:hAnsi="Poppins" w:cs="Poppins"/>
          <w:szCs w:val="24"/>
        </w:rPr>
        <w:t>Reconciliation Action Plan</w:t>
      </w:r>
      <w:r w:rsidRPr="00495CCA">
        <w:rPr>
          <w:rFonts w:ascii="Poppins" w:hAnsi="Poppins" w:cs="Poppins"/>
          <w:szCs w:val="24"/>
        </w:rPr>
        <w:t>, which focuses on engagement, education and cultural awareness to build stronger relationships with Aboriginal and Torres Strait Islander communities and create business and employment opportunities.</w:t>
      </w:r>
    </w:p>
    <w:p w14:paraId="269F12DD" w14:textId="77777777" w:rsidR="000948D5" w:rsidRPr="00495CCA" w:rsidRDefault="000948D5" w:rsidP="00FD0D61">
      <w:pPr>
        <w:pStyle w:val="Heading2"/>
        <w:rPr>
          <w:sz w:val="16"/>
        </w:rPr>
      </w:pPr>
      <w:bookmarkStart w:id="70" w:name="_Toc243496937"/>
      <w:r w:rsidRPr="00495CCA">
        <w:t>Transparency and accountability</w:t>
      </w:r>
      <w:bookmarkEnd w:id="70"/>
    </w:p>
    <w:p w14:paraId="3FA36A39" w14:textId="77777777" w:rsidR="000948D5" w:rsidRPr="00495CCA" w:rsidRDefault="000948D5" w:rsidP="000948D5">
      <w:pPr>
        <w:rPr>
          <w:rFonts w:ascii="Poppins" w:hAnsi="Poppins" w:cs="Poppins"/>
          <w:szCs w:val="24"/>
        </w:rPr>
      </w:pPr>
      <w:r w:rsidRPr="00495CCA">
        <w:rPr>
          <w:rFonts w:ascii="Poppins" w:hAnsi="Poppins" w:cs="Poppins"/>
          <w:szCs w:val="24"/>
        </w:rPr>
        <w:t>auDA supports transparency and accountability through public reporting and regular review of governance policies and practices. In 2025-26, the Board approved the 2026 Corporate Governance Statement and updates to policies covering conflicts of interest, delegations, remuneration, privacy, acceptable use of information and communications technology, anti-bribery, fraud and corruption and a new Risk Appetite Statement. It also approved a Board Director Enablement and Professional Development Guideline.</w:t>
      </w:r>
    </w:p>
    <w:p w14:paraId="7B2EE08C" w14:textId="2A04319C" w:rsidR="000948D5" w:rsidRPr="00495CCA" w:rsidRDefault="0011750B" w:rsidP="00FD0D61">
      <w:pPr>
        <w:pStyle w:val="Heading2"/>
        <w:rPr>
          <w:sz w:val="16"/>
        </w:rPr>
      </w:pPr>
      <w:bookmarkStart w:id="71" w:name="_Toc243496938"/>
      <w:r w:rsidRPr="0011750B">
        <w:t xml:space="preserve">Australian Securities Exchange </w:t>
      </w:r>
      <w:r w:rsidR="000948D5" w:rsidRPr="00495CCA">
        <w:t>Corporate Governance Statement</w:t>
      </w:r>
      <w:bookmarkEnd w:id="71"/>
    </w:p>
    <w:p w14:paraId="506964E0" w14:textId="42442EDD" w:rsidR="000948D5" w:rsidRPr="00495CCA" w:rsidRDefault="000948D5" w:rsidP="000948D5">
      <w:pPr>
        <w:rPr>
          <w:rFonts w:ascii="Poppins" w:hAnsi="Poppins" w:cs="Poppins"/>
          <w:szCs w:val="24"/>
        </w:rPr>
      </w:pPr>
      <w:r w:rsidRPr="00495CCA">
        <w:rPr>
          <w:rFonts w:ascii="Poppins" w:hAnsi="Poppins" w:cs="Poppins"/>
          <w:szCs w:val="24"/>
        </w:rPr>
        <w:t xml:space="preserve">The </w:t>
      </w:r>
      <w:r w:rsidR="0011750B" w:rsidRPr="0011750B">
        <w:rPr>
          <w:rFonts w:ascii="Poppins" w:hAnsi="Poppins" w:cs="Poppins"/>
          <w:szCs w:val="24"/>
        </w:rPr>
        <w:t xml:space="preserve">Australian Securities Exchange </w:t>
      </w:r>
      <w:r w:rsidRPr="00495CCA">
        <w:rPr>
          <w:rFonts w:ascii="Poppins" w:hAnsi="Poppins" w:cs="Poppins"/>
          <w:szCs w:val="24"/>
        </w:rPr>
        <w:t xml:space="preserve">Corporate Governance Council’s Corporate Governance Principles and Recommendations set out eight practices that support good governance, providing an independent benchmark for governance, transparency and accountability. While designed for entities listed on the Australian Securities Exchange, auDA reports against these practices with modifications that reflect our size, structure and status as an Australian </w:t>
      </w:r>
      <w:r w:rsidRPr="00495CCA">
        <w:rPr>
          <w:rFonts w:ascii="Poppins" w:hAnsi="Poppins" w:cs="Poppins"/>
          <w:szCs w:val="24"/>
        </w:rPr>
        <w:lastRenderedPageBreak/>
        <w:t xml:space="preserve">Public Company limited by guarantee. We review our </w:t>
      </w:r>
      <w:hyperlink r:id="rId41" w:history="1">
        <w:r w:rsidRPr="00495CCA">
          <w:rPr>
            <w:rFonts w:ascii="Poppins" w:hAnsi="Poppins" w:cs="Poppins"/>
            <w:color w:val="008EA6" w:themeColor="hyperlink"/>
            <w:szCs w:val="24"/>
            <w:u w:val="single"/>
          </w:rPr>
          <w:t>Corporate Governance Statement</w:t>
        </w:r>
      </w:hyperlink>
      <w:r w:rsidRPr="00495CCA">
        <w:rPr>
          <w:rFonts w:ascii="Poppins" w:hAnsi="Poppins" w:cs="Poppins"/>
          <w:szCs w:val="24"/>
        </w:rPr>
        <w:t xml:space="preserve"> annually and updated it in June 2026.</w:t>
      </w:r>
    </w:p>
    <w:p w14:paraId="764FD5B1" w14:textId="77777777" w:rsidR="000948D5" w:rsidRPr="00495CCA" w:rsidRDefault="000948D5" w:rsidP="009E68A6">
      <w:pPr>
        <w:pStyle w:val="Heading2"/>
      </w:pPr>
      <w:bookmarkStart w:id="72" w:name="_Toc243496939"/>
      <w:r w:rsidRPr="00FD0D61">
        <w:t>Sustainable financial position</w:t>
      </w:r>
      <w:bookmarkEnd w:id="72"/>
    </w:p>
    <w:p w14:paraId="6FC5CBDA" w14:textId="77777777" w:rsidR="000948D5" w:rsidRDefault="000948D5" w:rsidP="000948D5">
      <w:pPr>
        <w:rPr>
          <w:rFonts w:ascii="Poppins" w:hAnsi="Poppins" w:cs="Poppins"/>
          <w:szCs w:val="24"/>
        </w:rPr>
      </w:pPr>
      <w:r w:rsidRPr="00276AD2">
        <w:rPr>
          <w:rFonts w:ascii="Poppins" w:hAnsi="Poppins" w:cs="Poppins"/>
          <w:szCs w:val="24"/>
        </w:rPr>
        <w:t>Under our Terms of Endorsement from the Australian Government, auDA is required to operate as a self-funding not-for-profit and for-purpose organisation. Our corporate structure as an Australian public company limited by guarantee is consistent with this, requiring us to reinvest surpluses into the organisation.</w:t>
      </w:r>
    </w:p>
    <w:p w14:paraId="122A6169" w14:textId="77777777" w:rsidR="000948D5" w:rsidRDefault="000948D5" w:rsidP="000948D5">
      <w:pPr>
        <w:rPr>
          <w:rFonts w:ascii="Poppins" w:hAnsi="Poppins" w:cs="Poppins"/>
        </w:rPr>
      </w:pPr>
      <w:r w:rsidRPr="7B53E438">
        <w:rPr>
          <w:rFonts w:ascii="Poppins" w:hAnsi="Poppins" w:cs="Poppins"/>
        </w:rPr>
        <w:t>In 2025-26, auDA maintained a sustainable financial position, delivering an operating surplus of $1.7 million. We maintained strong reserves and prudent financial management to ensure auDA’s continued ability to operate a secure and reliable .au in the short, medium and long term.</w:t>
      </w:r>
    </w:p>
    <w:p w14:paraId="7EE7AC51" w14:textId="77777777" w:rsidR="000948D5" w:rsidRPr="007D31E9" w:rsidRDefault="000948D5" w:rsidP="000948D5">
      <w:r w:rsidRPr="007D31E9">
        <w:rPr>
          <w:rFonts w:ascii="Poppins" w:eastAsia="Poppins" w:hAnsi="Poppins" w:cs="Poppins"/>
        </w:rPr>
        <w:t xml:space="preserve">For the financial year ended 30 June 2026, </w:t>
      </w:r>
      <w:r>
        <w:rPr>
          <w:rFonts w:ascii="Poppins" w:eastAsia="Poppins" w:hAnsi="Poppins" w:cs="Poppins"/>
        </w:rPr>
        <w:t xml:space="preserve">a net surplus </w:t>
      </w:r>
      <w:r w:rsidRPr="007D31E9">
        <w:rPr>
          <w:rFonts w:ascii="Poppins" w:eastAsia="Poppins" w:hAnsi="Poppins" w:cs="Poppins"/>
        </w:rPr>
        <w:t xml:space="preserve">of </w:t>
      </w:r>
      <w:r>
        <w:rPr>
          <w:rFonts w:ascii="Poppins" w:eastAsia="Poppins" w:hAnsi="Poppins" w:cs="Poppins"/>
        </w:rPr>
        <w:t>$</w:t>
      </w:r>
      <w:r w:rsidRPr="007D31E9">
        <w:rPr>
          <w:rFonts w:ascii="Poppins" w:eastAsia="Poppins" w:hAnsi="Poppins" w:cs="Poppins"/>
        </w:rPr>
        <w:t>10.4 million was $5.5 million (111.8%) higher than the prior year</w:t>
      </w:r>
      <w:r>
        <w:rPr>
          <w:rFonts w:ascii="Poppins" w:eastAsia="Poppins" w:hAnsi="Poppins" w:cs="Poppins"/>
        </w:rPr>
        <w:t>, due to increases in the fair value of investments</w:t>
      </w:r>
      <w:r w:rsidRPr="007D31E9">
        <w:rPr>
          <w:rFonts w:ascii="Poppins" w:eastAsia="Poppins" w:hAnsi="Poppins" w:cs="Poppins"/>
        </w:rPr>
        <w:t>. Revenue increased by $2.2 million (6.3%) to $36.5 million.</w:t>
      </w:r>
    </w:p>
    <w:p w14:paraId="18CAA1F4" w14:textId="346B1E86" w:rsidR="000948D5" w:rsidRDefault="000948D5" w:rsidP="000948D5">
      <w:r w:rsidRPr="007D31E9">
        <w:rPr>
          <w:rFonts w:ascii="Poppins" w:eastAsia="Poppins" w:hAnsi="Poppins" w:cs="Poppins"/>
        </w:rPr>
        <w:t xml:space="preserve">Despite continued inflationary pressures, operating costs were contained, with more significant increases in expenditure largely reflecting planned investment and expenditure in accordance with the annual budget. These included employee-related expenses, </w:t>
      </w:r>
      <w:r w:rsidR="00450618" w:rsidRPr="00450618">
        <w:rPr>
          <w:rFonts w:ascii="Poppins" w:eastAsia="Poppins" w:hAnsi="Poppins" w:cs="Poppins"/>
        </w:rPr>
        <w:t xml:space="preserve">domain name system </w:t>
      </w:r>
      <w:r w:rsidRPr="007D31E9">
        <w:rPr>
          <w:rFonts w:ascii="Poppins" w:eastAsia="Poppins" w:hAnsi="Poppins" w:cs="Poppins"/>
        </w:rPr>
        <w:t xml:space="preserve">infrastructure expenses and grant expenses. These planned increases were partially offset by lower expenditure in </w:t>
      </w:r>
      <w:proofErr w:type="gramStart"/>
      <w:r w:rsidRPr="007D31E9">
        <w:rPr>
          <w:rFonts w:ascii="Poppins" w:eastAsia="Poppins" w:hAnsi="Poppins" w:cs="Poppins"/>
        </w:rPr>
        <w:t>a number of</w:t>
      </w:r>
      <w:proofErr w:type="gramEnd"/>
      <w:r w:rsidRPr="007D31E9">
        <w:rPr>
          <w:rFonts w:ascii="Poppins" w:eastAsia="Poppins" w:hAnsi="Poppins" w:cs="Poppins"/>
        </w:rPr>
        <w:t xml:space="preserve"> areas, including consultancy expenses and travel expenses.</w:t>
      </w:r>
    </w:p>
    <w:p w14:paraId="30B3D14D" w14:textId="77777777" w:rsidR="000948D5" w:rsidRDefault="000948D5" w:rsidP="000948D5">
      <w:pPr>
        <w:rPr>
          <w:rFonts w:ascii="Poppins" w:hAnsi="Poppins" w:cs="Poppins"/>
          <w:szCs w:val="24"/>
        </w:rPr>
      </w:pPr>
      <w:r>
        <w:rPr>
          <w:rFonts w:ascii="Poppins" w:hAnsi="Poppins" w:cs="Poppins"/>
          <w:szCs w:val="24"/>
        </w:rPr>
        <w:t>In October 2025, we introduced a modest increase to the wholesale price of .au licenses, following approval by the auDA Board. This decision was taken to support auDA’s continued financial sustainability and investment in the reliability and stability of .au in a complex, evolving operating environment.</w:t>
      </w:r>
    </w:p>
    <w:p w14:paraId="7D7151A2" w14:textId="3C7BDA29" w:rsidR="000948D5" w:rsidRDefault="000948D5" w:rsidP="000948D5">
      <w:pPr>
        <w:rPr>
          <w:rFonts w:ascii="Poppins" w:hAnsi="Poppins" w:cs="Poppins"/>
          <w:szCs w:val="24"/>
        </w:rPr>
      </w:pPr>
      <w:r>
        <w:rPr>
          <w:rFonts w:ascii="Poppins" w:hAnsi="Poppins" w:cs="Poppins"/>
          <w:szCs w:val="24"/>
        </w:rPr>
        <w:t>This sustainable financial position enabled us to continue investing in initiatives that support our purpose and vision in the medium term. We continued to invest in external innovation and digital inclusion initiatives through our Public Benefit Program, which provides funding for projects that seek</w:t>
      </w:r>
      <w:r w:rsidR="0046790C">
        <w:rPr>
          <w:rFonts w:ascii="Poppins" w:hAnsi="Poppins" w:cs="Poppins"/>
          <w:szCs w:val="24"/>
        </w:rPr>
        <w:t xml:space="preserve"> to</w:t>
      </w:r>
      <w:r>
        <w:rPr>
          <w:rFonts w:ascii="Poppins" w:hAnsi="Poppins" w:cs="Poppins"/>
          <w:szCs w:val="24"/>
        </w:rPr>
        <w:t xml:space="preserve"> </w:t>
      </w:r>
      <w:r w:rsidRPr="00162E29">
        <w:rPr>
          <w:rFonts w:ascii="Poppins" w:hAnsi="Poppins" w:cs="Poppins"/>
          <w:szCs w:val="24"/>
        </w:rPr>
        <w:t>unlock greater utility from the internet for Australians and support under</w:t>
      </w:r>
      <w:r w:rsidR="00C96BBB">
        <w:rPr>
          <w:rFonts w:ascii="Poppins" w:hAnsi="Poppins" w:cs="Poppins"/>
          <w:szCs w:val="24"/>
        </w:rPr>
        <w:t>-</w:t>
      </w:r>
      <w:r w:rsidRPr="00162E29">
        <w:rPr>
          <w:rFonts w:ascii="Poppins" w:hAnsi="Poppins" w:cs="Poppins"/>
          <w:szCs w:val="24"/>
        </w:rPr>
        <w:t>served communities</w:t>
      </w:r>
      <w:r>
        <w:rPr>
          <w:rFonts w:ascii="Poppins" w:hAnsi="Poppins" w:cs="Poppins"/>
          <w:szCs w:val="24"/>
        </w:rPr>
        <w:t xml:space="preserve"> to establish an online presence. Internally, we established an innovation unit which will enable auDA to pursue new ideas and initiatives to position .au as the primary online identity for Australian individuals and organisations.</w:t>
      </w:r>
    </w:p>
    <w:p w14:paraId="5D989975" w14:textId="1ACB9A17" w:rsidR="00EC4693" w:rsidRDefault="000948D5" w:rsidP="00FD0D61">
      <w:pPr>
        <w:rPr>
          <w:rFonts w:ascii="Poppins" w:hAnsi="Poppins" w:cs="Poppins"/>
          <w:szCs w:val="24"/>
        </w:rPr>
      </w:pPr>
      <w:r w:rsidRPr="00276AD2">
        <w:rPr>
          <w:rFonts w:ascii="Poppins" w:hAnsi="Poppins" w:cs="Poppins"/>
          <w:szCs w:val="24"/>
        </w:rPr>
        <w:t>auDA’s financial sustainability is monitored closely by the Board and the Finance and Audit Committee.</w:t>
      </w:r>
    </w:p>
    <w:p w14:paraId="6BC7EC0D" w14:textId="77777777" w:rsidR="00EC4693" w:rsidRPr="00495CCA" w:rsidRDefault="00EC4693" w:rsidP="00FD0D61">
      <w:pPr>
        <w:pStyle w:val="Heading1"/>
        <w:rPr>
          <w:szCs w:val="24"/>
        </w:rPr>
      </w:pPr>
      <w:bookmarkStart w:id="73" w:name="_Toc243496940"/>
      <w:r w:rsidRPr="00495CCA">
        <w:lastRenderedPageBreak/>
        <w:t>Our outlook</w:t>
      </w:r>
      <w:bookmarkEnd w:id="73"/>
    </w:p>
    <w:p w14:paraId="6FB7AD0D" w14:textId="77777777" w:rsidR="00EC4693" w:rsidRPr="00495CCA" w:rsidRDefault="00EC4693" w:rsidP="00EC4693">
      <w:pPr>
        <w:rPr>
          <w:rFonts w:ascii="Poppins" w:hAnsi="Poppins" w:cs="Poppins"/>
        </w:rPr>
      </w:pPr>
      <w:r w:rsidRPr="00495CCA">
        <w:rPr>
          <w:rFonts w:ascii="Poppins" w:hAnsi="Poppins" w:cs="Poppins"/>
        </w:rPr>
        <w:t>In 2026-27, auDA will build on the first year of our 2026-30 Strategy and accelerate delivery across our four strategic pillars: Trust, Innovation, Impact and Capability. Our outlook reflects the opportunities and challenges in a rapidly changing technical, economic and geopolitical environment, and our commitment to maintaining a secure, reliable and trusted .au for the benefit of all Australians.</w:t>
      </w:r>
    </w:p>
    <w:p w14:paraId="7476AF26" w14:textId="77777777" w:rsidR="00EC4693" w:rsidRPr="00495CCA" w:rsidRDefault="00EC4693" w:rsidP="00FD0D61">
      <w:pPr>
        <w:pStyle w:val="Heading2"/>
      </w:pPr>
      <w:bookmarkStart w:id="74" w:name="_Toc243397719"/>
      <w:bookmarkStart w:id="75" w:name="_Toc243496941"/>
      <w:r w:rsidRPr="00495CCA">
        <w:t>Short term – 2026-27</w:t>
      </w:r>
      <w:bookmarkEnd w:id="74"/>
      <w:bookmarkEnd w:id="75"/>
    </w:p>
    <w:p w14:paraId="082A4682" w14:textId="77777777" w:rsidR="00EC4693" w:rsidRPr="00495CCA" w:rsidRDefault="00EC4693" w:rsidP="00EC4693">
      <w:pPr>
        <w:rPr>
          <w:rFonts w:ascii="Poppins" w:hAnsi="Poppins" w:cs="Poppins"/>
        </w:rPr>
      </w:pPr>
      <w:r w:rsidRPr="00495CCA">
        <w:rPr>
          <w:rFonts w:ascii="Poppins" w:hAnsi="Poppins" w:cs="Poppins"/>
        </w:rPr>
        <w:t>In 2026-27, auDA will focus on delivering initiatives under our 2026-30 Strategy. During 2025-26, auDA developed its 2026-27 internal operating plan to prioritise strategic projects alongside our core functions. The plan establishes measurable milestones and a regular planning and reporting cycle to support coordinated delivery and early management of risks, resources and dependencies.</w:t>
      </w:r>
    </w:p>
    <w:p w14:paraId="58DFACE3" w14:textId="4A9E593A" w:rsidR="00EC4693" w:rsidRPr="00495CCA" w:rsidRDefault="00EC4693" w:rsidP="00EC4693">
      <w:pPr>
        <w:rPr>
          <w:rFonts w:ascii="Poppins" w:hAnsi="Poppins" w:cs="Poppins"/>
        </w:rPr>
      </w:pPr>
      <w:r w:rsidRPr="00495CCA">
        <w:rPr>
          <w:rFonts w:ascii="Poppins" w:hAnsi="Poppins" w:cs="Poppins"/>
        </w:rPr>
        <w:t>The external operating environment continues to present challenges, including a heightened cyber threat environment, geopolitical uncertainty, rapid technological change driven by AI, continued pressure on the multi-stakeholder model of internet governance</w:t>
      </w:r>
      <w:r>
        <w:rPr>
          <w:rFonts w:ascii="Poppins" w:hAnsi="Poppins" w:cs="Poppins"/>
        </w:rPr>
        <w:t xml:space="preserve"> from Governments focusing on national or multilateral priorities</w:t>
      </w:r>
      <w:r w:rsidRPr="00495CCA">
        <w:rPr>
          <w:rFonts w:ascii="Poppins" w:hAnsi="Poppins" w:cs="Poppins"/>
        </w:rPr>
        <w:t xml:space="preserve">, increasing </w:t>
      </w:r>
      <w:r>
        <w:rPr>
          <w:rFonts w:ascii="Poppins" w:hAnsi="Poppins" w:cs="Poppins"/>
        </w:rPr>
        <w:t xml:space="preserve">Australian </w:t>
      </w:r>
      <w:r w:rsidRPr="00495CCA">
        <w:rPr>
          <w:rFonts w:ascii="Poppins" w:hAnsi="Poppins" w:cs="Poppins"/>
        </w:rPr>
        <w:t>regulatory obligations and changing visibility of domain names</w:t>
      </w:r>
      <w:r>
        <w:rPr>
          <w:rFonts w:ascii="Poppins" w:hAnsi="Poppins" w:cs="Poppins"/>
        </w:rPr>
        <w:t xml:space="preserve"> in common Internet applications</w:t>
      </w:r>
      <w:r w:rsidRPr="00495CCA">
        <w:rPr>
          <w:rFonts w:ascii="Poppins" w:hAnsi="Poppins" w:cs="Poppins"/>
        </w:rPr>
        <w:t>. In response, auDA will continue to strengthen the security, integrity and resilience of .au while monitoring risks and opportunities.</w:t>
      </w:r>
    </w:p>
    <w:p w14:paraId="17F85B21" w14:textId="77777777" w:rsidR="00EC4693" w:rsidRPr="00495CCA" w:rsidRDefault="00EC4693" w:rsidP="00EC4693">
      <w:pPr>
        <w:rPr>
          <w:rFonts w:ascii="Poppins" w:hAnsi="Poppins" w:cs="Poppins"/>
        </w:rPr>
      </w:pPr>
      <w:r w:rsidRPr="00495CCA">
        <w:rPr>
          <w:rFonts w:ascii="Poppins" w:hAnsi="Poppins" w:cs="Poppins"/>
        </w:rPr>
        <w:t>Key priorities include progressing automated validation of domain name registration data, concluding the .au Licensing Rules Review and implementing required changes to the Rules approved by the auDA Board. We will also introduce a registrar Quality Performance Index to encourage ongoing registrar investment in best practice domain name licence management, scale up activity under our Innovation strategic pillar and continue to explore uses of artificial intelligence that improve the integrity of .au and organisational productivity.</w:t>
      </w:r>
    </w:p>
    <w:p w14:paraId="2DCCD296" w14:textId="37118B1F" w:rsidR="00EC4693" w:rsidRPr="00495CCA" w:rsidRDefault="00EC4693" w:rsidP="00EC4693">
      <w:pPr>
        <w:rPr>
          <w:rFonts w:ascii="Poppins" w:hAnsi="Poppins" w:cs="Poppins"/>
        </w:rPr>
      </w:pPr>
      <w:r w:rsidRPr="00495CCA">
        <w:rPr>
          <w:rFonts w:ascii="Poppins" w:hAnsi="Poppins" w:cs="Poppins"/>
        </w:rPr>
        <w:t xml:space="preserve">auDA will continue to invest in advancing digital inclusion, research and development, and building capability in internet governance and the </w:t>
      </w:r>
      <w:r w:rsidR="009F2A5B" w:rsidRPr="009F2A5B">
        <w:rPr>
          <w:rFonts w:ascii="Poppins" w:hAnsi="Poppins" w:cs="Poppins"/>
        </w:rPr>
        <w:t>domain name system</w:t>
      </w:r>
      <w:r w:rsidRPr="00495CCA">
        <w:rPr>
          <w:rFonts w:ascii="Poppins" w:hAnsi="Poppins" w:cs="Poppins"/>
        </w:rPr>
        <w:t xml:space="preserve">. We will also continue delivering on the commitments of our </w:t>
      </w:r>
      <w:r w:rsidR="00532FF6" w:rsidRPr="00532FF6">
        <w:rPr>
          <w:rFonts w:ascii="Poppins" w:hAnsi="Poppins" w:cs="Poppins"/>
        </w:rPr>
        <w:t xml:space="preserve">Reconciliation Action Plan </w:t>
      </w:r>
      <w:r w:rsidRPr="00495CCA">
        <w:rPr>
          <w:rFonts w:ascii="Poppins" w:hAnsi="Poppins" w:cs="Poppins"/>
        </w:rPr>
        <w:t>and engaging with Aboriginal and Torres Strait Islander peoples to advance reconciliation. Further strengthening workforce capability will remain a priority to support auDA to deliver our program of work.</w:t>
      </w:r>
    </w:p>
    <w:p w14:paraId="25B796EA" w14:textId="77777777" w:rsidR="00EC4693" w:rsidRPr="00495CCA" w:rsidRDefault="00EC4693" w:rsidP="00FD0D61">
      <w:pPr>
        <w:pStyle w:val="Heading2"/>
      </w:pPr>
      <w:bookmarkStart w:id="76" w:name="_Toc243397720"/>
      <w:bookmarkStart w:id="77" w:name="_Toc243496942"/>
      <w:r w:rsidRPr="00495CCA">
        <w:t>Medium term – 2027-30</w:t>
      </w:r>
      <w:bookmarkEnd w:id="76"/>
      <w:bookmarkEnd w:id="77"/>
    </w:p>
    <w:p w14:paraId="0F25615B" w14:textId="77777777" w:rsidR="00EC4693" w:rsidRPr="00495CCA" w:rsidRDefault="00EC4693" w:rsidP="00EC4693">
      <w:pPr>
        <w:rPr>
          <w:rFonts w:ascii="Poppins" w:hAnsi="Poppins" w:cs="Poppins"/>
        </w:rPr>
      </w:pPr>
      <w:r w:rsidRPr="00495CCA">
        <w:rPr>
          <w:rFonts w:ascii="Poppins" w:hAnsi="Poppins" w:cs="Poppins"/>
        </w:rPr>
        <w:t xml:space="preserve">Over the medium term, we will work to realise our vision for .au to be the primary online identity for Australian individuals and organisations, supported by a nimble and resilient auDA. Annual internal operating plans will guide phased delivery of the 2026-30 Strategy and </w:t>
      </w:r>
      <w:r w:rsidRPr="00495CCA">
        <w:rPr>
          <w:rFonts w:ascii="Poppins" w:hAnsi="Poppins" w:cs="Poppins"/>
        </w:rPr>
        <w:lastRenderedPageBreak/>
        <w:t>enable us to adjust priorities as technology, regulation, consumer behaviour and the wider internet ecosystem evolve.</w:t>
      </w:r>
    </w:p>
    <w:p w14:paraId="2814AB70" w14:textId="77777777" w:rsidR="00EC4693" w:rsidRPr="00495CCA" w:rsidRDefault="00EC4693" w:rsidP="00EC4693">
      <w:pPr>
        <w:rPr>
          <w:rFonts w:ascii="Poppins" w:hAnsi="Poppins" w:cs="Poppins"/>
        </w:rPr>
      </w:pPr>
      <w:r w:rsidRPr="00495CCA">
        <w:rPr>
          <w:rFonts w:ascii="Poppins" w:hAnsi="Poppins" w:cs="Poppins"/>
        </w:rPr>
        <w:t>We will invest in technical solutions, research and policy approaches that strengthen trust in the internet environment and support Australians to participate confidently in the digital economy and society. We will explore new technologies and approaches that improve the utility of .au and support auDA’s long-term financial sustainability as a self-funded not-for-profit organisation, including AI and process redesign to improve productivity.</w:t>
      </w:r>
    </w:p>
    <w:p w14:paraId="3C01B730" w14:textId="6F8FECFA" w:rsidR="00EC4693" w:rsidRPr="00063BA2" w:rsidRDefault="00EC4693" w:rsidP="00EC4693">
      <w:pPr>
        <w:rPr>
          <w:rFonts w:ascii="Poppins" w:hAnsi="Poppins" w:cs="Poppins"/>
        </w:rPr>
      </w:pPr>
      <w:r w:rsidRPr="00495CCA">
        <w:rPr>
          <w:rFonts w:ascii="Poppins" w:hAnsi="Poppins" w:cs="Poppins"/>
        </w:rPr>
        <w:t xml:space="preserve">Our impact will extend beyond the .au domain. We will work with our community to </w:t>
      </w:r>
      <w:r w:rsidR="002B7FCE">
        <w:rPr>
          <w:rFonts w:ascii="Poppins" w:hAnsi="Poppins" w:cs="Poppins"/>
        </w:rPr>
        <w:t>support</w:t>
      </w:r>
      <w:r w:rsidRPr="00495CCA">
        <w:rPr>
          <w:rFonts w:ascii="Poppins" w:hAnsi="Poppins" w:cs="Poppins"/>
        </w:rPr>
        <w:t xml:space="preserve"> multi-stakeholder internet governance, develop the next generation of Australian internet governance and </w:t>
      </w:r>
      <w:r w:rsidR="00450618" w:rsidRPr="00450618">
        <w:rPr>
          <w:rFonts w:ascii="Poppins" w:hAnsi="Poppins" w:cs="Poppins"/>
        </w:rPr>
        <w:t xml:space="preserve">domain name system </w:t>
      </w:r>
      <w:r w:rsidRPr="00495CCA">
        <w:rPr>
          <w:rFonts w:ascii="Poppins" w:hAnsi="Poppins" w:cs="Poppins"/>
        </w:rPr>
        <w:t xml:space="preserve">experts, support resilient </w:t>
      </w:r>
      <w:r w:rsidR="00A86B4E" w:rsidRPr="00A86B4E">
        <w:rPr>
          <w:rFonts w:ascii="Poppins" w:hAnsi="Poppins" w:cs="Poppins"/>
        </w:rPr>
        <w:t xml:space="preserve">country code Top Level </w:t>
      </w:r>
      <w:r w:rsidR="00A86B4E" w:rsidRPr="00063BA2">
        <w:rPr>
          <w:rFonts w:ascii="Poppins" w:hAnsi="Poppins" w:cs="Poppins"/>
        </w:rPr>
        <w:t xml:space="preserve">Domain </w:t>
      </w:r>
      <w:r w:rsidRPr="00063BA2">
        <w:rPr>
          <w:rFonts w:ascii="Poppins" w:hAnsi="Poppins" w:cs="Poppins"/>
        </w:rPr>
        <w:t xml:space="preserve">infrastructure in the region, advance research in areas of strategic importance and improve digital inclusion. Members will continue to play a central role in our </w:t>
      </w:r>
      <w:proofErr w:type="gramStart"/>
      <w:r w:rsidRPr="00063BA2">
        <w:rPr>
          <w:rFonts w:ascii="Poppins" w:hAnsi="Poppins" w:cs="Poppins"/>
        </w:rPr>
        <w:t>work</w:t>
      </w:r>
      <w:proofErr w:type="gramEnd"/>
      <w:r w:rsidRPr="00063BA2">
        <w:rPr>
          <w:rFonts w:ascii="Poppins" w:hAnsi="Poppins" w:cs="Poppins"/>
        </w:rPr>
        <w:t xml:space="preserve"> and we will provide opportunities for members to engage with us on the development of .au policies and policy approaches. Our Sustainability Framework will continue to guide our work across Environmental, Social and Governance goals to support environmentally and socially responsible operations and uphold robust governance. We will also continue to build the leadership, technical and organisational capabilities needed to respond confidently to a dynamic operating environment.</w:t>
      </w:r>
    </w:p>
    <w:p w14:paraId="28DD7B90" w14:textId="77777777" w:rsidR="00EC4693" w:rsidRPr="00063BA2" w:rsidRDefault="00EC4693" w:rsidP="00FD0D61">
      <w:pPr>
        <w:pStyle w:val="Heading2"/>
      </w:pPr>
      <w:bookmarkStart w:id="78" w:name="_Toc243397721"/>
      <w:bookmarkStart w:id="79" w:name="_Toc243496943"/>
      <w:r w:rsidRPr="00063BA2">
        <w:t>Long term – 2031-44</w:t>
      </w:r>
      <w:bookmarkEnd w:id="78"/>
      <w:bookmarkEnd w:id="79"/>
    </w:p>
    <w:p w14:paraId="53DA15F5" w14:textId="7DB38EEC" w:rsidR="00EC4693" w:rsidRPr="00063BA2" w:rsidRDefault="00EC4693" w:rsidP="00EC4693">
      <w:pPr>
        <w:rPr>
          <w:rFonts w:ascii="Poppins" w:hAnsi="Poppins" w:cs="Poppins"/>
        </w:rPr>
      </w:pPr>
      <w:r w:rsidRPr="00063BA2">
        <w:rPr>
          <w:rFonts w:ascii="Poppins" w:hAnsi="Poppins" w:cs="Poppins"/>
        </w:rPr>
        <w:t xml:space="preserve">Over the long term, auDA’s focus is on preserving the value, security and resilience of .au and connecting Australians to an open internet with trust and confidence. Geopolitical instability, increasingly sophisticated cyber threats, changing online behaviours, alternative </w:t>
      </w:r>
      <w:r w:rsidR="008E4B08" w:rsidRPr="00063BA2">
        <w:rPr>
          <w:rFonts w:ascii="Poppins" w:hAnsi="Poppins" w:cs="Poppins"/>
        </w:rPr>
        <w:t>i</w:t>
      </w:r>
      <w:r w:rsidRPr="00063BA2">
        <w:rPr>
          <w:rFonts w:ascii="Poppins" w:hAnsi="Poppins" w:cs="Poppins"/>
        </w:rPr>
        <w:t>nternet naming systems and emerging technologies may significantly reshape how people connect and establish trust online.</w:t>
      </w:r>
    </w:p>
    <w:p w14:paraId="70893F41" w14:textId="77777777" w:rsidR="00EC4693" w:rsidRPr="00063BA2" w:rsidRDefault="00EC4693" w:rsidP="00EC4693">
      <w:pPr>
        <w:rPr>
          <w:rFonts w:ascii="Poppins" w:hAnsi="Poppins" w:cs="Poppins"/>
        </w:rPr>
      </w:pPr>
      <w:r w:rsidRPr="00063BA2">
        <w:rPr>
          <w:rFonts w:ascii="Poppins" w:hAnsi="Poppins" w:cs="Poppins"/>
        </w:rPr>
        <w:t>We will continue to use long-term foresight and regular analysis of our operating environment to test assumptions and identify emerging risks and opportunities. By strengthening trust and capability, investing in innovation, supporting digital inclusion and taking an active role in multi-stakeholder internet governance, auDA aims to remain a resilient steward of .au and continue delivering value for Australians through to 2044 and beyond.</w:t>
      </w:r>
    </w:p>
    <w:p w14:paraId="2F010618" w14:textId="77777777" w:rsidR="00AD2DE4" w:rsidRPr="00063BA2" w:rsidRDefault="00AE017D" w:rsidP="00D76299">
      <w:pPr>
        <w:pStyle w:val="Heading1"/>
      </w:pPr>
      <w:bookmarkStart w:id="80" w:name="_Toc243496944"/>
      <w:r w:rsidRPr="00063BA2">
        <w:lastRenderedPageBreak/>
        <w:t>Glossary</w:t>
      </w:r>
      <w:bookmarkEnd w:id="80"/>
    </w:p>
    <w:p w14:paraId="225F3C0D" w14:textId="47C7AF73" w:rsidR="00AD2DE4" w:rsidRPr="00063BA2" w:rsidRDefault="00AD2DE4" w:rsidP="00AD2DE4">
      <w:pPr>
        <w:rPr>
          <w:rFonts w:asciiTheme="majorHAnsi" w:hAnsiTheme="majorHAnsi" w:cstheme="majorHAnsi"/>
          <w:b/>
          <w:bCs/>
        </w:rPr>
      </w:pPr>
      <w:r w:rsidRPr="00063BA2">
        <w:rPr>
          <w:rFonts w:asciiTheme="majorHAnsi" w:hAnsiTheme="majorHAnsi" w:cstheme="majorHAnsi"/>
          <w:b/>
          <w:bCs/>
        </w:rPr>
        <w:t>.au member</w:t>
      </w:r>
    </w:p>
    <w:p w14:paraId="3A8F93D8" w14:textId="3DED995C" w:rsidR="00AD2DE4" w:rsidRPr="00063BA2" w:rsidRDefault="00AD2DE4" w:rsidP="00AD2DE4">
      <w:pPr>
        <w:rPr>
          <w:rFonts w:asciiTheme="majorHAnsi" w:hAnsiTheme="majorHAnsi" w:cstheme="majorHAnsi"/>
        </w:rPr>
      </w:pPr>
      <w:r w:rsidRPr="00063BA2">
        <w:rPr>
          <w:rFonts w:asciiTheme="majorHAnsi" w:hAnsiTheme="majorHAnsi" w:cstheme="majorHAnsi"/>
        </w:rPr>
        <w:t>.au members are members of auDA as set out in the auDA Constitution. They are critical stakeholders who enhance auDA’s understanding of Australians’ online needs and provide input to auDA policies and strategy. Members support the independent administration of the .au domain and have access to a range of benefits including events</w:t>
      </w:r>
      <w:r w:rsidR="000264B2" w:rsidRPr="00063BA2">
        <w:rPr>
          <w:rFonts w:asciiTheme="majorHAnsi" w:hAnsiTheme="majorHAnsi" w:cstheme="majorHAnsi"/>
        </w:rPr>
        <w:t xml:space="preserve"> and</w:t>
      </w:r>
      <w:r w:rsidRPr="00063BA2">
        <w:rPr>
          <w:rFonts w:asciiTheme="majorHAnsi" w:hAnsiTheme="majorHAnsi" w:cstheme="majorHAnsi"/>
        </w:rPr>
        <w:t xml:space="preserve"> insights. </w:t>
      </w:r>
    </w:p>
    <w:p w14:paraId="31278622" w14:textId="77777777" w:rsidR="00AD2DE4" w:rsidRPr="00063BA2" w:rsidRDefault="00AD2DE4" w:rsidP="00AD2DE4">
      <w:pPr>
        <w:rPr>
          <w:rFonts w:asciiTheme="majorHAnsi" w:hAnsiTheme="majorHAnsi" w:cstheme="majorHAnsi"/>
          <w:b/>
          <w:bCs/>
        </w:rPr>
      </w:pPr>
      <w:r w:rsidRPr="00063BA2">
        <w:rPr>
          <w:rFonts w:asciiTheme="majorHAnsi" w:hAnsiTheme="majorHAnsi" w:cstheme="majorHAnsi"/>
          <w:b/>
          <w:bCs/>
        </w:rPr>
        <w:t>Board Advisory Committees</w:t>
      </w:r>
    </w:p>
    <w:p w14:paraId="545196D3" w14:textId="652A1003" w:rsidR="00AD2DE4" w:rsidRPr="00DB18DB" w:rsidRDefault="00AD2DE4" w:rsidP="00AD2DE4">
      <w:pPr>
        <w:rPr>
          <w:rFonts w:asciiTheme="majorHAnsi" w:hAnsiTheme="majorHAnsi" w:cstheme="majorHAnsi"/>
        </w:rPr>
      </w:pPr>
      <w:r w:rsidRPr="00063BA2">
        <w:rPr>
          <w:rFonts w:asciiTheme="majorHAnsi" w:hAnsiTheme="majorHAnsi" w:cstheme="majorHAnsi"/>
        </w:rPr>
        <w:t xml:space="preserve">Committees comprised of external experts, formed to provide advice to the auDA Board. </w:t>
      </w:r>
      <w:r w:rsidR="002A36CA" w:rsidRPr="00063BA2">
        <w:rPr>
          <w:rFonts w:asciiTheme="majorHAnsi" w:hAnsiTheme="majorHAnsi" w:cstheme="majorHAnsi"/>
        </w:rPr>
        <w:t xml:space="preserve">The </w:t>
      </w:r>
      <w:r w:rsidRPr="00063BA2">
        <w:rPr>
          <w:rFonts w:asciiTheme="majorHAnsi" w:hAnsiTheme="majorHAnsi" w:cstheme="majorHAnsi"/>
        </w:rPr>
        <w:t>edu.au Advisory Committee</w:t>
      </w:r>
      <w:r w:rsidR="002A36CA" w:rsidRPr="00063BA2">
        <w:rPr>
          <w:rFonts w:asciiTheme="majorHAnsi" w:hAnsiTheme="majorHAnsi" w:cstheme="majorHAnsi"/>
        </w:rPr>
        <w:t xml:space="preserve"> is </w:t>
      </w:r>
      <w:r w:rsidR="00854DD5" w:rsidRPr="00063BA2">
        <w:rPr>
          <w:rFonts w:asciiTheme="majorHAnsi" w:hAnsiTheme="majorHAnsi" w:cstheme="majorHAnsi"/>
        </w:rPr>
        <w:t>a standing</w:t>
      </w:r>
      <w:r w:rsidR="002A36CA" w:rsidRPr="00063BA2">
        <w:rPr>
          <w:rFonts w:asciiTheme="majorHAnsi" w:hAnsiTheme="majorHAnsi" w:cstheme="majorHAnsi"/>
        </w:rPr>
        <w:t xml:space="preserve"> advisory committee</w:t>
      </w:r>
      <w:r w:rsidR="00063BA2" w:rsidRPr="00063BA2">
        <w:rPr>
          <w:rFonts w:asciiTheme="majorHAnsi" w:hAnsiTheme="majorHAnsi" w:cstheme="majorHAnsi"/>
        </w:rPr>
        <w:t>.</w:t>
      </w:r>
      <w:r w:rsidR="002A36CA" w:rsidRPr="00063BA2">
        <w:rPr>
          <w:rFonts w:asciiTheme="majorHAnsi" w:hAnsiTheme="majorHAnsi" w:cstheme="majorHAnsi"/>
        </w:rPr>
        <w:t xml:space="preserve"> </w:t>
      </w:r>
      <w:r w:rsidR="00854DD5" w:rsidRPr="00063BA2">
        <w:rPr>
          <w:rFonts w:asciiTheme="majorHAnsi" w:hAnsiTheme="majorHAnsi" w:cstheme="majorHAnsi"/>
        </w:rPr>
        <w:t>Other specialist committees are established by t</w:t>
      </w:r>
      <w:r w:rsidR="002A36CA" w:rsidRPr="00063BA2">
        <w:rPr>
          <w:rFonts w:asciiTheme="majorHAnsi" w:hAnsiTheme="majorHAnsi" w:cstheme="majorHAnsi"/>
        </w:rPr>
        <w:t xml:space="preserve">he </w:t>
      </w:r>
      <w:r w:rsidR="00B42B08" w:rsidRPr="00063BA2">
        <w:rPr>
          <w:rFonts w:asciiTheme="majorHAnsi" w:hAnsiTheme="majorHAnsi" w:cstheme="majorHAnsi"/>
        </w:rPr>
        <w:t xml:space="preserve">auDA </w:t>
      </w:r>
      <w:r w:rsidR="002A36CA" w:rsidRPr="00063BA2">
        <w:rPr>
          <w:rFonts w:asciiTheme="majorHAnsi" w:hAnsiTheme="majorHAnsi" w:cstheme="majorHAnsi"/>
        </w:rPr>
        <w:t xml:space="preserve">Board </w:t>
      </w:r>
      <w:r w:rsidR="00B42B08" w:rsidRPr="00063BA2">
        <w:rPr>
          <w:rFonts w:asciiTheme="majorHAnsi" w:hAnsiTheme="majorHAnsi" w:cstheme="majorHAnsi"/>
        </w:rPr>
        <w:t>to provide advice on specific topics of interest as needed.</w:t>
      </w:r>
    </w:p>
    <w:p w14:paraId="5913F9A3"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Country code Top Level Domain (ccTLD)</w:t>
      </w:r>
    </w:p>
    <w:p w14:paraId="6E5CCC03" w14:textId="77777777" w:rsidR="00AD2DE4" w:rsidRPr="00DB18DB" w:rsidRDefault="00AD2DE4" w:rsidP="00AD2DE4">
      <w:pPr>
        <w:rPr>
          <w:rFonts w:asciiTheme="majorHAnsi" w:hAnsiTheme="majorHAnsi" w:cstheme="majorHAnsi"/>
        </w:rPr>
      </w:pPr>
      <w:r w:rsidRPr="00DB18DB">
        <w:rPr>
          <w:rFonts w:asciiTheme="majorHAnsi" w:hAnsiTheme="majorHAnsi" w:cstheme="majorHAnsi"/>
        </w:rPr>
        <w:t>A two-character Top Level Domain reserved for a specific country listed in the ISO 3166 standard (e.g. .au).</w:t>
      </w:r>
    </w:p>
    <w:p w14:paraId="790B7B35"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Domain name</w:t>
      </w:r>
    </w:p>
    <w:p w14:paraId="4882A4A7" w14:textId="77777777" w:rsidR="00AD2DE4" w:rsidRPr="00DB18DB" w:rsidRDefault="00AD2DE4" w:rsidP="00AD2DE4">
      <w:pPr>
        <w:rPr>
          <w:rStyle w:val="normaltextrun"/>
          <w:rFonts w:asciiTheme="majorHAnsi" w:hAnsiTheme="majorHAnsi" w:cstheme="majorHAnsi"/>
        </w:rPr>
      </w:pPr>
      <w:r w:rsidRPr="00DB18DB">
        <w:rPr>
          <w:rFonts w:asciiTheme="majorHAnsi" w:eastAsia="Poppins" w:hAnsiTheme="majorHAnsi" w:cstheme="majorHAnsi"/>
        </w:rPr>
        <w:t xml:space="preserve">A human-readable internet address that allows internet users to find websites and send emails without having to </w:t>
      </w:r>
      <w:r w:rsidRPr="00DB18DB">
        <w:rPr>
          <w:rStyle w:val="normaltextrun"/>
          <w:rFonts w:asciiTheme="majorHAnsi" w:hAnsiTheme="majorHAnsi" w:cstheme="majorHAnsi"/>
        </w:rPr>
        <w:t>remember complex and long numeric Internet Protocol (IP) addresses.</w:t>
      </w:r>
    </w:p>
    <w:p w14:paraId="56F37302" w14:textId="77777777" w:rsidR="00AD2DE4" w:rsidRPr="00DB18DB" w:rsidRDefault="00AD2DE4" w:rsidP="00AD2DE4">
      <w:pPr>
        <w:rPr>
          <w:rFonts w:asciiTheme="majorHAnsi" w:eastAsia="Poppins" w:hAnsiTheme="majorHAnsi" w:cstheme="majorHAnsi"/>
          <w:b/>
          <w:iCs/>
        </w:rPr>
      </w:pPr>
      <w:r w:rsidRPr="00DB18DB">
        <w:rPr>
          <w:rFonts w:asciiTheme="majorHAnsi" w:eastAsia="Poppins" w:hAnsiTheme="majorHAnsi" w:cstheme="majorHAnsi"/>
          <w:b/>
          <w:iCs/>
        </w:rPr>
        <w:t>Domain name licence</w:t>
      </w:r>
    </w:p>
    <w:p w14:paraId="548FF37C" w14:textId="77777777" w:rsidR="00AD2DE4" w:rsidRPr="00DB18DB" w:rsidRDefault="00AD2DE4" w:rsidP="00AD2DE4">
      <w:pPr>
        <w:rPr>
          <w:rFonts w:asciiTheme="majorHAnsi" w:eastAsia="Poppins" w:hAnsiTheme="majorHAnsi" w:cstheme="majorHAnsi"/>
        </w:rPr>
      </w:pPr>
      <w:r w:rsidRPr="00DB18DB">
        <w:rPr>
          <w:rFonts w:asciiTheme="majorHAnsi" w:eastAsia="Poppins" w:hAnsiTheme="majorHAnsi" w:cstheme="majorHAnsi"/>
        </w:rPr>
        <w:t xml:space="preserve">When you register a domain name you don't 'own' it, instead you're granted permission to use the domain name for specific </w:t>
      </w:r>
      <w:proofErr w:type="gramStart"/>
      <w:r w:rsidRPr="00DB18DB">
        <w:rPr>
          <w:rFonts w:asciiTheme="majorHAnsi" w:eastAsia="Poppins" w:hAnsiTheme="majorHAnsi" w:cstheme="majorHAnsi"/>
        </w:rPr>
        <w:t>period of time</w:t>
      </w:r>
      <w:proofErr w:type="gramEnd"/>
      <w:r w:rsidRPr="00DB18DB">
        <w:rPr>
          <w:rFonts w:asciiTheme="majorHAnsi" w:eastAsia="Poppins" w:hAnsiTheme="majorHAnsi" w:cstheme="majorHAnsi"/>
        </w:rPr>
        <w:t xml:space="preserve"> via a licence. The domain name holder (registrant) can choose to renew the licence before its expiry date or let it lapse, making the domain name available to be registered by other eligible parties.</w:t>
      </w:r>
    </w:p>
    <w:p w14:paraId="317CBB22" w14:textId="7B329F2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Domain name system</w:t>
      </w:r>
    </w:p>
    <w:p w14:paraId="1923CE16" w14:textId="4FE34AFF" w:rsidR="00AD2DE4" w:rsidRPr="00DB18DB" w:rsidRDefault="00AD2DE4" w:rsidP="00AD2DE4">
      <w:pPr>
        <w:rPr>
          <w:rFonts w:asciiTheme="majorHAnsi" w:eastAsia="Poppins" w:hAnsiTheme="majorHAnsi" w:cstheme="majorHAnsi"/>
        </w:rPr>
      </w:pPr>
      <w:r w:rsidRPr="00DB18DB">
        <w:rPr>
          <w:rFonts w:asciiTheme="majorHAnsi" w:eastAsia="Poppins" w:hAnsiTheme="majorHAnsi" w:cstheme="majorHAnsi"/>
        </w:rPr>
        <w:t>A critical component of the internet that enables users to find and connect to websites and email addresses by mapping domain names to their corresponding IP addresses</w:t>
      </w:r>
      <w:r w:rsidRPr="00DB18DB" w:rsidDel="3C196EA9">
        <w:rPr>
          <w:rFonts w:asciiTheme="majorHAnsi" w:eastAsia="Poppins" w:hAnsiTheme="majorHAnsi" w:cstheme="majorHAnsi"/>
        </w:rPr>
        <w:t>.</w:t>
      </w:r>
      <w:r w:rsidRPr="00DB18DB">
        <w:rPr>
          <w:rFonts w:asciiTheme="majorHAnsi" w:eastAsia="Poppins" w:hAnsiTheme="majorHAnsi" w:cstheme="majorHAnsi"/>
        </w:rPr>
        <w:t xml:space="preserve"> The .au </w:t>
      </w:r>
      <w:r w:rsidR="00450618" w:rsidRPr="00450618">
        <w:rPr>
          <w:rFonts w:asciiTheme="majorHAnsi" w:eastAsia="Poppins" w:hAnsiTheme="majorHAnsi" w:cstheme="majorHAnsi"/>
        </w:rPr>
        <w:t xml:space="preserve">domain name system </w:t>
      </w:r>
      <w:r w:rsidRPr="00DB18DB">
        <w:rPr>
          <w:rFonts w:asciiTheme="majorHAnsi" w:eastAsia="Poppins" w:hAnsiTheme="majorHAnsi" w:cstheme="majorHAnsi"/>
        </w:rPr>
        <w:t xml:space="preserve">is critical infrastructure as part of the Communications sector under Federal legislation. </w:t>
      </w:r>
    </w:p>
    <w:p w14:paraId="0DA5E774" w14:textId="02303DED" w:rsidR="00AD2DE4" w:rsidRPr="00DB18DB" w:rsidRDefault="00450618" w:rsidP="00AD2DE4">
      <w:pPr>
        <w:rPr>
          <w:rFonts w:asciiTheme="majorHAnsi" w:hAnsiTheme="majorHAnsi" w:cstheme="majorHAnsi"/>
          <w:b/>
          <w:bCs/>
        </w:rPr>
      </w:pPr>
      <w:r>
        <w:rPr>
          <w:rFonts w:asciiTheme="majorHAnsi" w:hAnsiTheme="majorHAnsi" w:cstheme="majorHAnsi"/>
          <w:b/>
          <w:bCs/>
        </w:rPr>
        <w:t>D</w:t>
      </w:r>
      <w:r w:rsidRPr="00450618">
        <w:rPr>
          <w:rFonts w:asciiTheme="majorHAnsi" w:hAnsiTheme="majorHAnsi" w:cstheme="majorHAnsi"/>
          <w:b/>
          <w:bCs/>
        </w:rPr>
        <w:t xml:space="preserve">omain name system </w:t>
      </w:r>
      <w:r w:rsidR="00AD2DE4" w:rsidRPr="00DB18DB">
        <w:rPr>
          <w:rFonts w:asciiTheme="majorHAnsi" w:hAnsiTheme="majorHAnsi" w:cstheme="majorHAnsi"/>
          <w:b/>
          <w:bCs/>
        </w:rPr>
        <w:t>abuse</w:t>
      </w:r>
    </w:p>
    <w:p w14:paraId="30AD0F3B" w14:textId="57933A2D" w:rsidR="00AD2DE4" w:rsidRPr="00DB18DB" w:rsidRDefault="00AD2DE4" w:rsidP="00AD2DE4">
      <w:pPr>
        <w:rPr>
          <w:rFonts w:asciiTheme="majorHAnsi" w:hAnsiTheme="majorHAnsi" w:cstheme="majorHAnsi"/>
        </w:rPr>
      </w:pPr>
      <w:r w:rsidRPr="00DB18DB">
        <w:rPr>
          <w:rFonts w:asciiTheme="majorHAnsi" w:hAnsiTheme="majorHAnsi" w:cstheme="majorHAnsi"/>
        </w:rPr>
        <w:lastRenderedPageBreak/>
        <w:t xml:space="preserve">Malicious behaviour that uses the </w:t>
      </w:r>
      <w:r w:rsidR="00450618" w:rsidRPr="00450618">
        <w:rPr>
          <w:rFonts w:asciiTheme="majorHAnsi" w:hAnsiTheme="majorHAnsi" w:cstheme="majorHAnsi"/>
        </w:rPr>
        <w:t xml:space="preserve">domain name system </w:t>
      </w:r>
      <w:r w:rsidRPr="00DB18DB">
        <w:rPr>
          <w:rFonts w:asciiTheme="majorHAnsi" w:hAnsiTheme="majorHAnsi" w:cstheme="majorHAnsi"/>
        </w:rPr>
        <w:t xml:space="preserve">and domain names to carry out online harm. </w:t>
      </w:r>
      <w:r w:rsidR="00450618">
        <w:rPr>
          <w:rFonts w:asciiTheme="majorHAnsi" w:hAnsiTheme="majorHAnsi" w:cstheme="majorHAnsi"/>
        </w:rPr>
        <w:t>D</w:t>
      </w:r>
      <w:r w:rsidR="00450618" w:rsidRPr="00450618">
        <w:rPr>
          <w:rFonts w:asciiTheme="majorHAnsi" w:hAnsiTheme="majorHAnsi" w:cstheme="majorHAnsi"/>
        </w:rPr>
        <w:t xml:space="preserve">omain name system </w:t>
      </w:r>
      <w:r w:rsidRPr="00DB18DB">
        <w:rPr>
          <w:rFonts w:asciiTheme="majorHAnsi" w:hAnsiTheme="majorHAnsi" w:cstheme="majorHAnsi"/>
        </w:rPr>
        <w:t xml:space="preserve">abuse is classified into five categories; malware (such as ransomware), botnets, phishing, pharming and spam (where it facilitates one of the other four categories of </w:t>
      </w:r>
      <w:r w:rsidR="00450618" w:rsidRPr="00450618">
        <w:rPr>
          <w:rFonts w:asciiTheme="majorHAnsi" w:hAnsiTheme="majorHAnsi" w:cstheme="majorHAnsi"/>
        </w:rPr>
        <w:t xml:space="preserve">domain name system </w:t>
      </w:r>
      <w:r w:rsidRPr="00DB18DB">
        <w:rPr>
          <w:rFonts w:asciiTheme="majorHAnsi" w:hAnsiTheme="majorHAnsi" w:cstheme="majorHAnsi"/>
        </w:rPr>
        <w:t>abuse).</w:t>
      </w:r>
    </w:p>
    <w:p w14:paraId="7A2E05D9" w14:textId="5FD696B4" w:rsidR="00AD2DE4" w:rsidRPr="00DB18DB" w:rsidRDefault="00450618" w:rsidP="00AD2DE4">
      <w:pPr>
        <w:rPr>
          <w:rFonts w:asciiTheme="majorHAnsi" w:hAnsiTheme="majorHAnsi" w:cstheme="majorHAnsi"/>
          <w:b/>
          <w:bCs/>
        </w:rPr>
      </w:pPr>
      <w:r>
        <w:rPr>
          <w:rFonts w:asciiTheme="majorHAnsi" w:hAnsiTheme="majorHAnsi" w:cstheme="majorHAnsi"/>
          <w:b/>
          <w:bCs/>
        </w:rPr>
        <w:t>D</w:t>
      </w:r>
      <w:r w:rsidRPr="00450618">
        <w:rPr>
          <w:rFonts w:asciiTheme="majorHAnsi" w:hAnsiTheme="majorHAnsi" w:cstheme="majorHAnsi"/>
          <w:b/>
          <w:bCs/>
        </w:rPr>
        <w:t xml:space="preserve">omain </w:t>
      </w:r>
      <w:r>
        <w:rPr>
          <w:rFonts w:asciiTheme="majorHAnsi" w:hAnsiTheme="majorHAnsi" w:cstheme="majorHAnsi"/>
          <w:b/>
          <w:bCs/>
        </w:rPr>
        <w:t>N</w:t>
      </w:r>
      <w:r w:rsidRPr="00450618">
        <w:rPr>
          <w:rFonts w:asciiTheme="majorHAnsi" w:hAnsiTheme="majorHAnsi" w:cstheme="majorHAnsi"/>
          <w:b/>
          <w:bCs/>
        </w:rPr>
        <w:t xml:space="preserve">ame </w:t>
      </w:r>
      <w:r>
        <w:rPr>
          <w:rFonts w:asciiTheme="majorHAnsi" w:hAnsiTheme="majorHAnsi" w:cstheme="majorHAnsi"/>
          <w:b/>
          <w:bCs/>
        </w:rPr>
        <w:t>S</w:t>
      </w:r>
      <w:r w:rsidRPr="00450618">
        <w:rPr>
          <w:rFonts w:asciiTheme="majorHAnsi" w:hAnsiTheme="majorHAnsi" w:cstheme="majorHAnsi"/>
          <w:b/>
          <w:bCs/>
        </w:rPr>
        <w:t xml:space="preserve">ystem </w:t>
      </w:r>
      <w:r w:rsidR="00AD2DE4" w:rsidRPr="00DB18DB">
        <w:rPr>
          <w:rFonts w:asciiTheme="majorHAnsi" w:hAnsiTheme="majorHAnsi" w:cstheme="majorHAnsi"/>
          <w:b/>
          <w:bCs/>
        </w:rPr>
        <w:t>Security Extensions</w:t>
      </w:r>
    </w:p>
    <w:p w14:paraId="52A3579B" w14:textId="34099223" w:rsidR="00AD2DE4" w:rsidRPr="00DB18DB" w:rsidRDefault="00AD2DE4" w:rsidP="00AD2DE4">
      <w:pPr>
        <w:rPr>
          <w:rFonts w:asciiTheme="majorHAnsi" w:hAnsiTheme="majorHAnsi" w:cstheme="majorHAnsi"/>
        </w:rPr>
      </w:pPr>
      <w:r w:rsidRPr="00DB18DB">
        <w:rPr>
          <w:rFonts w:asciiTheme="majorHAnsi" w:hAnsiTheme="majorHAnsi" w:cstheme="majorHAnsi"/>
        </w:rPr>
        <w:t xml:space="preserve">Security extensions that facilitate the digital signing of </w:t>
      </w:r>
      <w:r w:rsidR="00450618" w:rsidRPr="00450618">
        <w:rPr>
          <w:rFonts w:asciiTheme="majorHAnsi" w:hAnsiTheme="majorHAnsi" w:cstheme="majorHAnsi"/>
        </w:rPr>
        <w:t xml:space="preserve">domain name system </w:t>
      </w:r>
      <w:r w:rsidRPr="00DB18DB">
        <w:rPr>
          <w:rFonts w:asciiTheme="majorHAnsi" w:hAnsiTheme="majorHAnsi" w:cstheme="majorHAnsi"/>
        </w:rPr>
        <w:t xml:space="preserve">records, helping to ensure the integrity and authenticity of </w:t>
      </w:r>
      <w:r w:rsidR="00450618" w:rsidRPr="00450618">
        <w:rPr>
          <w:rFonts w:asciiTheme="majorHAnsi" w:hAnsiTheme="majorHAnsi" w:cstheme="majorHAnsi"/>
        </w:rPr>
        <w:t xml:space="preserve">domain name system </w:t>
      </w:r>
      <w:r w:rsidRPr="00DB18DB">
        <w:rPr>
          <w:rFonts w:asciiTheme="majorHAnsi" w:hAnsiTheme="majorHAnsi" w:cstheme="majorHAnsi"/>
        </w:rPr>
        <w:t>information.</w:t>
      </w:r>
    </w:p>
    <w:p w14:paraId="5F64C639" w14:textId="18B29537" w:rsidR="00AD2DE4" w:rsidRPr="00DB18DB" w:rsidRDefault="00450618" w:rsidP="00AD2DE4">
      <w:pPr>
        <w:rPr>
          <w:rFonts w:asciiTheme="majorHAnsi" w:hAnsiTheme="majorHAnsi" w:cstheme="majorHAnsi"/>
          <w:b/>
          <w:bCs/>
        </w:rPr>
      </w:pPr>
      <w:r>
        <w:rPr>
          <w:rFonts w:asciiTheme="majorHAnsi" w:hAnsiTheme="majorHAnsi" w:cstheme="majorHAnsi"/>
          <w:b/>
          <w:bCs/>
        </w:rPr>
        <w:t>D</w:t>
      </w:r>
      <w:r w:rsidRPr="00450618">
        <w:rPr>
          <w:rFonts w:asciiTheme="majorHAnsi" w:hAnsiTheme="majorHAnsi" w:cstheme="majorHAnsi"/>
          <w:b/>
          <w:bCs/>
        </w:rPr>
        <w:t xml:space="preserve">omain name system </w:t>
      </w:r>
      <w:r w:rsidR="00AD2DE4" w:rsidRPr="00DB18DB">
        <w:rPr>
          <w:rFonts w:asciiTheme="majorHAnsi" w:hAnsiTheme="majorHAnsi" w:cstheme="majorHAnsi"/>
          <w:b/>
          <w:bCs/>
        </w:rPr>
        <w:t>query</w:t>
      </w:r>
    </w:p>
    <w:p w14:paraId="38156EA5" w14:textId="5BBE4E9D" w:rsidR="00AD2DE4" w:rsidRPr="00DB18DB" w:rsidRDefault="00AD2DE4" w:rsidP="00AD2DE4">
      <w:pPr>
        <w:rPr>
          <w:rFonts w:asciiTheme="majorHAnsi" w:hAnsiTheme="majorHAnsi" w:cstheme="majorHAnsi"/>
        </w:rPr>
      </w:pPr>
      <w:r w:rsidRPr="00DB18DB">
        <w:rPr>
          <w:rFonts w:asciiTheme="majorHAnsi" w:hAnsiTheme="majorHAnsi" w:cstheme="majorHAnsi"/>
        </w:rPr>
        <w:t xml:space="preserve">A </w:t>
      </w:r>
      <w:r w:rsidR="00450618" w:rsidRPr="00450618">
        <w:rPr>
          <w:rFonts w:asciiTheme="majorHAnsi" w:hAnsiTheme="majorHAnsi" w:cstheme="majorHAnsi"/>
        </w:rPr>
        <w:t xml:space="preserve">domain name system </w:t>
      </w:r>
      <w:r w:rsidRPr="00DB18DB">
        <w:rPr>
          <w:rFonts w:asciiTheme="majorHAnsi" w:hAnsiTheme="majorHAnsi" w:cstheme="majorHAnsi"/>
        </w:rPr>
        <w:t xml:space="preserve">query is a request for information sent from an internet connected device to a </w:t>
      </w:r>
      <w:r w:rsidR="00450618" w:rsidRPr="00450618">
        <w:rPr>
          <w:rFonts w:asciiTheme="majorHAnsi" w:hAnsiTheme="majorHAnsi" w:cstheme="majorHAnsi"/>
        </w:rPr>
        <w:t xml:space="preserve">domain name system </w:t>
      </w:r>
      <w:r w:rsidRPr="00DB18DB">
        <w:rPr>
          <w:rFonts w:asciiTheme="majorHAnsi" w:hAnsiTheme="majorHAnsi" w:cstheme="majorHAnsi"/>
        </w:rPr>
        <w:t xml:space="preserve">server. When an internet user types a domain name into an internet search bar or sends an email, they commence a </w:t>
      </w:r>
      <w:r w:rsidR="00450618" w:rsidRPr="00450618">
        <w:rPr>
          <w:rFonts w:asciiTheme="majorHAnsi" w:hAnsiTheme="majorHAnsi" w:cstheme="majorHAnsi"/>
        </w:rPr>
        <w:t xml:space="preserve">domain name system </w:t>
      </w:r>
      <w:r w:rsidRPr="00DB18DB">
        <w:rPr>
          <w:rFonts w:asciiTheme="majorHAnsi" w:hAnsiTheme="majorHAnsi" w:cstheme="majorHAnsi"/>
        </w:rPr>
        <w:t>query.</w:t>
      </w:r>
    </w:p>
    <w:p w14:paraId="29428609"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Integrated Reporting</w:t>
      </w:r>
    </w:p>
    <w:p w14:paraId="781CD5CB" w14:textId="37C84AD7" w:rsidR="00AD2DE4" w:rsidRPr="00DB18DB" w:rsidRDefault="00AD2DE4" w:rsidP="00AD2DE4">
      <w:pPr>
        <w:rPr>
          <w:rFonts w:asciiTheme="majorHAnsi" w:eastAsia="Poppins" w:hAnsiTheme="majorHAnsi" w:cstheme="majorHAnsi"/>
        </w:rPr>
      </w:pPr>
      <w:r w:rsidRPr="00DB18DB">
        <w:rPr>
          <w:rFonts w:asciiTheme="majorHAnsi" w:eastAsia="Poppins" w:hAnsiTheme="majorHAnsi" w:cstheme="majorHAnsi"/>
        </w:rPr>
        <w:t xml:space="preserve">The International Integrated Reporting Framework is a globally recognised framework for corporate reporting </w:t>
      </w:r>
      <w:r w:rsidRPr="00DB18DB">
        <w:rPr>
          <w:rFonts w:asciiTheme="majorHAnsi" w:eastAsia="SimSun" w:hAnsiTheme="majorHAnsi" w:cstheme="majorHAnsi"/>
        </w:rPr>
        <w:t xml:space="preserve">maintained by the </w:t>
      </w:r>
      <w:r w:rsidR="005E630A" w:rsidRPr="005E630A">
        <w:rPr>
          <w:rFonts w:asciiTheme="majorHAnsi" w:eastAsia="SimSun" w:hAnsiTheme="majorHAnsi" w:cstheme="majorHAnsi"/>
        </w:rPr>
        <w:t xml:space="preserve">International Financial Reporting Standards </w:t>
      </w:r>
      <w:r w:rsidRPr="00DB18DB">
        <w:rPr>
          <w:rFonts w:asciiTheme="majorHAnsi" w:eastAsia="SimSun" w:hAnsiTheme="majorHAnsi" w:cstheme="majorHAnsi"/>
        </w:rPr>
        <w:t>Foundation and</w:t>
      </w:r>
      <w:r w:rsidRPr="00DB18DB">
        <w:rPr>
          <w:rFonts w:asciiTheme="majorHAnsi" w:eastAsia="Poppins" w:hAnsiTheme="majorHAnsi" w:cstheme="majorHAnsi"/>
        </w:rPr>
        <w:t xml:space="preserve"> based on integrated thinking. It focuses on how the organisation creates value in the short, medium and long term.</w:t>
      </w:r>
    </w:p>
    <w:p w14:paraId="0542B460" w14:textId="072206AB"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Internet Corporation for Assigned Names and Numbers</w:t>
      </w:r>
    </w:p>
    <w:p w14:paraId="6B0E8271" w14:textId="77777777" w:rsidR="00AD2DE4" w:rsidRPr="00DB18DB" w:rsidRDefault="00AD2DE4" w:rsidP="00AD2DE4">
      <w:pPr>
        <w:rPr>
          <w:rFonts w:asciiTheme="majorHAnsi" w:hAnsiTheme="majorHAnsi" w:cstheme="majorHAnsi"/>
        </w:rPr>
      </w:pPr>
      <w:r w:rsidRPr="00DB18DB">
        <w:rPr>
          <w:rFonts w:asciiTheme="majorHAnsi" w:hAnsiTheme="majorHAnsi" w:cstheme="majorHAnsi"/>
        </w:rPr>
        <w:t>The organisation responsible for coordinating the internet’s number and naming systems to help ensure a stable, secure and unified global internet.</w:t>
      </w:r>
    </w:p>
    <w:p w14:paraId="26AF1267"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Internet Protocol (IP) address</w:t>
      </w:r>
    </w:p>
    <w:p w14:paraId="2561BBE2" w14:textId="24E89262" w:rsidR="00AD2DE4" w:rsidRPr="00DB18DB" w:rsidRDefault="00AD2DE4" w:rsidP="00AD2DE4">
      <w:pPr>
        <w:rPr>
          <w:rFonts w:asciiTheme="majorHAnsi" w:hAnsiTheme="majorHAnsi" w:cstheme="majorHAnsi"/>
        </w:rPr>
      </w:pPr>
      <w:r w:rsidRPr="00DB18DB">
        <w:rPr>
          <w:rFonts w:asciiTheme="majorHAnsi" w:hAnsiTheme="majorHAnsi" w:cstheme="majorHAnsi"/>
        </w:rPr>
        <w:t xml:space="preserve">A unique series of numbers identifying where a website or email address is hosted online. Every internet-connected device has an IP address that allows devices to communicate with each other. IP addresses are long and often difficult to remember. The </w:t>
      </w:r>
      <w:r w:rsidR="00365D1A" w:rsidRPr="00365D1A">
        <w:rPr>
          <w:rFonts w:asciiTheme="majorHAnsi" w:hAnsiTheme="majorHAnsi" w:cstheme="majorHAnsi"/>
        </w:rPr>
        <w:t xml:space="preserve">domain name system </w:t>
      </w:r>
      <w:r w:rsidRPr="00DB18DB">
        <w:rPr>
          <w:rFonts w:asciiTheme="majorHAnsi" w:hAnsiTheme="majorHAnsi" w:cstheme="majorHAnsi"/>
        </w:rPr>
        <w:t xml:space="preserve">maps IP addresses to domain names, which makes it easier for internet users to find what they are looking for online. </w:t>
      </w:r>
    </w:p>
    <w:p w14:paraId="30862CA1"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ISO 27001</w:t>
      </w:r>
    </w:p>
    <w:p w14:paraId="266ADA75" w14:textId="346CECE2" w:rsidR="00AD2DE4" w:rsidRPr="00DB18DB" w:rsidRDefault="00AD2DE4" w:rsidP="00AD2DE4">
      <w:pPr>
        <w:rPr>
          <w:rFonts w:asciiTheme="majorHAnsi" w:hAnsiTheme="majorHAnsi" w:cstheme="majorHAnsi"/>
        </w:rPr>
      </w:pPr>
      <w:r w:rsidRPr="00DB18DB">
        <w:rPr>
          <w:rFonts w:asciiTheme="majorHAnsi" w:hAnsiTheme="majorHAnsi" w:cstheme="majorHAnsi"/>
        </w:rPr>
        <w:t>An international standard for information security management systems.</w:t>
      </w:r>
    </w:p>
    <w:p w14:paraId="6C4B764B"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ISO 22301</w:t>
      </w:r>
    </w:p>
    <w:p w14:paraId="26061981" w14:textId="0896DEC3" w:rsidR="00AD2DE4" w:rsidRDefault="00AD2DE4" w:rsidP="00AD2DE4">
      <w:pPr>
        <w:rPr>
          <w:rFonts w:asciiTheme="majorHAnsi" w:hAnsiTheme="majorHAnsi" w:cstheme="majorHAnsi"/>
        </w:rPr>
      </w:pPr>
      <w:r w:rsidRPr="00DB18DB">
        <w:rPr>
          <w:rFonts w:asciiTheme="majorHAnsi" w:hAnsiTheme="majorHAnsi" w:cstheme="majorHAnsi"/>
        </w:rPr>
        <w:t>An international standard for business continuity management systems.</w:t>
      </w:r>
    </w:p>
    <w:p w14:paraId="61F05E08" w14:textId="3A1174EC" w:rsidR="009D00DA" w:rsidRPr="00DB18DB" w:rsidRDefault="009D00DA" w:rsidP="00AD2DE4">
      <w:pPr>
        <w:rPr>
          <w:rFonts w:asciiTheme="majorHAnsi" w:hAnsiTheme="majorHAnsi" w:cstheme="majorHAnsi"/>
          <w:b/>
          <w:bCs/>
        </w:rPr>
      </w:pPr>
      <w:r w:rsidRPr="00DB18DB">
        <w:rPr>
          <w:rFonts w:asciiTheme="majorHAnsi" w:hAnsiTheme="majorHAnsi" w:cstheme="majorHAnsi"/>
          <w:b/>
          <w:bCs/>
        </w:rPr>
        <w:t>ISO 3166</w:t>
      </w:r>
    </w:p>
    <w:p w14:paraId="410AC996" w14:textId="5243CEE2" w:rsidR="009D00DA" w:rsidRPr="004A4DA0" w:rsidRDefault="009D00DA" w:rsidP="00AD2DE4">
      <w:pPr>
        <w:rPr>
          <w:rFonts w:asciiTheme="majorHAnsi" w:hAnsiTheme="majorHAnsi" w:cstheme="majorHAnsi"/>
        </w:rPr>
      </w:pPr>
      <w:r>
        <w:rPr>
          <w:rFonts w:asciiTheme="majorHAnsi" w:hAnsiTheme="majorHAnsi" w:cstheme="majorHAnsi"/>
        </w:rPr>
        <w:lastRenderedPageBreak/>
        <w:t xml:space="preserve">An international standard </w:t>
      </w:r>
      <w:r w:rsidR="00706DA3">
        <w:rPr>
          <w:rFonts w:asciiTheme="majorHAnsi" w:hAnsiTheme="majorHAnsi" w:cstheme="majorHAnsi"/>
        </w:rPr>
        <w:t>that defines</w:t>
      </w:r>
      <w:r>
        <w:rPr>
          <w:rFonts w:asciiTheme="majorHAnsi" w:hAnsiTheme="majorHAnsi" w:cstheme="majorHAnsi"/>
        </w:rPr>
        <w:t xml:space="preserve"> </w:t>
      </w:r>
      <w:r w:rsidR="009F0E88">
        <w:rPr>
          <w:rFonts w:asciiTheme="majorHAnsi" w:hAnsiTheme="majorHAnsi" w:cstheme="majorHAnsi"/>
        </w:rPr>
        <w:t>codes</w:t>
      </w:r>
      <w:r w:rsidR="00706DA3">
        <w:rPr>
          <w:rFonts w:asciiTheme="majorHAnsi" w:hAnsiTheme="majorHAnsi" w:cstheme="majorHAnsi"/>
        </w:rPr>
        <w:t xml:space="preserve"> to represent</w:t>
      </w:r>
      <w:r w:rsidR="009F0E88">
        <w:rPr>
          <w:rFonts w:asciiTheme="majorHAnsi" w:hAnsiTheme="majorHAnsi" w:cstheme="majorHAnsi"/>
        </w:rPr>
        <w:t xml:space="preserve"> the names of countries and their subdivisions.</w:t>
      </w:r>
      <w:r w:rsidR="00706DA3">
        <w:rPr>
          <w:rFonts w:asciiTheme="majorHAnsi" w:hAnsiTheme="majorHAnsi" w:cstheme="majorHAnsi"/>
        </w:rPr>
        <w:t xml:space="preserve"> </w:t>
      </w:r>
      <w:r w:rsidR="00AA521F" w:rsidRPr="00AA521F">
        <w:rPr>
          <w:rFonts w:asciiTheme="majorHAnsi" w:hAnsiTheme="majorHAnsi" w:cstheme="majorHAnsi"/>
        </w:rPr>
        <w:t>ISO 3166-1 alpha-2</w:t>
      </w:r>
      <w:r w:rsidR="00AA521F">
        <w:rPr>
          <w:rFonts w:asciiTheme="majorHAnsi" w:hAnsiTheme="majorHAnsi" w:cstheme="majorHAnsi"/>
        </w:rPr>
        <w:t xml:space="preserve"> </w:t>
      </w:r>
      <w:r w:rsidR="00C35C60">
        <w:rPr>
          <w:rFonts w:asciiTheme="majorHAnsi" w:hAnsiTheme="majorHAnsi" w:cstheme="majorHAnsi"/>
        </w:rPr>
        <w:t>is the part of this standard that defines the</w:t>
      </w:r>
      <w:r w:rsidR="00AA521F">
        <w:rPr>
          <w:rFonts w:asciiTheme="majorHAnsi" w:hAnsiTheme="majorHAnsi" w:cstheme="majorHAnsi"/>
        </w:rPr>
        <w:t xml:space="preserve"> two letter country </w:t>
      </w:r>
      <w:r w:rsidR="00AA521F" w:rsidRPr="004A4DA0">
        <w:rPr>
          <w:rFonts w:asciiTheme="majorHAnsi" w:hAnsiTheme="majorHAnsi" w:cstheme="majorHAnsi"/>
        </w:rPr>
        <w:t>codes used for the internet’s country code</w:t>
      </w:r>
      <w:r w:rsidR="00706DA3" w:rsidRPr="004A4DA0">
        <w:rPr>
          <w:rFonts w:asciiTheme="majorHAnsi" w:hAnsiTheme="majorHAnsi" w:cstheme="majorHAnsi"/>
        </w:rPr>
        <w:t xml:space="preserve"> </w:t>
      </w:r>
      <w:r w:rsidR="00A8778E" w:rsidRPr="004A4DA0">
        <w:rPr>
          <w:rFonts w:asciiTheme="majorHAnsi" w:hAnsiTheme="majorHAnsi" w:cstheme="majorHAnsi"/>
        </w:rPr>
        <w:t>T</w:t>
      </w:r>
      <w:r w:rsidR="00706DA3" w:rsidRPr="004A4DA0">
        <w:rPr>
          <w:rFonts w:asciiTheme="majorHAnsi" w:hAnsiTheme="majorHAnsi" w:cstheme="majorHAnsi"/>
        </w:rPr>
        <w:t>op</w:t>
      </w:r>
      <w:r w:rsidR="0003057B" w:rsidRPr="004A4DA0">
        <w:rPr>
          <w:rFonts w:asciiTheme="majorHAnsi" w:hAnsiTheme="majorHAnsi" w:cstheme="majorHAnsi"/>
        </w:rPr>
        <w:t xml:space="preserve"> </w:t>
      </w:r>
      <w:r w:rsidR="00A8778E" w:rsidRPr="004A4DA0">
        <w:rPr>
          <w:rFonts w:asciiTheme="majorHAnsi" w:hAnsiTheme="majorHAnsi" w:cstheme="majorHAnsi"/>
        </w:rPr>
        <w:t>L</w:t>
      </w:r>
      <w:r w:rsidR="00706DA3" w:rsidRPr="004A4DA0">
        <w:rPr>
          <w:rFonts w:asciiTheme="majorHAnsi" w:hAnsiTheme="majorHAnsi" w:cstheme="majorHAnsi"/>
        </w:rPr>
        <w:t xml:space="preserve">evel </w:t>
      </w:r>
      <w:r w:rsidR="00A8778E" w:rsidRPr="004A4DA0">
        <w:rPr>
          <w:rFonts w:asciiTheme="majorHAnsi" w:hAnsiTheme="majorHAnsi" w:cstheme="majorHAnsi"/>
        </w:rPr>
        <w:t>D</w:t>
      </w:r>
      <w:r w:rsidR="00706DA3" w:rsidRPr="004A4DA0">
        <w:rPr>
          <w:rFonts w:asciiTheme="majorHAnsi" w:hAnsiTheme="majorHAnsi" w:cstheme="majorHAnsi"/>
        </w:rPr>
        <w:t>omains.</w:t>
      </w:r>
    </w:p>
    <w:p w14:paraId="69727B3E" w14:textId="2A3B173C" w:rsidR="00B42B08" w:rsidRPr="004A4DA0" w:rsidRDefault="00B42B08" w:rsidP="00AD2DE4">
      <w:pPr>
        <w:rPr>
          <w:rFonts w:asciiTheme="majorHAnsi" w:hAnsiTheme="majorHAnsi" w:cstheme="majorHAnsi"/>
          <w:b/>
          <w:bCs/>
        </w:rPr>
      </w:pPr>
      <w:r w:rsidRPr="004A4DA0">
        <w:rPr>
          <w:rFonts w:asciiTheme="majorHAnsi" w:hAnsiTheme="majorHAnsi" w:cstheme="majorHAnsi"/>
          <w:b/>
          <w:bCs/>
        </w:rPr>
        <w:t>.au Licensing Framework</w:t>
      </w:r>
    </w:p>
    <w:p w14:paraId="4040D6B1" w14:textId="19B30C3B" w:rsidR="00B42B08" w:rsidRPr="004A4DA0" w:rsidRDefault="00732C41" w:rsidP="00AD2DE4">
      <w:pPr>
        <w:rPr>
          <w:rFonts w:asciiTheme="majorHAnsi" w:hAnsiTheme="majorHAnsi" w:cstheme="majorHAnsi"/>
        </w:rPr>
      </w:pPr>
      <w:r w:rsidRPr="004A4DA0">
        <w:rPr>
          <w:rFonts w:asciiTheme="majorHAnsi" w:hAnsiTheme="majorHAnsi" w:cstheme="majorHAnsi"/>
        </w:rPr>
        <w:t>The rules for registrants</w:t>
      </w:r>
      <w:r w:rsidR="00EA5284" w:rsidRPr="004A4DA0">
        <w:rPr>
          <w:rFonts w:asciiTheme="majorHAnsi" w:hAnsiTheme="majorHAnsi" w:cstheme="majorHAnsi"/>
        </w:rPr>
        <w:t xml:space="preserve"> and registrars operating in .au. It</w:t>
      </w:r>
      <w:r w:rsidRPr="004A4DA0">
        <w:rPr>
          <w:rFonts w:asciiTheme="majorHAnsi" w:hAnsiTheme="majorHAnsi" w:cstheme="majorHAnsi"/>
        </w:rPr>
        <w:t xml:space="preserve"> </w:t>
      </w:r>
      <w:r w:rsidR="00EA5284" w:rsidRPr="004A4DA0">
        <w:rPr>
          <w:rFonts w:asciiTheme="majorHAnsi" w:hAnsiTheme="majorHAnsi" w:cstheme="majorHAnsi"/>
        </w:rPr>
        <w:t>comprises</w:t>
      </w:r>
      <w:r w:rsidRPr="004A4DA0">
        <w:rPr>
          <w:rFonts w:asciiTheme="majorHAnsi" w:hAnsiTheme="majorHAnsi" w:cstheme="majorHAnsi"/>
        </w:rPr>
        <w:t xml:space="preserve"> the .au Licensing Rules, Registrar Rules and Registrar Agreement</w:t>
      </w:r>
      <w:r w:rsidR="00EA5284" w:rsidRPr="004A4DA0">
        <w:rPr>
          <w:rFonts w:asciiTheme="majorHAnsi" w:hAnsiTheme="majorHAnsi" w:cstheme="majorHAnsi"/>
        </w:rPr>
        <w:t>.</w:t>
      </w:r>
    </w:p>
    <w:p w14:paraId="530D1FE3" w14:textId="77777777" w:rsidR="00AD2DE4" w:rsidRPr="004A4DA0" w:rsidRDefault="00AD2DE4" w:rsidP="00AD2DE4">
      <w:pPr>
        <w:rPr>
          <w:rFonts w:asciiTheme="majorHAnsi" w:hAnsiTheme="majorHAnsi" w:cstheme="majorHAnsi"/>
          <w:b/>
          <w:bCs/>
        </w:rPr>
      </w:pPr>
      <w:r w:rsidRPr="004A4DA0">
        <w:rPr>
          <w:rFonts w:asciiTheme="majorHAnsi" w:hAnsiTheme="majorHAnsi" w:cstheme="majorHAnsi"/>
          <w:b/>
          <w:bCs/>
        </w:rPr>
        <w:t>Multi-stakeholder community</w:t>
      </w:r>
    </w:p>
    <w:p w14:paraId="398D1FE2" w14:textId="77777777" w:rsidR="00AD2DE4" w:rsidRPr="004A4DA0" w:rsidRDefault="00AD2DE4" w:rsidP="00AD2DE4">
      <w:pPr>
        <w:rPr>
          <w:rFonts w:asciiTheme="majorHAnsi" w:hAnsiTheme="majorHAnsi" w:cstheme="majorHAnsi"/>
        </w:rPr>
      </w:pPr>
      <w:r w:rsidRPr="004A4DA0">
        <w:rPr>
          <w:rFonts w:asciiTheme="majorHAnsi" w:eastAsia="Poppins" w:hAnsiTheme="majorHAnsi" w:cstheme="majorHAnsi"/>
        </w:rPr>
        <w:t>auDA’s multi-stakeholder community is the network of key stakeholders that auDA regularly interacts with including the .au registry operator, registrars, resellers, registrants, local, state and federal government entities, civil society, academia, industry bodies, technical community and .au members.</w:t>
      </w:r>
    </w:p>
    <w:p w14:paraId="760CE176" w14:textId="77777777" w:rsidR="00AD2DE4" w:rsidRPr="004A4DA0" w:rsidRDefault="00AD2DE4" w:rsidP="00AD2DE4">
      <w:pPr>
        <w:rPr>
          <w:rFonts w:asciiTheme="majorHAnsi" w:hAnsiTheme="majorHAnsi" w:cstheme="majorHAnsi"/>
          <w:b/>
          <w:bCs/>
        </w:rPr>
      </w:pPr>
      <w:r w:rsidRPr="004A4DA0">
        <w:rPr>
          <w:rFonts w:asciiTheme="majorHAnsi" w:hAnsiTheme="majorHAnsi" w:cstheme="majorHAnsi"/>
          <w:b/>
          <w:bCs/>
        </w:rPr>
        <w:t>Multi-stakeholder internet governance</w:t>
      </w:r>
    </w:p>
    <w:p w14:paraId="67326D31" w14:textId="77777777" w:rsidR="00AD2DE4" w:rsidRPr="004A4DA0" w:rsidRDefault="00AD2DE4" w:rsidP="00AD2DE4">
      <w:pPr>
        <w:rPr>
          <w:rFonts w:asciiTheme="majorHAnsi" w:hAnsiTheme="majorHAnsi" w:cstheme="majorHAnsi"/>
        </w:rPr>
      </w:pPr>
      <w:r w:rsidRPr="004A4DA0">
        <w:rPr>
          <w:rFonts w:asciiTheme="majorHAnsi" w:eastAsia="Poppins" w:hAnsiTheme="majorHAnsi" w:cstheme="majorHAnsi"/>
        </w:rPr>
        <w:t>The rules, policies, standards and practices that coordinate and shape global cyberspace, which operate largely by consensus, with ideas and proposals debated on their merits. This leads to outcomes that have considered a full range of perspectives and have broad support. Representatives from governments, industry, the technical community, civil society and academia all participate on an equal footing.</w:t>
      </w:r>
    </w:p>
    <w:p w14:paraId="1493DE6D" w14:textId="77777777" w:rsidR="00AD2DE4" w:rsidRPr="004A4DA0" w:rsidRDefault="00AD2DE4" w:rsidP="00AD2DE4">
      <w:pPr>
        <w:rPr>
          <w:rFonts w:asciiTheme="majorHAnsi" w:hAnsiTheme="majorHAnsi" w:cstheme="majorHAnsi"/>
          <w:b/>
          <w:bCs/>
        </w:rPr>
      </w:pPr>
      <w:r w:rsidRPr="004A4DA0">
        <w:rPr>
          <w:rFonts w:asciiTheme="majorHAnsi" w:hAnsiTheme="majorHAnsi" w:cstheme="majorHAnsi"/>
          <w:b/>
          <w:bCs/>
        </w:rPr>
        <w:t>Namespace</w:t>
      </w:r>
    </w:p>
    <w:p w14:paraId="07C8A51D" w14:textId="77777777" w:rsidR="00AD2DE4" w:rsidRPr="004A4DA0" w:rsidRDefault="00AD2DE4" w:rsidP="00AD2DE4">
      <w:pPr>
        <w:rPr>
          <w:rFonts w:asciiTheme="majorHAnsi" w:hAnsiTheme="majorHAnsi" w:cstheme="majorHAnsi"/>
        </w:rPr>
      </w:pPr>
      <w:r w:rsidRPr="004A4DA0">
        <w:rPr>
          <w:rFonts w:asciiTheme="majorHAnsi" w:hAnsiTheme="majorHAnsi" w:cstheme="majorHAnsi"/>
        </w:rPr>
        <w:t>Domain name extensions (or different types of .au domain names) including .au direct, com.au, net.au, org.au, edu.au, gov.au, asn.au, id.au etc.</w:t>
      </w:r>
    </w:p>
    <w:p w14:paraId="3772EEC6" w14:textId="0E648481" w:rsidR="00AD2DE4" w:rsidRPr="004A4DA0" w:rsidRDefault="00AD2DE4" w:rsidP="00AD2DE4">
      <w:pPr>
        <w:rPr>
          <w:rFonts w:asciiTheme="majorHAnsi" w:hAnsiTheme="majorHAnsi" w:cstheme="majorHAnsi"/>
          <w:b/>
          <w:bCs/>
        </w:rPr>
      </w:pPr>
      <w:r w:rsidRPr="004A4DA0">
        <w:rPr>
          <w:rFonts w:asciiTheme="majorHAnsi" w:hAnsiTheme="majorHAnsi" w:cstheme="majorHAnsi"/>
          <w:b/>
          <w:bCs/>
        </w:rPr>
        <w:t xml:space="preserve">Open, free, secure and </w:t>
      </w:r>
      <w:r w:rsidR="0056179C" w:rsidRPr="004A4DA0">
        <w:rPr>
          <w:rFonts w:asciiTheme="majorHAnsi" w:hAnsiTheme="majorHAnsi" w:cstheme="majorHAnsi"/>
          <w:b/>
          <w:bCs/>
        </w:rPr>
        <w:t>interoperable</w:t>
      </w:r>
      <w:r w:rsidR="0056179C" w:rsidRPr="004A4DA0" w:rsidDel="0098310A">
        <w:rPr>
          <w:rFonts w:asciiTheme="majorHAnsi" w:hAnsiTheme="majorHAnsi" w:cstheme="majorHAnsi"/>
          <w:b/>
          <w:bCs/>
        </w:rPr>
        <w:t xml:space="preserve"> </w:t>
      </w:r>
      <w:r w:rsidRPr="004A4DA0">
        <w:rPr>
          <w:rFonts w:asciiTheme="majorHAnsi" w:hAnsiTheme="majorHAnsi" w:cstheme="majorHAnsi"/>
          <w:b/>
          <w:bCs/>
        </w:rPr>
        <w:t>internet</w:t>
      </w:r>
    </w:p>
    <w:p w14:paraId="4F3F0655" w14:textId="571BCFC2" w:rsidR="00AD2DE4" w:rsidRPr="00DB18DB" w:rsidRDefault="00AD2DE4" w:rsidP="00AD2DE4">
      <w:pPr>
        <w:rPr>
          <w:rFonts w:asciiTheme="majorHAnsi" w:hAnsiTheme="majorHAnsi" w:cstheme="majorHAnsi"/>
        </w:rPr>
      </w:pPr>
      <w:r w:rsidRPr="004A4DA0">
        <w:rPr>
          <w:rFonts w:asciiTheme="majorHAnsi" w:hAnsiTheme="majorHAnsi" w:cstheme="majorHAnsi"/>
        </w:rPr>
        <w:t xml:space="preserve">An open, free, secure and </w:t>
      </w:r>
      <w:r w:rsidR="0056179C" w:rsidRPr="004A4DA0">
        <w:rPr>
          <w:rFonts w:asciiTheme="majorHAnsi" w:hAnsiTheme="majorHAnsi" w:cstheme="majorHAnsi"/>
        </w:rPr>
        <w:t>interoperable</w:t>
      </w:r>
      <w:r w:rsidR="0056179C" w:rsidRPr="004A4DA0" w:rsidDel="0098310A">
        <w:rPr>
          <w:rFonts w:asciiTheme="majorHAnsi" w:hAnsiTheme="majorHAnsi" w:cstheme="majorHAnsi"/>
        </w:rPr>
        <w:t xml:space="preserve"> </w:t>
      </w:r>
      <w:r w:rsidRPr="004A4DA0">
        <w:rPr>
          <w:rFonts w:asciiTheme="majorHAnsi" w:hAnsiTheme="majorHAnsi" w:cstheme="majorHAnsi"/>
        </w:rPr>
        <w:t xml:space="preserve">internet is an internet that </w:t>
      </w:r>
      <w:r w:rsidR="00F6352D" w:rsidRPr="004A4DA0">
        <w:rPr>
          <w:rFonts w:asciiTheme="majorHAnsi" w:hAnsiTheme="majorHAnsi" w:cstheme="majorHAnsi"/>
        </w:rPr>
        <w:t>works</w:t>
      </w:r>
      <w:r w:rsidR="00B42B08" w:rsidRPr="004A4DA0">
        <w:rPr>
          <w:rFonts w:asciiTheme="majorHAnsi" w:hAnsiTheme="majorHAnsi" w:cstheme="majorHAnsi"/>
        </w:rPr>
        <w:t xml:space="preserve"> </w:t>
      </w:r>
      <w:r w:rsidRPr="004A4DA0">
        <w:rPr>
          <w:rFonts w:asciiTheme="majorHAnsi" w:hAnsiTheme="majorHAnsi" w:cstheme="majorHAnsi"/>
        </w:rPr>
        <w:t xml:space="preserve">across borders, </w:t>
      </w:r>
      <w:r w:rsidR="00F6352D" w:rsidRPr="004A4DA0">
        <w:rPr>
          <w:rFonts w:asciiTheme="majorHAnsi" w:hAnsiTheme="majorHAnsi" w:cstheme="majorHAnsi"/>
        </w:rPr>
        <w:t>is</w:t>
      </w:r>
      <w:r w:rsidR="00F6352D" w:rsidRPr="00063BA2">
        <w:rPr>
          <w:rFonts w:asciiTheme="majorHAnsi" w:hAnsiTheme="majorHAnsi" w:cstheme="majorHAnsi"/>
        </w:rPr>
        <w:t xml:space="preserve"> </w:t>
      </w:r>
      <w:r w:rsidRPr="00DB18DB" w:rsidDel="00D37A57">
        <w:rPr>
          <w:rFonts w:asciiTheme="majorHAnsi" w:hAnsiTheme="majorHAnsi" w:cstheme="majorHAnsi"/>
        </w:rPr>
        <w:t xml:space="preserve">accessible </w:t>
      </w:r>
      <w:r w:rsidRPr="00DB18DB">
        <w:rPr>
          <w:rFonts w:asciiTheme="majorHAnsi" w:hAnsiTheme="majorHAnsi" w:cstheme="majorHAnsi"/>
        </w:rPr>
        <w:t>to all without undue restrictions, and is safe, reliable and resilient.</w:t>
      </w:r>
    </w:p>
    <w:p w14:paraId="3FE2D401"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Registrant</w:t>
      </w:r>
    </w:p>
    <w:p w14:paraId="7BEBFE21" w14:textId="60FE26F5" w:rsidR="00AD2DE4" w:rsidRPr="00DB18DB" w:rsidRDefault="00AD2DE4" w:rsidP="00AD2DE4">
      <w:pPr>
        <w:rPr>
          <w:rFonts w:asciiTheme="majorHAnsi" w:hAnsiTheme="majorHAnsi" w:cstheme="majorHAnsi"/>
          <w:b/>
          <w:iCs/>
        </w:rPr>
      </w:pPr>
      <w:r w:rsidRPr="00DB18DB">
        <w:rPr>
          <w:rFonts w:asciiTheme="majorHAnsi" w:hAnsiTheme="majorHAnsi" w:cstheme="majorHAnsi"/>
        </w:rPr>
        <w:t xml:space="preserve">The individual or organisation </w:t>
      </w:r>
      <w:r w:rsidR="00D0063E">
        <w:rPr>
          <w:rFonts w:asciiTheme="majorHAnsi" w:hAnsiTheme="majorHAnsi" w:cstheme="majorHAnsi"/>
        </w:rPr>
        <w:t>that</w:t>
      </w:r>
      <w:r w:rsidR="00D0063E" w:rsidRPr="00DB18DB">
        <w:rPr>
          <w:rFonts w:asciiTheme="majorHAnsi" w:hAnsiTheme="majorHAnsi" w:cstheme="majorHAnsi"/>
        </w:rPr>
        <w:t xml:space="preserve"> </w:t>
      </w:r>
      <w:r w:rsidRPr="00DB18DB">
        <w:rPr>
          <w:rFonts w:asciiTheme="majorHAnsi" w:hAnsiTheme="majorHAnsi" w:cstheme="majorHAnsi"/>
        </w:rPr>
        <w:t xml:space="preserve">holds a domain name licence. Registrants do not own a domain name. They hold a licence that allows them to use the registered domain name for the duration of the licence period. </w:t>
      </w:r>
    </w:p>
    <w:p w14:paraId="27813B0A"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Registrar</w:t>
      </w:r>
    </w:p>
    <w:p w14:paraId="23C2BCA3" w14:textId="77777777" w:rsidR="00AD2DE4" w:rsidRPr="00DB18DB" w:rsidRDefault="00AD2DE4" w:rsidP="00AD2DE4">
      <w:pPr>
        <w:rPr>
          <w:rFonts w:asciiTheme="majorHAnsi" w:eastAsia="Poppins" w:hAnsiTheme="majorHAnsi" w:cstheme="majorHAnsi"/>
        </w:rPr>
      </w:pPr>
      <w:r w:rsidRPr="00DB18DB">
        <w:rPr>
          <w:rFonts w:asciiTheme="majorHAnsi" w:eastAsia="Poppins" w:hAnsiTheme="majorHAnsi" w:cstheme="majorHAnsi"/>
        </w:rPr>
        <w:t>Companies that offer</w:t>
      </w:r>
      <w:r w:rsidRPr="00DB18DB" w:rsidDel="00D363BE">
        <w:rPr>
          <w:rFonts w:asciiTheme="majorHAnsi" w:eastAsia="Poppins" w:hAnsiTheme="majorHAnsi" w:cstheme="majorHAnsi"/>
        </w:rPr>
        <w:t xml:space="preserve"> domain name</w:t>
      </w:r>
      <w:r w:rsidRPr="00DB18DB">
        <w:rPr>
          <w:rFonts w:asciiTheme="majorHAnsi" w:eastAsia="Poppins" w:hAnsiTheme="majorHAnsi" w:cstheme="majorHAnsi"/>
        </w:rPr>
        <w:t xml:space="preserve"> services to the public, including registering, maintaining and renewing domain name licences. auDA accredited .au registrars are accredited by auDA </w:t>
      </w:r>
      <w:r w:rsidRPr="00DB18DB">
        <w:rPr>
          <w:rFonts w:asciiTheme="majorHAnsi" w:eastAsia="Poppins" w:hAnsiTheme="majorHAnsi" w:cstheme="majorHAnsi"/>
        </w:rPr>
        <w:lastRenderedPageBreak/>
        <w:t>to offer .au domain name registration services. They have direct access to the .au registry database.</w:t>
      </w:r>
    </w:p>
    <w:p w14:paraId="00CB7011"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Registry database</w:t>
      </w:r>
    </w:p>
    <w:p w14:paraId="1796EE28" w14:textId="77777777" w:rsidR="00AD2DE4" w:rsidRPr="00DB18DB" w:rsidRDefault="00AD2DE4" w:rsidP="00AD2DE4">
      <w:pPr>
        <w:rPr>
          <w:rFonts w:asciiTheme="majorHAnsi" w:hAnsiTheme="majorHAnsi" w:cstheme="majorHAnsi"/>
        </w:rPr>
      </w:pPr>
      <w:r w:rsidRPr="00DB18DB">
        <w:rPr>
          <w:rFonts w:asciiTheme="majorHAnsi" w:hAnsiTheme="majorHAnsi" w:cstheme="majorHAnsi"/>
        </w:rPr>
        <w:t>A database of all licensed .au domain names and associated information, such as the name and contact details of the registrant and registrar. Selected registry data is publicly available via the WHOIS service, which allows people to find information about who is responsible for a domain name licence.</w:t>
      </w:r>
    </w:p>
    <w:p w14:paraId="143B2DEE"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Registry operator</w:t>
      </w:r>
    </w:p>
    <w:p w14:paraId="3D5DC7AF" w14:textId="77777777" w:rsidR="00AD2DE4" w:rsidRPr="00DB18DB" w:rsidRDefault="00AD2DE4" w:rsidP="00AD2DE4">
      <w:pPr>
        <w:rPr>
          <w:rFonts w:asciiTheme="majorHAnsi" w:hAnsiTheme="majorHAnsi" w:cstheme="majorHAnsi"/>
        </w:rPr>
      </w:pPr>
      <w:r w:rsidRPr="00DB18DB">
        <w:rPr>
          <w:rFonts w:asciiTheme="majorHAnsi" w:hAnsiTheme="majorHAnsi" w:cstheme="majorHAnsi"/>
        </w:rPr>
        <w:t xml:space="preserve">The .au registry operator is a third-party contracted by auDA to deliver registry services and support the reliable operation of the .au domain. Identity Digital Australia (formerly known as </w:t>
      </w:r>
      <w:proofErr w:type="spellStart"/>
      <w:r w:rsidRPr="00DB18DB">
        <w:rPr>
          <w:rFonts w:asciiTheme="majorHAnsi" w:hAnsiTheme="majorHAnsi" w:cstheme="majorHAnsi"/>
        </w:rPr>
        <w:t>Afilias</w:t>
      </w:r>
      <w:proofErr w:type="spellEnd"/>
      <w:r w:rsidRPr="00DB18DB">
        <w:rPr>
          <w:rFonts w:asciiTheme="majorHAnsi" w:hAnsiTheme="majorHAnsi" w:cstheme="majorHAnsi"/>
        </w:rPr>
        <w:t xml:space="preserve"> Australia) was appointed as the .au registry operator following a global tender process in 2017 and reappointed following a subsequent global tender process in 2023</w:t>
      </w:r>
      <w:r w:rsidRPr="00DB18DB">
        <w:rPr>
          <w:rFonts w:asciiTheme="majorHAnsi" w:eastAsia="Poppins" w:hAnsiTheme="majorHAnsi" w:cstheme="majorHAnsi"/>
        </w:rPr>
        <w:t>.</w:t>
      </w:r>
    </w:p>
    <w:p w14:paraId="51C259F4"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Resellers</w:t>
      </w:r>
    </w:p>
    <w:p w14:paraId="2801D1D7" w14:textId="77777777" w:rsidR="00AD2DE4" w:rsidRPr="00DB18DB" w:rsidRDefault="00AD2DE4" w:rsidP="00AD2DE4">
      <w:pPr>
        <w:rPr>
          <w:rFonts w:asciiTheme="majorHAnsi" w:hAnsiTheme="majorHAnsi" w:cstheme="majorHAnsi"/>
        </w:rPr>
      </w:pPr>
      <w:r w:rsidRPr="00DB18DB">
        <w:rPr>
          <w:rFonts w:asciiTheme="majorHAnsi" w:hAnsiTheme="majorHAnsi" w:cstheme="majorHAnsi"/>
        </w:rPr>
        <w:t>Businesses that provide domain name registration services to the public but are not auDA accredited registrars. Resellers do not have direct access to the .au registry. They register domain names through an interface with a registrar.</w:t>
      </w:r>
    </w:p>
    <w:p w14:paraId="68DBE3AB"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i/>
          <w:iCs/>
        </w:rPr>
        <w:t>Security of Critical Infrastructure Act 2018</w:t>
      </w:r>
      <w:r w:rsidRPr="00DB18DB">
        <w:rPr>
          <w:rFonts w:asciiTheme="majorHAnsi" w:hAnsiTheme="majorHAnsi" w:cstheme="majorHAnsi"/>
          <w:b/>
          <w:bCs/>
        </w:rPr>
        <w:t xml:space="preserve"> (</w:t>
      </w:r>
      <w:proofErr w:type="spellStart"/>
      <w:r w:rsidRPr="00DB18DB">
        <w:rPr>
          <w:rFonts w:asciiTheme="majorHAnsi" w:hAnsiTheme="majorHAnsi" w:cstheme="majorHAnsi"/>
          <w:b/>
          <w:bCs/>
        </w:rPr>
        <w:t>Cth</w:t>
      </w:r>
      <w:proofErr w:type="spellEnd"/>
      <w:r w:rsidRPr="00DB18DB">
        <w:rPr>
          <w:rFonts w:asciiTheme="majorHAnsi" w:hAnsiTheme="majorHAnsi" w:cstheme="majorHAnsi"/>
          <w:b/>
          <w:bCs/>
        </w:rPr>
        <w:t>)</w:t>
      </w:r>
    </w:p>
    <w:p w14:paraId="56BA0AA9" w14:textId="57DA0755" w:rsidR="00AD2DE4" w:rsidRPr="00DB18DB" w:rsidRDefault="00AD2DE4" w:rsidP="00AD2DE4">
      <w:pPr>
        <w:rPr>
          <w:rFonts w:asciiTheme="majorHAnsi" w:hAnsiTheme="majorHAnsi" w:cstheme="majorHAnsi"/>
        </w:rPr>
      </w:pPr>
      <w:r w:rsidRPr="00DB18DB">
        <w:rPr>
          <w:rFonts w:asciiTheme="majorHAnsi" w:hAnsiTheme="majorHAnsi" w:cstheme="majorHAnsi"/>
        </w:rPr>
        <w:t xml:space="preserve">The </w:t>
      </w:r>
      <w:r w:rsidRPr="00DB18DB">
        <w:rPr>
          <w:rFonts w:asciiTheme="majorHAnsi" w:hAnsiTheme="majorHAnsi" w:cstheme="majorHAnsi"/>
          <w:i/>
          <w:iCs/>
        </w:rPr>
        <w:t>Security of Critical Infrastructure Act 2018</w:t>
      </w:r>
      <w:r w:rsidRPr="00DB18DB">
        <w:rPr>
          <w:rFonts w:asciiTheme="majorHAnsi" w:hAnsiTheme="majorHAnsi" w:cstheme="majorHAnsi"/>
        </w:rPr>
        <w:t xml:space="preserve"> (</w:t>
      </w:r>
      <w:proofErr w:type="spellStart"/>
      <w:r w:rsidRPr="00DB18DB">
        <w:rPr>
          <w:rFonts w:asciiTheme="majorHAnsi" w:hAnsiTheme="majorHAnsi" w:cstheme="majorHAnsi"/>
        </w:rPr>
        <w:t>Cth</w:t>
      </w:r>
      <w:proofErr w:type="spellEnd"/>
      <w:r w:rsidRPr="00DB18DB">
        <w:rPr>
          <w:rFonts w:asciiTheme="majorHAnsi" w:hAnsiTheme="majorHAnsi" w:cstheme="majorHAnsi"/>
        </w:rPr>
        <w:t xml:space="preserve">), often referred to as the SOCI Act, is Federal legislation that outlines the legal obligations for operators of critical infrastructure assets. The .au </w:t>
      </w:r>
      <w:r w:rsidR="00D113E6">
        <w:rPr>
          <w:rFonts w:asciiTheme="majorHAnsi" w:hAnsiTheme="majorHAnsi" w:cstheme="majorHAnsi"/>
        </w:rPr>
        <w:t>d</w:t>
      </w:r>
      <w:r w:rsidR="00D113E6" w:rsidRPr="00D113E6">
        <w:rPr>
          <w:rFonts w:asciiTheme="majorHAnsi" w:hAnsiTheme="majorHAnsi" w:cstheme="majorHAnsi"/>
        </w:rPr>
        <w:t xml:space="preserve">omain name system </w:t>
      </w:r>
      <w:r w:rsidRPr="00DB18DB">
        <w:rPr>
          <w:rFonts w:asciiTheme="majorHAnsi" w:hAnsiTheme="majorHAnsi" w:cstheme="majorHAnsi"/>
        </w:rPr>
        <w:t>is Australian critical infrastructure under the Act. </w:t>
      </w:r>
    </w:p>
    <w:p w14:paraId="3A37D2AE"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Terms of Endorsement</w:t>
      </w:r>
    </w:p>
    <w:p w14:paraId="0A9A3C86" w14:textId="77777777" w:rsidR="00AD2DE4" w:rsidRPr="00DB18DB" w:rsidRDefault="00AD2DE4" w:rsidP="00AD2DE4">
      <w:pPr>
        <w:rPr>
          <w:rFonts w:asciiTheme="majorHAnsi" w:hAnsiTheme="majorHAnsi" w:cstheme="majorHAnsi"/>
        </w:rPr>
      </w:pPr>
      <w:r w:rsidRPr="00DB18DB">
        <w:rPr>
          <w:rFonts w:asciiTheme="majorHAnsi" w:hAnsiTheme="majorHAnsi" w:cstheme="majorHAnsi"/>
        </w:rPr>
        <w:t xml:space="preserve">auDA’s Terms of Endorsement from the Federal Government outline the Government’s formal endorsement of auDA. auDA must operate the .au for the benefit of all Australians in accordance with the Terms for ongoing endorsement. </w:t>
      </w:r>
    </w:p>
    <w:p w14:paraId="5A1095F4" w14:textId="77777777" w:rsidR="00AD2DE4" w:rsidRPr="00DB18DB" w:rsidRDefault="00AD2DE4" w:rsidP="00AD2DE4">
      <w:pPr>
        <w:rPr>
          <w:rFonts w:asciiTheme="majorHAnsi" w:hAnsiTheme="majorHAnsi" w:cstheme="majorHAnsi"/>
          <w:b/>
          <w:bCs/>
        </w:rPr>
      </w:pPr>
      <w:r w:rsidRPr="00DB18DB">
        <w:rPr>
          <w:rFonts w:asciiTheme="majorHAnsi" w:hAnsiTheme="majorHAnsi" w:cstheme="majorHAnsi"/>
          <w:b/>
          <w:bCs/>
        </w:rPr>
        <w:t>WHOIS service</w:t>
      </w:r>
    </w:p>
    <w:p w14:paraId="49559119" w14:textId="77777777" w:rsidR="00AD2DE4" w:rsidRPr="00DB18DB" w:rsidRDefault="00AD2DE4" w:rsidP="00AD2DE4">
      <w:pPr>
        <w:rPr>
          <w:rFonts w:asciiTheme="majorHAnsi" w:hAnsiTheme="majorHAnsi" w:cstheme="majorHAnsi"/>
        </w:rPr>
      </w:pPr>
      <w:r w:rsidRPr="00DB18DB">
        <w:rPr>
          <w:rFonts w:asciiTheme="majorHAnsi" w:hAnsiTheme="majorHAnsi" w:cstheme="majorHAnsi"/>
        </w:rPr>
        <w:t>The .au WHOIS service enables people to check selected .au registry data including the registration status of .au domain names.</w:t>
      </w:r>
    </w:p>
    <w:p w14:paraId="55FD5E9D" w14:textId="08471BB1" w:rsidR="00AE017D" w:rsidRPr="00063BA2" w:rsidRDefault="00AE017D" w:rsidP="00405DD9">
      <w:pPr>
        <w:pStyle w:val="Heading1"/>
      </w:pPr>
      <w:bookmarkStart w:id="81" w:name="_Toc243496945"/>
      <w:r w:rsidRPr="00063BA2">
        <w:lastRenderedPageBreak/>
        <w:t>Appendix</w:t>
      </w:r>
      <w:r w:rsidR="0095066E" w:rsidRPr="00063BA2">
        <w:t xml:space="preserve"> – auDA performance scorecard: basis of preparation</w:t>
      </w:r>
      <w:bookmarkEnd w:id="81"/>
    </w:p>
    <w:tbl>
      <w:tblPr>
        <w:tblStyle w:val="TableGrid"/>
        <w:tblW w:w="9889" w:type="dxa"/>
        <w:tblLook w:val="04A0" w:firstRow="1" w:lastRow="0" w:firstColumn="1" w:lastColumn="0" w:noHBand="0" w:noVBand="1"/>
      </w:tblPr>
      <w:tblGrid>
        <w:gridCol w:w="463"/>
        <w:gridCol w:w="1746"/>
        <w:gridCol w:w="2632"/>
        <w:gridCol w:w="5048"/>
      </w:tblGrid>
      <w:tr w:rsidR="009B2AE2" w:rsidRPr="004E3752" w14:paraId="2FB4D93E" w14:textId="77777777" w:rsidTr="00754D16">
        <w:trPr>
          <w:tblHeader/>
        </w:trPr>
        <w:tc>
          <w:tcPr>
            <w:tcW w:w="463" w:type="dxa"/>
            <w:shd w:val="clear" w:color="auto" w:fill="BDCCD3" w:themeFill="accent2"/>
          </w:tcPr>
          <w:p w14:paraId="68B81176" w14:textId="77777777" w:rsidR="009B2AE2" w:rsidRPr="00754D16" w:rsidRDefault="009B2AE2">
            <w:pPr>
              <w:spacing w:before="120" w:after="120"/>
              <w:rPr>
                <w:rFonts w:asciiTheme="majorHAnsi" w:eastAsia="Times New Roman" w:hAnsiTheme="majorHAnsi" w:cstheme="majorHAnsi"/>
                <w:b/>
                <w:bCs/>
                <w:sz w:val="16"/>
                <w:szCs w:val="16"/>
              </w:rPr>
            </w:pPr>
            <w:r w:rsidRPr="00754D16">
              <w:rPr>
                <w:rFonts w:asciiTheme="majorHAnsi" w:eastAsia="Times New Roman" w:hAnsiTheme="majorHAnsi" w:cstheme="majorHAnsi"/>
                <w:b/>
                <w:bCs/>
                <w:sz w:val="16"/>
                <w:szCs w:val="16"/>
              </w:rPr>
              <w:t>#</w:t>
            </w:r>
          </w:p>
        </w:tc>
        <w:tc>
          <w:tcPr>
            <w:tcW w:w="1746" w:type="dxa"/>
            <w:shd w:val="clear" w:color="auto" w:fill="BDCCD3" w:themeFill="accent2"/>
          </w:tcPr>
          <w:p w14:paraId="7882C4FD" w14:textId="77777777" w:rsidR="009B2AE2" w:rsidRPr="00754D16" w:rsidRDefault="009B2AE2">
            <w:pPr>
              <w:spacing w:before="120" w:after="120"/>
              <w:rPr>
                <w:rFonts w:asciiTheme="majorHAnsi" w:eastAsia="Times New Roman" w:hAnsiTheme="majorHAnsi" w:cstheme="majorHAnsi"/>
                <w:b/>
                <w:bCs/>
                <w:sz w:val="16"/>
                <w:szCs w:val="16"/>
              </w:rPr>
            </w:pPr>
            <w:r w:rsidRPr="00754D16">
              <w:rPr>
                <w:rFonts w:asciiTheme="majorHAnsi" w:eastAsia="Times New Roman" w:hAnsiTheme="majorHAnsi" w:cstheme="majorHAnsi"/>
                <w:b/>
                <w:bCs/>
                <w:sz w:val="16"/>
                <w:szCs w:val="16"/>
              </w:rPr>
              <w:t xml:space="preserve">Measure </w:t>
            </w:r>
          </w:p>
        </w:tc>
        <w:tc>
          <w:tcPr>
            <w:tcW w:w="2632" w:type="dxa"/>
            <w:shd w:val="clear" w:color="auto" w:fill="BDCCD3" w:themeFill="accent2"/>
          </w:tcPr>
          <w:p w14:paraId="4BCC180B" w14:textId="77777777" w:rsidR="009B2AE2" w:rsidRPr="00754D16" w:rsidRDefault="009B2AE2">
            <w:pPr>
              <w:spacing w:before="120" w:after="120"/>
              <w:rPr>
                <w:rFonts w:asciiTheme="majorHAnsi" w:eastAsia="Times New Roman" w:hAnsiTheme="majorHAnsi" w:cstheme="majorHAnsi"/>
                <w:b/>
                <w:bCs/>
                <w:sz w:val="16"/>
                <w:szCs w:val="16"/>
              </w:rPr>
            </w:pPr>
            <w:r w:rsidRPr="00754D16">
              <w:rPr>
                <w:rFonts w:asciiTheme="majorHAnsi" w:eastAsia="Times New Roman" w:hAnsiTheme="majorHAnsi" w:cstheme="majorHAnsi"/>
                <w:b/>
                <w:bCs/>
                <w:sz w:val="16"/>
                <w:szCs w:val="16"/>
              </w:rPr>
              <w:t xml:space="preserve">Definition </w:t>
            </w:r>
          </w:p>
        </w:tc>
        <w:tc>
          <w:tcPr>
            <w:tcW w:w="5048" w:type="dxa"/>
            <w:shd w:val="clear" w:color="auto" w:fill="BDCCD3" w:themeFill="accent2"/>
          </w:tcPr>
          <w:p w14:paraId="6FC33AD4" w14:textId="77777777" w:rsidR="009B2AE2" w:rsidRPr="00754D16" w:rsidRDefault="009B2AE2">
            <w:pPr>
              <w:spacing w:before="120" w:after="120"/>
              <w:rPr>
                <w:rFonts w:asciiTheme="majorHAnsi" w:eastAsia="Times New Roman" w:hAnsiTheme="majorHAnsi" w:cstheme="majorHAnsi"/>
                <w:b/>
                <w:bCs/>
                <w:sz w:val="16"/>
                <w:szCs w:val="16"/>
              </w:rPr>
            </w:pPr>
            <w:r w:rsidRPr="00754D16">
              <w:rPr>
                <w:rFonts w:asciiTheme="majorHAnsi" w:eastAsia="Times New Roman" w:hAnsiTheme="majorHAnsi" w:cstheme="majorHAnsi"/>
                <w:b/>
                <w:bCs/>
                <w:sz w:val="16"/>
                <w:szCs w:val="16"/>
              </w:rPr>
              <w:t>Methodology</w:t>
            </w:r>
          </w:p>
        </w:tc>
      </w:tr>
      <w:tr w:rsidR="00236AF5" w:rsidRPr="004E3752" w14:paraId="0E4B3045" w14:textId="77777777" w:rsidTr="00754D16">
        <w:tc>
          <w:tcPr>
            <w:tcW w:w="463" w:type="dxa"/>
            <w:shd w:val="clear" w:color="auto" w:fill="75CCCC" w:themeFill="accent5"/>
          </w:tcPr>
          <w:p w14:paraId="563C08B3" w14:textId="77777777" w:rsidR="00236AF5" w:rsidRPr="00754D16" w:rsidRDefault="00236AF5">
            <w:pPr>
              <w:spacing w:before="120" w:after="120"/>
              <w:rPr>
                <w:rFonts w:asciiTheme="majorHAnsi" w:eastAsia="Times New Roman" w:hAnsiTheme="majorHAnsi" w:cstheme="majorHAnsi"/>
                <w:b/>
                <w:bCs/>
                <w:sz w:val="16"/>
                <w:szCs w:val="16"/>
              </w:rPr>
            </w:pPr>
          </w:p>
        </w:tc>
        <w:tc>
          <w:tcPr>
            <w:tcW w:w="1746" w:type="dxa"/>
            <w:shd w:val="clear" w:color="auto" w:fill="75CCCC" w:themeFill="accent5"/>
          </w:tcPr>
          <w:p w14:paraId="58268D99" w14:textId="0295B572" w:rsidR="00236AF5" w:rsidRPr="00754D16" w:rsidRDefault="00236AF5">
            <w:pPr>
              <w:spacing w:before="120" w:after="120"/>
              <w:rPr>
                <w:rFonts w:asciiTheme="majorHAnsi" w:eastAsia="Times New Roman" w:hAnsiTheme="majorHAnsi" w:cstheme="majorHAnsi"/>
                <w:b/>
                <w:bCs/>
                <w:sz w:val="16"/>
                <w:szCs w:val="16"/>
              </w:rPr>
            </w:pPr>
            <w:r w:rsidRPr="00754D16">
              <w:rPr>
                <w:rFonts w:asciiTheme="majorHAnsi" w:eastAsia="Times New Roman" w:hAnsiTheme="majorHAnsi" w:cstheme="majorHAnsi"/>
                <w:b/>
                <w:bCs/>
                <w:sz w:val="16"/>
                <w:szCs w:val="16"/>
              </w:rPr>
              <w:t>Core functions</w:t>
            </w:r>
          </w:p>
        </w:tc>
        <w:tc>
          <w:tcPr>
            <w:tcW w:w="2632" w:type="dxa"/>
            <w:shd w:val="clear" w:color="auto" w:fill="75CCCC" w:themeFill="accent5"/>
          </w:tcPr>
          <w:p w14:paraId="5A1306DD" w14:textId="77777777" w:rsidR="00236AF5" w:rsidRPr="00754D16" w:rsidRDefault="00236AF5">
            <w:pPr>
              <w:spacing w:before="120" w:after="120"/>
              <w:rPr>
                <w:rFonts w:asciiTheme="majorHAnsi" w:eastAsia="Times New Roman" w:hAnsiTheme="majorHAnsi" w:cstheme="majorHAnsi"/>
                <w:sz w:val="16"/>
                <w:szCs w:val="16"/>
              </w:rPr>
            </w:pPr>
          </w:p>
        </w:tc>
        <w:tc>
          <w:tcPr>
            <w:tcW w:w="5048" w:type="dxa"/>
            <w:shd w:val="clear" w:color="auto" w:fill="75CCCC" w:themeFill="accent5"/>
          </w:tcPr>
          <w:p w14:paraId="26FB35C9" w14:textId="77777777" w:rsidR="00236AF5" w:rsidRPr="00754D16" w:rsidRDefault="00236AF5">
            <w:pPr>
              <w:spacing w:before="120" w:after="120"/>
              <w:rPr>
                <w:rFonts w:asciiTheme="majorHAnsi" w:eastAsia="Times New Roman" w:hAnsiTheme="majorHAnsi" w:cstheme="majorHAnsi"/>
                <w:sz w:val="16"/>
                <w:szCs w:val="16"/>
              </w:rPr>
            </w:pPr>
          </w:p>
        </w:tc>
      </w:tr>
      <w:tr w:rsidR="00236AF5" w:rsidRPr="004E3752" w14:paraId="2763AB59" w14:textId="77777777" w:rsidTr="00754D16">
        <w:tc>
          <w:tcPr>
            <w:tcW w:w="463" w:type="dxa"/>
          </w:tcPr>
          <w:p w14:paraId="145898E4" w14:textId="77777777" w:rsidR="00236AF5" w:rsidRPr="004E3752" w:rsidRDefault="00236AF5">
            <w:pPr>
              <w:spacing w:before="120" w:after="120"/>
              <w:rPr>
                <w:rFonts w:asciiTheme="majorHAnsi" w:eastAsia="Times New Roman" w:hAnsiTheme="majorHAnsi" w:cstheme="majorHAnsi"/>
                <w:b/>
                <w:bCs/>
                <w:color w:val="EE0000"/>
                <w:sz w:val="16"/>
                <w:szCs w:val="16"/>
              </w:rPr>
            </w:pPr>
          </w:p>
        </w:tc>
        <w:tc>
          <w:tcPr>
            <w:tcW w:w="1746" w:type="dxa"/>
          </w:tcPr>
          <w:p w14:paraId="25EE1C4D" w14:textId="1C991BBA" w:rsidR="00236AF5" w:rsidRPr="00754D16" w:rsidRDefault="0010796E">
            <w:pPr>
              <w:spacing w:before="120" w:after="120"/>
              <w:rPr>
                <w:rFonts w:asciiTheme="majorHAnsi" w:eastAsia="Times New Roman" w:hAnsiTheme="majorHAnsi" w:cstheme="majorHAnsi"/>
                <w:sz w:val="16"/>
                <w:szCs w:val="16"/>
              </w:rPr>
            </w:pPr>
            <w:r w:rsidRPr="0010796E">
              <w:rPr>
                <w:rFonts w:asciiTheme="majorHAnsi" w:eastAsia="Times New Roman" w:hAnsiTheme="majorHAnsi" w:cstheme="majorHAnsi"/>
                <w:sz w:val="16"/>
                <w:szCs w:val="16"/>
              </w:rPr>
              <w:t xml:space="preserve">Domain name system </w:t>
            </w:r>
            <w:r w:rsidR="00DA64D6" w:rsidRPr="00754D16">
              <w:rPr>
                <w:rFonts w:asciiTheme="majorHAnsi" w:eastAsia="Times New Roman" w:hAnsiTheme="majorHAnsi" w:cstheme="majorHAnsi"/>
                <w:sz w:val="16"/>
                <w:szCs w:val="16"/>
              </w:rPr>
              <w:t>service availability</w:t>
            </w:r>
          </w:p>
        </w:tc>
        <w:tc>
          <w:tcPr>
            <w:tcW w:w="2632" w:type="dxa"/>
          </w:tcPr>
          <w:p w14:paraId="3AC075AA" w14:textId="62B574F6" w:rsidR="00236AF5" w:rsidRPr="00754D16" w:rsidRDefault="0010796E">
            <w:pPr>
              <w:spacing w:before="120" w:after="120"/>
              <w:rPr>
                <w:rFonts w:asciiTheme="majorHAnsi" w:eastAsia="Times New Roman" w:hAnsiTheme="majorHAnsi" w:cstheme="majorHAnsi"/>
                <w:sz w:val="16"/>
                <w:szCs w:val="16"/>
              </w:rPr>
            </w:pPr>
            <w:r w:rsidRPr="0010796E">
              <w:rPr>
                <w:rFonts w:asciiTheme="majorHAnsi" w:eastAsia="Times New Roman" w:hAnsiTheme="majorHAnsi" w:cstheme="majorHAnsi"/>
                <w:sz w:val="16"/>
                <w:szCs w:val="16"/>
              </w:rPr>
              <w:t xml:space="preserve">Domain name system </w:t>
            </w:r>
            <w:r w:rsidR="00DA64D6" w:rsidRPr="00754D16">
              <w:rPr>
                <w:rFonts w:asciiTheme="majorHAnsi" w:eastAsia="Times New Roman" w:hAnsiTheme="majorHAnsi" w:cstheme="majorHAnsi"/>
                <w:sz w:val="16"/>
                <w:szCs w:val="16"/>
              </w:rPr>
              <w:t xml:space="preserve">service availability </w:t>
            </w:r>
            <w:r w:rsidR="000B3F67">
              <w:rPr>
                <w:rFonts w:asciiTheme="majorHAnsi" w:eastAsia="Times New Roman" w:hAnsiTheme="majorHAnsi" w:cstheme="majorHAnsi"/>
                <w:sz w:val="16"/>
                <w:szCs w:val="16"/>
              </w:rPr>
              <w:t>is</w:t>
            </w:r>
            <w:r w:rsidR="000B3F67" w:rsidRPr="00754D16">
              <w:rPr>
                <w:rFonts w:asciiTheme="majorHAnsi" w:eastAsia="Times New Roman" w:hAnsiTheme="majorHAnsi" w:cstheme="majorHAnsi"/>
                <w:sz w:val="16"/>
                <w:szCs w:val="16"/>
              </w:rPr>
              <w:t xml:space="preserve"> </w:t>
            </w:r>
            <w:r w:rsidR="008C051D" w:rsidRPr="00754D16">
              <w:rPr>
                <w:rFonts w:asciiTheme="majorHAnsi" w:eastAsia="Times New Roman" w:hAnsiTheme="majorHAnsi" w:cstheme="majorHAnsi"/>
                <w:sz w:val="16"/>
                <w:szCs w:val="16"/>
              </w:rPr>
              <w:t>the availability of the</w:t>
            </w:r>
            <w:r w:rsidR="00DA64D6" w:rsidRPr="00754D16">
              <w:rPr>
                <w:rFonts w:asciiTheme="majorHAnsi" w:eastAsia="Times New Roman" w:hAnsiTheme="majorHAnsi" w:cstheme="majorHAnsi"/>
                <w:sz w:val="16"/>
                <w:szCs w:val="16"/>
              </w:rPr>
              <w:t xml:space="preserve"> </w:t>
            </w:r>
            <w:r w:rsidR="008C051D" w:rsidRPr="00754D16">
              <w:rPr>
                <w:rFonts w:asciiTheme="majorHAnsi" w:eastAsia="Times New Roman" w:hAnsiTheme="majorHAnsi" w:cstheme="majorHAnsi"/>
                <w:sz w:val="16"/>
                <w:szCs w:val="16"/>
              </w:rPr>
              <w:t xml:space="preserve">.au </w:t>
            </w:r>
            <w:r>
              <w:rPr>
                <w:rFonts w:asciiTheme="majorHAnsi" w:eastAsia="Times New Roman" w:hAnsiTheme="majorHAnsi" w:cstheme="majorHAnsi"/>
                <w:sz w:val="16"/>
                <w:szCs w:val="16"/>
              </w:rPr>
              <w:t>d</w:t>
            </w:r>
            <w:r w:rsidRPr="0010796E">
              <w:rPr>
                <w:rFonts w:asciiTheme="majorHAnsi" w:eastAsia="Times New Roman" w:hAnsiTheme="majorHAnsi" w:cstheme="majorHAnsi"/>
                <w:sz w:val="16"/>
                <w:szCs w:val="16"/>
              </w:rPr>
              <w:t>omain name system</w:t>
            </w:r>
            <w:r w:rsidR="00087909">
              <w:rPr>
                <w:rFonts w:asciiTheme="majorHAnsi" w:eastAsia="Times New Roman" w:hAnsiTheme="majorHAnsi" w:cstheme="majorHAnsi"/>
                <w:sz w:val="16"/>
                <w:szCs w:val="16"/>
              </w:rPr>
              <w:t>, which enables internet users to access websites and email address ending in .au</w:t>
            </w:r>
          </w:p>
        </w:tc>
        <w:tc>
          <w:tcPr>
            <w:tcW w:w="5048" w:type="dxa"/>
          </w:tcPr>
          <w:p w14:paraId="02BBFD12" w14:textId="1ACE0D75" w:rsidR="00EF7C6A" w:rsidRPr="00754D16" w:rsidRDefault="00EF7C6A" w:rsidP="00EF7C6A">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An external third-party tests.au </w:t>
            </w:r>
            <w:r w:rsidR="0010796E">
              <w:rPr>
                <w:rFonts w:asciiTheme="majorHAnsi" w:eastAsia="Times New Roman" w:hAnsiTheme="majorHAnsi" w:cstheme="majorHAnsi"/>
                <w:sz w:val="16"/>
                <w:szCs w:val="16"/>
              </w:rPr>
              <w:t>d</w:t>
            </w:r>
            <w:r w:rsidR="0010796E" w:rsidRPr="0010796E">
              <w:rPr>
                <w:rFonts w:asciiTheme="majorHAnsi" w:eastAsia="Times New Roman" w:hAnsiTheme="majorHAnsi" w:cstheme="majorHAnsi"/>
                <w:sz w:val="16"/>
                <w:szCs w:val="16"/>
              </w:rPr>
              <w:t xml:space="preserve">omain name system </w:t>
            </w:r>
            <w:r w:rsidRPr="00754D16">
              <w:rPr>
                <w:rFonts w:asciiTheme="majorHAnsi" w:eastAsia="Times New Roman" w:hAnsiTheme="majorHAnsi" w:cstheme="majorHAnsi"/>
                <w:sz w:val="16"/>
                <w:szCs w:val="16"/>
              </w:rPr>
              <w:t xml:space="preserve">availability continuously throughout each month, </w:t>
            </w:r>
            <w:r w:rsidRPr="002C19CF">
              <w:rPr>
                <w:rFonts w:asciiTheme="majorHAnsi" w:eastAsia="Times New Roman" w:hAnsiTheme="majorHAnsi" w:cstheme="majorHAnsi"/>
                <w:sz w:val="16"/>
                <w:szCs w:val="16"/>
              </w:rPr>
              <w:t>with 21</w:t>
            </w:r>
            <w:r w:rsidRPr="00754D16">
              <w:rPr>
                <w:rFonts w:asciiTheme="majorHAnsi" w:eastAsia="Times New Roman" w:hAnsiTheme="majorHAnsi" w:cstheme="majorHAnsi"/>
                <w:sz w:val="16"/>
                <w:szCs w:val="16"/>
              </w:rPr>
              <w:t xml:space="preserve"> measurement probes spread around the world.</w:t>
            </w:r>
          </w:p>
          <w:p w14:paraId="00E83E89" w14:textId="13619812" w:rsidR="00EF7C6A" w:rsidRPr="00754D16" w:rsidRDefault="00EF7C6A" w:rsidP="00EF7C6A">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The results are collated and provided to auDA at the end of each month.</w:t>
            </w:r>
          </w:p>
          <w:p w14:paraId="68B3BA94" w14:textId="3345CD6F" w:rsidR="00EF7C6A" w:rsidRPr="00754D16" w:rsidRDefault="00EF7C6A" w:rsidP="00EF7C6A">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The total availability for a given financial year is the average of the monthly availability results across that financial year.</w:t>
            </w:r>
          </w:p>
          <w:p w14:paraId="046EBD5F" w14:textId="5209A211" w:rsidR="00236AF5" w:rsidRPr="00754D16" w:rsidRDefault="00EF7C6A" w:rsidP="00EF7C6A">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Where the result is less than 100 per cent, we report this measure to two decimal places.</w:t>
            </w:r>
          </w:p>
        </w:tc>
      </w:tr>
      <w:tr w:rsidR="000C6276" w:rsidRPr="004E3752" w14:paraId="306F76DD" w14:textId="77777777" w:rsidTr="00754D16">
        <w:trPr>
          <w:trHeight w:val="2979"/>
        </w:trPr>
        <w:tc>
          <w:tcPr>
            <w:tcW w:w="463" w:type="dxa"/>
          </w:tcPr>
          <w:p w14:paraId="7C8D1279" w14:textId="77777777" w:rsidR="000C6276" w:rsidRPr="004E3752" w:rsidRDefault="000C6276">
            <w:pPr>
              <w:spacing w:before="120" w:after="120"/>
              <w:rPr>
                <w:rFonts w:asciiTheme="majorHAnsi" w:eastAsia="Times New Roman" w:hAnsiTheme="majorHAnsi" w:cstheme="majorHAnsi"/>
                <w:b/>
                <w:bCs/>
                <w:color w:val="EE0000"/>
                <w:sz w:val="16"/>
                <w:szCs w:val="16"/>
              </w:rPr>
            </w:pPr>
          </w:p>
        </w:tc>
        <w:tc>
          <w:tcPr>
            <w:tcW w:w="1746" w:type="dxa"/>
          </w:tcPr>
          <w:p w14:paraId="4B0AB0CE" w14:textId="275DF4DD" w:rsidR="000C6276" w:rsidRPr="00754D16" w:rsidRDefault="004362B0">
            <w:pPr>
              <w:spacing w:before="120" w:after="120"/>
              <w:rPr>
                <w:rFonts w:asciiTheme="majorHAnsi" w:eastAsia="Times New Roman" w:hAnsiTheme="majorHAnsi" w:cstheme="majorHAnsi"/>
                <w:sz w:val="16"/>
                <w:szCs w:val="16"/>
              </w:rPr>
            </w:pPr>
            <w:r w:rsidRPr="00754D16">
              <w:rPr>
                <w:rFonts w:ascii="Poppins" w:hAnsi="Poppins" w:cs="Poppins"/>
                <w:sz w:val="16"/>
                <w:szCs w:val="16"/>
                <w:lang w:val="en-AU"/>
              </w:rPr>
              <w:t>Number of proactive audits per month</w:t>
            </w:r>
          </w:p>
        </w:tc>
        <w:tc>
          <w:tcPr>
            <w:tcW w:w="2632" w:type="dxa"/>
          </w:tcPr>
          <w:p w14:paraId="4B1DA028" w14:textId="5D277427" w:rsidR="00B656B0" w:rsidRPr="00063BA2" w:rsidRDefault="00E361F8" w:rsidP="00B656B0">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Proactive a</w:t>
            </w:r>
            <w:r w:rsidR="00A82061" w:rsidRPr="00063BA2">
              <w:rPr>
                <w:rFonts w:asciiTheme="majorHAnsi" w:eastAsia="Times New Roman" w:hAnsiTheme="majorHAnsi" w:cstheme="majorHAnsi"/>
                <w:sz w:val="16"/>
                <w:szCs w:val="16"/>
              </w:rPr>
              <w:t xml:space="preserve">udits are </w:t>
            </w:r>
            <w:r w:rsidR="0040331A" w:rsidRPr="00063BA2">
              <w:rPr>
                <w:rFonts w:asciiTheme="majorHAnsi" w:eastAsia="Times New Roman" w:hAnsiTheme="majorHAnsi" w:cstheme="majorHAnsi"/>
                <w:sz w:val="16"/>
                <w:szCs w:val="16"/>
              </w:rPr>
              <w:t>reviews of .au domain name registrations</w:t>
            </w:r>
            <w:r w:rsidR="00671E2C" w:rsidRPr="00063BA2">
              <w:rPr>
                <w:rFonts w:asciiTheme="majorHAnsi" w:eastAsia="Times New Roman" w:hAnsiTheme="majorHAnsi" w:cstheme="majorHAnsi"/>
                <w:sz w:val="16"/>
                <w:szCs w:val="16"/>
              </w:rPr>
              <w:t xml:space="preserve"> commenced by auDA</w:t>
            </w:r>
            <w:r w:rsidR="0040331A" w:rsidRPr="00063BA2">
              <w:rPr>
                <w:rFonts w:asciiTheme="majorHAnsi" w:eastAsia="Times New Roman" w:hAnsiTheme="majorHAnsi" w:cstheme="majorHAnsi"/>
                <w:sz w:val="16"/>
                <w:szCs w:val="16"/>
              </w:rPr>
              <w:t xml:space="preserve"> to verify </w:t>
            </w:r>
            <w:r w:rsidR="006C7CD5" w:rsidRPr="00063BA2">
              <w:rPr>
                <w:rFonts w:asciiTheme="majorHAnsi" w:eastAsia="Times New Roman" w:hAnsiTheme="majorHAnsi" w:cstheme="majorHAnsi"/>
                <w:sz w:val="16"/>
                <w:szCs w:val="16"/>
              </w:rPr>
              <w:t xml:space="preserve">compliance with the .au Licensing Rules. </w:t>
            </w:r>
          </w:p>
          <w:p w14:paraId="742DAA9F" w14:textId="7EF60411" w:rsidR="000A47AE" w:rsidRPr="00063BA2" w:rsidRDefault="00B656B0" w:rsidP="00B656B0">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auDA initiates audits through checks against registry data and monitoring of registry reports</w:t>
            </w:r>
            <w:r w:rsidR="003316DF" w:rsidRPr="00063BA2">
              <w:rPr>
                <w:rFonts w:asciiTheme="majorHAnsi" w:eastAsia="Times New Roman" w:hAnsiTheme="majorHAnsi" w:cstheme="majorHAnsi"/>
                <w:sz w:val="16"/>
                <w:szCs w:val="16"/>
              </w:rPr>
              <w:t xml:space="preserve"> and</w:t>
            </w:r>
            <w:r w:rsidRPr="00063BA2">
              <w:rPr>
                <w:rFonts w:asciiTheme="majorHAnsi" w:eastAsia="Times New Roman" w:hAnsiTheme="majorHAnsi" w:cstheme="majorHAnsi"/>
                <w:sz w:val="16"/>
                <w:szCs w:val="16"/>
              </w:rPr>
              <w:t xml:space="preserve"> proactive identification of potential </w:t>
            </w:r>
            <w:r w:rsidR="0010796E" w:rsidRPr="00063BA2">
              <w:rPr>
                <w:rFonts w:asciiTheme="majorHAnsi" w:eastAsia="Times New Roman" w:hAnsiTheme="majorHAnsi" w:cstheme="majorHAnsi"/>
                <w:sz w:val="16"/>
                <w:szCs w:val="16"/>
              </w:rPr>
              <w:t>domain name system</w:t>
            </w:r>
            <w:r w:rsidRPr="00063BA2">
              <w:rPr>
                <w:rFonts w:asciiTheme="majorHAnsi" w:eastAsia="Times New Roman" w:hAnsiTheme="majorHAnsi" w:cstheme="majorHAnsi"/>
                <w:sz w:val="16"/>
                <w:szCs w:val="16"/>
              </w:rPr>
              <w:t xml:space="preserve"> abuse</w:t>
            </w:r>
            <w:r w:rsidR="00EC0C36" w:rsidRPr="00063BA2">
              <w:rPr>
                <w:rFonts w:asciiTheme="majorHAnsi" w:eastAsia="Times New Roman" w:hAnsiTheme="majorHAnsi" w:cstheme="majorHAnsi"/>
                <w:sz w:val="16"/>
                <w:szCs w:val="16"/>
              </w:rPr>
              <w:t xml:space="preserve">. An audit may also arise related to </w:t>
            </w:r>
            <w:r w:rsidRPr="00063BA2">
              <w:rPr>
                <w:rFonts w:asciiTheme="majorHAnsi" w:eastAsia="Times New Roman" w:hAnsiTheme="majorHAnsi" w:cstheme="majorHAnsi"/>
                <w:sz w:val="16"/>
                <w:szCs w:val="16"/>
              </w:rPr>
              <w:t>complaints or enquiries raised by members of the public.</w:t>
            </w:r>
          </w:p>
        </w:tc>
        <w:tc>
          <w:tcPr>
            <w:tcW w:w="5048" w:type="dxa"/>
          </w:tcPr>
          <w:p w14:paraId="140AE019" w14:textId="5198C033" w:rsidR="008B683D" w:rsidRDefault="008B683D" w:rsidP="00B656B0">
            <w:pPr>
              <w:spacing w:before="120" w:after="120"/>
              <w:rPr>
                <w:rFonts w:asciiTheme="majorHAnsi" w:eastAsia="Times New Roman" w:hAnsiTheme="majorHAnsi" w:cstheme="majorHAnsi"/>
                <w:sz w:val="16"/>
                <w:szCs w:val="16"/>
              </w:rPr>
            </w:pPr>
            <w:r>
              <w:rPr>
                <w:rFonts w:asciiTheme="majorHAnsi" w:eastAsia="Times New Roman" w:hAnsiTheme="majorHAnsi" w:cstheme="majorHAnsi"/>
                <w:sz w:val="16"/>
                <w:szCs w:val="16"/>
              </w:rPr>
              <w:t xml:space="preserve">Proactive audits per month is determined by </w:t>
            </w:r>
            <w:r w:rsidR="000652A8">
              <w:rPr>
                <w:rFonts w:asciiTheme="majorHAnsi" w:eastAsia="Times New Roman" w:hAnsiTheme="majorHAnsi" w:cstheme="majorHAnsi"/>
                <w:sz w:val="16"/>
                <w:szCs w:val="16"/>
              </w:rPr>
              <w:t xml:space="preserve">dividing the total number of proactive audits for the financial year by 12, to find the average monthly number. </w:t>
            </w:r>
          </w:p>
          <w:p w14:paraId="16F78329" w14:textId="7AF7A0B9" w:rsidR="000C6276" w:rsidRPr="00754D16" w:rsidRDefault="00E361F8" w:rsidP="000A47AE">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auDA most commonly conducts proactive audits related to </w:t>
            </w:r>
            <w:r w:rsidR="00B656B0" w:rsidRPr="00754D16">
              <w:rPr>
                <w:rFonts w:asciiTheme="majorHAnsi" w:eastAsia="Times New Roman" w:hAnsiTheme="majorHAnsi" w:cstheme="majorHAnsi"/>
                <w:sz w:val="16"/>
                <w:szCs w:val="16"/>
              </w:rPr>
              <w:t>cancelled Australian Business Numbers or deregistered companies with an Australian Company Number, missing trustee details, unauthorised business use (using another person’s business information without permission), eligibility, or other matters.</w:t>
            </w:r>
          </w:p>
        </w:tc>
      </w:tr>
      <w:tr w:rsidR="00AE63AF" w:rsidRPr="004E3752" w14:paraId="4E9CE609" w14:textId="77777777" w:rsidTr="00754D16">
        <w:tc>
          <w:tcPr>
            <w:tcW w:w="463" w:type="dxa"/>
          </w:tcPr>
          <w:p w14:paraId="0855D6EE" w14:textId="77777777" w:rsidR="00AE63AF" w:rsidRPr="004E3752" w:rsidRDefault="00AE63AF" w:rsidP="00AE63AF">
            <w:pPr>
              <w:spacing w:before="120" w:after="120"/>
              <w:rPr>
                <w:rFonts w:asciiTheme="majorHAnsi" w:eastAsia="Times New Roman" w:hAnsiTheme="majorHAnsi" w:cstheme="majorHAnsi"/>
                <w:b/>
                <w:bCs/>
                <w:color w:val="EE0000"/>
                <w:sz w:val="16"/>
                <w:szCs w:val="16"/>
              </w:rPr>
            </w:pPr>
          </w:p>
        </w:tc>
        <w:tc>
          <w:tcPr>
            <w:tcW w:w="1746" w:type="dxa"/>
          </w:tcPr>
          <w:p w14:paraId="60230FA6" w14:textId="6D589073" w:rsidR="00AE63AF" w:rsidRPr="00754D16" w:rsidRDefault="00AE63AF" w:rsidP="00AE63AF">
            <w:pPr>
              <w:spacing w:before="120" w:after="120"/>
              <w:rPr>
                <w:rFonts w:ascii="Poppins" w:hAnsi="Poppins" w:cs="Poppins"/>
                <w:sz w:val="16"/>
                <w:szCs w:val="16"/>
                <w:lang w:val="en-AU"/>
              </w:rPr>
            </w:pPr>
            <w:r w:rsidRPr="00754D16">
              <w:rPr>
                <w:rFonts w:ascii="Poppins" w:hAnsi="Poppins" w:cs="Poppins"/>
                <w:sz w:val="16"/>
                <w:szCs w:val="16"/>
                <w:lang w:val="en-AU"/>
              </w:rPr>
              <w:t xml:space="preserve">.au </w:t>
            </w:r>
            <w:r w:rsidR="00BB7D72">
              <w:rPr>
                <w:rFonts w:ascii="Poppins" w:hAnsi="Poppins" w:cs="Poppins"/>
                <w:sz w:val="16"/>
                <w:szCs w:val="16"/>
                <w:lang w:val="en-AU"/>
              </w:rPr>
              <w:t>domain</w:t>
            </w:r>
            <w:r w:rsidRPr="00754D16">
              <w:rPr>
                <w:rFonts w:ascii="Poppins" w:hAnsi="Poppins" w:cs="Poppins"/>
                <w:sz w:val="16"/>
                <w:szCs w:val="16"/>
                <w:lang w:val="en-AU"/>
              </w:rPr>
              <w:t xml:space="preserve"> names reported and verified for </w:t>
            </w:r>
            <w:r w:rsidR="0010796E">
              <w:rPr>
                <w:rFonts w:asciiTheme="majorHAnsi" w:eastAsia="Times New Roman" w:hAnsiTheme="majorHAnsi" w:cstheme="majorHAnsi"/>
                <w:sz w:val="16"/>
                <w:szCs w:val="16"/>
              </w:rPr>
              <w:t>domain name system</w:t>
            </w:r>
            <w:r w:rsidR="0010796E" w:rsidRPr="00754D16">
              <w:rPr>
                <w:rFonts w:ascii="Poppins" w:hAnsi="Poppins" w:cs="Poppins"/>
                <w:sz w:val="16"/>
                <w:szCs w:val="16"/>
                <w:lang w:val="en-AU"/>
              </w:rPr>
              <w:t xml:space="preserve"> </w:t>
            </w:r>
            <w:r w:rsidRPr="00754D16">
              <w:rPr>
                <w:rFonts w:ascii="Poppins" w:hAnsi="Poppins" w:cs="Poppins"/>
                <w:sz w:val="16"/>
                <w:szCs w:val="16"/>
                <w:lang w:val="en-AU"/>
              </w:rPr>
              <w:t>abuse</w:t>
            </w:r>
          </w:p>
        </w:tc>
        <w:tc>
          <w:tcPr>
            <w:tcW w:w="2632" w:type="dxa"/>
          </w:tcPr>
          <w:p w14:paraId="12F5249E" w14:textId="2FD1410C" w:rsidR="00AE63AF" w:rsidRPr="00063BA2" w:rsidRDefault="0010796E" w:rsidP="00AE63AF">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lang w:val="en-AU"/>
              </w:rPr>
              <w:t>D</w:t>
            </w:r>
            <w:proofErr w:type="spellStart"/>
            <w:r w:rsidRPr="00063BA2">
              <w:rPr>
                <w:rFonts w:asciiTheme="majorHAnsi" w:eastAsia="Times New Roman" w:hAnsiTheme="majorHAnsi" w:cstheme="majorHAnsi"/>
                <w:sz w:val="16"/>
                <w:szCs w:val="16"/>
              </w:rPr>
              <w:t>omain</w:t>
            </w:r>
            <w:proofErr w:type="spellEnd"/>
            <w:r w:rsidRPr="00063BA2">
              <w:rPr>
                <w:rFonts w:asciiTheme="majorHAnsi" w:eastAsia="Times New Roman" w:hAnsiTheme="majorHAnsi" w:cstheme="majorHAnsi"/>
                <w:sz w:val="16"/>
                <w:szCs w:val="16"/>
              </w:rPr>
              <w:t xml:space="preserve"> name system </w:t>
            </w:r>
            <w:r w:rsidR="00AE63AF" w:rsidRPr="00063BA2">
              <w:rPr>
                <w:rFonts w:asciiTheme="majorHAnsi" w:eastAsia="Times New Roman" w:hAnsiTheme="majorHAnsi" w:cstheme="majorHAnsi"/>
                <w:sz w:val="16"/>
                <w:szCs w:val="16"/>
              </w:rPr>
              <w:t xml:space="preserve">abuse is classified into five categories; malware (such as ransomware), botnets, phishing, pharming and spam (where it facilitates one of the other four categories of </w:t>
            </w:r>
            <w:r w:rsidRPr="00063BA2">
              <w:rPr>
                <w:rFonts w:asciiTheme="majorHAnsi" w:eastAsia="Times New Roman" w:hAnsiTheme="majorHAnsi" w:cstheme="majorHAnsi"/>
                <w:sz w:val="16"/>
                <w:szCs w:val="16"/>
              </w:rPr>
              <w:t xml:space="preserve">domain name system </w:t>
            </w:r>
            <w:r w:rsidR="00AE63AF" w:rsidRPr="00063BA2">
              <w:rPr>
                <w:rFonts w:asciiTheme="majorHAnsi" w:eastAsia="Times New Roman" w:hAnsiTheme="majorHAnsi" w:cstheme="majorHAnsi"/>
                <w:sz w:val="16"/>
                <w:szCs w:val="16"/>
              </w:rPr>
              <w:t>abuse).</w:t>
            </w:r>
          </w:p>
          <w:p w14:paraId="3C1C2D12" w14:textId="2FB419D3" w:rsidR="00AE63AF" w:rsidRPr="00063BA2" w:rsidRDefault="00AE63AF" w:rsidP="00AE63AF">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We aim to </w:t>
            </w:r>
            <w:r w:rsidR="007C7BC0" w:rsidRPr="00063BA2">
              <w:rPr>
                <w:rFonts w:asciiTheme="majorHAnsi" w:eastAsia="Times New Roman" w:hAnsiTheme="majorHAnsi" w:cstheme="majorHAnsi"/>
                <w:sz w:val="16"/>
                <w:szCs w:val="16"/>
              </w:rPr>
              <w:t xml:space="preserve">maintain fewer than 100 </w:t>
            </w:r>
            <w:r w:rsidR="00D440C6" w:rsidRPr="00063BA2">
              <w:rPr>
                <w:rFonts w:asciiTheme="majorHAnsi" w:eastAsia="Times New Roman" w:hAnsiTheme="majorHAnsi" w:cstheme="majorHAnsi"/>
                <w:sz w:val="16"/>
                <w:szCs w:val="16"/>
              </w:rPr>
              <w:t xml:space="preserve">verified instances of </w:t>
            </w:r>
            <w:r w:rsidR="0010796E" w:rsidRPr="00063BA2">
              <w:rPr>
                <w:rFonts w:asciiTheme="majorHAnsi" w:eastAsia="Times New Roman" w:hAnsiTheme="majorHAnsi" w:cstheme="majorHAnsi"/>
                <w:sz w:val="16"/>
                <w:szCs w:val="16"/>
              </w:rPr>
              <w:lastRenderedPageBreak/>
              <w:t xml:space="preserve">domain name system </w:t>
            </w:r>
            <w:r w:rsidR="00D440C6" w:rsidRPr="00063BA2">
              <w:rPr>
                <w:rFonts w:asciiTheme="majorHAnsi" w:eastAsia="Times New Roman" w:hAnsiTheme="majorHAnsi" w:cstheme="majorHAnsi"/>
                <w:sz w:val="16"/>
                <w:szCs w:val="16"/>
              </w:rPr>
              <w:t>abuse per month.</w:t>
            </w:r>
          </w:p>
        </w:tc>
        <w:tc>
          <w:tcPr>
            <w:tcW w:w="5048" w:type="dxa"/>
          </w:tcPr>
          <w:p w14:paraId="32362407" w14:textId="2DFC18FF" w:rsidR="00AE63AF" w:rsidRPr="00754D16" w:rsidRDefault="00AE63AF" w:rsidP="00AE63AF">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lastRenderedPageBreak/>
              <w:t xml:space="preserve">auDA receives more than 25 threat feeds from external third parties that identify suspected instances of </w:t>
            </w:r>
            <w:r w:rsidR="00D113E6">
              <w:rPr>
                <w:rFonts w:asciiTheme="majorHAnsi" w:eastAsia="Times New Roman" w:hAnsiTheme="majorHAnsi" w:cstheme="majorHAnsi"/>
                <w:sz w:val="16"/>
                <w:szCs w:val="16"/>
              </w:rPr>
              <w:t>domain name system</w:t>
            </w:r>
            <w:r w:rsidRPr="00754D16">
              <w:rPr>
                <w:rFonts w:asciiTheme="majorHAnsi" w:eastAsia="Times New Roman" w:hAnsiTheme="majorHAnsi" w:cstheme="majorHAnsi"/>
                <w:sz w:val="16"/>
                <w:szCs w:val="16"/>
              </w:rPr>
              <w:t xml:space="preserve"> abuse in .au. </w:t>
            </w:r>
          </w:p>
          <w:p w14:paraId="6210FF1A" w14:textId="7C085473" w:rsidR="00AE63AF" w:rsidRPr="00754D16" w:rsidRDefault="00AE63AF" w:rsidP="00AE63AF">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auDA reviews all instances of suspected </w:t>
            </w:r>
            <w:r w:rsidR="00D113E6" w:rsidRPr="00D113E6">
              <w:rPr>
                <w:rFonts w:asciiTheme="majorHAnsi" w:eastAsia="Times New Roman" w:hAnsiTheme="majorHAnsi" w:cstheme="majorHAnsi"/>
                <w:sz w:val="16"/>
                <w:szCs w:val="16"/>
              </w:rPr>
              <w:t xml:space="preserve">domain name system </w:t>
            </w:r>
            <w:r w:rsidRPr="00754D16">
              <w:rPr>
                <w:rFonts w:asciiTheme="majorHAnsi" w:eastAsia="Times New Roman" w:hAnsiTheme="majorHAnsi" w:cstheme="majorHAnsi"/>
                <w:sz w:val="16"/>
                <w:szCs w:val="16"/>
              </w:rPr>
              <w:t xml:space="preserve">abuse within one business day to assess and rectify confirmed instances of abuse. </w:t>
            </w:r>
          </w:p>
          <w:p w14:paraId="41176B20" w14:textId="6C5C4DC4" w:rsidR="00AE63AF" w:rsidRPr="00754D16" w:rsidRDefault="00AE63AF" w:rsidP="00AE63AF">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The total percentage for a given financial year is the percentage of confirmed active instances of </w:t>
            </w:r>
            <w:r w:rsidR="00D113E6" w:rsidRPr="00D113E6">
              <w:rPr>
                <w:rFonts w:asciiTheme="majorHAnsi" w:eastAsia="Times New Roman" w:hAnsiTheme="majorHAnsi" w:cstheme="majorHAnsi"/>
                <w:sz w:val="16"/>
                <w:szCs w:val="16"/>
              </w:rPr>
              <w:t xml:space="preserve">domain name system </w:t>
            </w:r>
            <w:r w:rsidRPr="00754D16">
              <w:rPr>
                <w:rFonts w:asciiTheme="majorHAnsi" w:eastAsia="Times New Roman" w:hAnsiTheme="majorHAnsi" w:cstheme="majorHAnsi"/>
                <w:sz w:val="16"/>
                <w:szCs w:val="16"/>
              </w:rPr>
              <w:t xml:space="preserve">abuse on the last day of the financial year. It is a point in time figure which provides insight into the possible </w:t>
            </w:r>
            <w:r w:rsidRPr="00754D16">
              <w:rPr>
                <w:rFonts w:asciiTheme="majorHAnsi" w:eastAsia="Times New Roman" w:hAnsiTheme="majorHAnsi" w:cstheme="majorHAnsi"/>
                <w:sz w:val="16"/>
                <w:szCs w:val="16"/>
              </w:rPr>
              <w:lastRenderedPageBreak/>
              <w:t xml:space="preserve">level of </w:t>
            </w:r>
            <w:r w:rsidR="00D113E6" w:rsidRPr="00D113E6">
              <w:rPr>
                <w:rFonts w:asciiTheme="majorHAnsi" w:eastAsia="Times New Roman" w:hAnsiTheme="majorHAnsi" w:cstheme="majorHAnsi"/>
                <w:sz w:val="16"/>
                <w:szCs w:val="16"/>
              </w:rPr>
              <w:t xml:space="preserve">domain name system </w:t>
            </w:r>
            <w:r w:rsidRPr="00754D16">
              <w:rPr>
                <w:rFonts w:asciiTheme="majorHAnsi" w:eastAsia="Times New Roman" w:hAnsiTheme="majorHAnsi" w:cstheme="majorHAnsi"/>
                <w:sz w:val="16"/>
                <w:szCs w:val="16"/>
              </w:rPr>
              <w:t xml:space="preserve">abuse within .au at any one time. </w:t>
            </w:r>
          </w:p>
          <w:p w14:paraId="1FF9D63F" w14:textId="69F43947" w:rsidR="00AE63AF" w:rsidRPr="00754D16" w:rsidRDefault="00AE63AF" w:rsidP="00AE63AF">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i/>
                <w:iCs/>
                <w:sz w:val="16"/>
                <w:szCs w:val="16"/>
              </w:rPr>
              <w:t>Note: auDA updated the methodology in 202</w:t>
            </w:r>
            <w:r w:rsidR="006F2A30" w:rsidRPr="00754D16">
              <w:rPr>
                <w:rFonts w:asciiTheme="majorHAnsi" w:eastAsia="Times New Roman" w:hAnsiTheme="majorHAnsi" w:cstheme="majorHAnsi"/>
                <w:i/>
                <w:iCs/>
                <w:sz w:val="16"/>
                <w:szCs w:val="16"/>
              </w:rPr>
              <w:t>5</w:t>
            </w:r>
            <w:r w:rsidRPr="00754D16">
              <w:rPr>
                <w:rFonts w:asciiTheme="majorHAnsi" w:eastAsia="Times New Roman" w:hAnsiTheme="majorHAnsi" w:cstheme="majorHAnsi"/>
                <w:i/>
                <w:iCs/>
                <w:sz w:val="16"/>
                <w:szCs w:val="16"/>
              </w:rPr>
              <w:t>-2</w:t>
            </w:r>
            <w:r w:rsidR="006F2A30" w:rsidRPr="00754D16">
              <w:rPr>
                <w:rFonts w:asciiTheme="majorHAnsi" w:eastAsia="Times New Roman" w:hAnsiTheme="majorHAnsi" w:cstheme="majorHAnsi"/>
                <w:i/>
                <w:iCs/>
                <w:sz w:val="16"/>
                <w:szCs w:val="16"/>
              </w:rPr>
              <w:t>6</w:t>
            </w:r>
            <w:r w:rsidRPr="00754D16">
              <w:rPr>
                <w:rFonts w:asciiTheme="majorHAnsi" w:eastAsia="Times New Roman" w:hAnsiTheme="majorHAnsi" w:cstheme="majorHAnsi"/>
                <w:i/>
                <w:iCs/>
                <w:sz w:val="16"/>
                <w:szCs w:val="16"/>
              </w:rPr>
              <w:t xml:space="preserve"> to </w:t>
            </w:r>
            <w:r w:rsidR="006F2A30" w:rsidRPr="00754D16">
              <w:rPr>
                <w:rFonts w:asciiTheme="majorHAnsi" w:eastAsia="Times New Roman" w:hAnsiTheme="majorHAnsi" w:cstheme="majorHAnsi"/>
                <w:i/>
                <w:iCs/>
                <w:sz w:val="16"/>
                <w:szCs w:val="16"/>
              </w:rPr>
              <w:t xml:space="preserve">include only </w:t>
            </w:r>
            <w:r w:rsidR="0010796E" w:rsidRPr="0010796E">
              <w:rPr>
                <w:rFonts w:asciiTheme="majorHAnsi" w:eastAsia="Times New Roman" w:hAnsiTheme="majorHAnsi" w:cstheme="majorHAnsi"/>
                <w:i/>
                <w:iCs/>
                <w:sz w:val="16"/>
                <w:szCs w:val="16"/>
              </w:rPr>
              <w:t xml:space="preserve">domain name system </w:t>
            </w:r>
            <w:r w:rsidR="00DB2FF6" w:rsidRPr="00754D16">
              <w:rPr>
                <w:rFonts w:asciiTheme="majorHAnsi" w:eastAsia="Times New Roman" w:hAnsiTheme="majorHAnsi" w:cstheme="majorHAnsi"/>
                <w:i/>
                <w:iCs/>
                <w:sz w:val="16"/>
                <w:szCs w:val="16"/>
              </w:rPr>
              <w:t xml:space="preserve">abuse reported through the 25 threat feeds. </w:t>
            </w:r>
            <w:r w:rsidR="000B06B7" w:rsidRPr="00754D16">
              <w:rPr>
                <w:rFonts w:asciiTheme="majorHAnsi" w:eastAsia="Times New Roman" w:hAnsiTheme="majorHAnsi" w:cstheme="majorHAnsi"/>
                <w:i/>
                <w:iCs/>
                <w:sz w:val="16"/>
                <w:szCs w:val="16"/>
              </w:rPr>
              <w:t xml:space="preserve">All other </w:t>
            </w:r>
            <w:r w:rsidR="00D62BA7" w:rsidRPr="00754D16">
              <w:rPr>
                <w:rFonts w:asciiTheme="majorHAnsi" w:eastAsia="Times New Roman" w:hAnsiTheme="majorHAnsi" w:cstheme="majorHAnsi"/>
                <w:i/>
                <w:iCs/>
                <w:sz w:val="16"/>
                <w:szCs w:val="16"/>
              </w:rPr>
              <w:t xml:space="preserve">cases </w:t>
            </w:r>
            <w:r w:rsidR="000642A3">
              <w:rPr>
                <w:rFonts w:asciiTheme="majorHAnsi" w:eastAsia="Times New Roman" w:hAnsiTheme="majorHAnsi" w:cstheme="majorHAnsi"/>
                <w:i/>
                <w:iCs/>
                <w:sz w:val="16"/>
                <w:szCs w:val="16"/>
              </w:rPr>
              <w:t>arising from other methods such as complaints or enquiries</w:t>
            </w:r>
            <w:r w:rsidR="00D62BA7" w:rsidRPr="00754D16">
              <w:rPr>
                <w:rFonts w:asciiTheme="majorHAnsi" w:eastAsia="Times New Roman" w:hAnsiTheme="majorHAnsi" w:cstheme="majorHAnsi"/>
                <w:i/>
                <w:iCs/>
                <w:sz w:val="16"/>
                <w:szCs w:val="16"/>
              </w:rPr>
              <w:t xml:space="preserve"> are </w:t>
            </w:r>
            <w:r w:rsidR="0041582F">
              <w:rPr>
                <w:rFonts w:asciiTheme="majorHAnsi" w:eastAsia="Times New Roman" w:hAnsiTheme="majorHAnsi" w:cstheme="majorHAnsi"/>
                <w:i/>
                <w:iCs/>
                <w:sz w:val="16"/>
                <w:szCs w:val="16"/>
              </w:rPr>
              <w:t xml:space="preserve">managed </w:t>
            </w:r>
            <w:r w:rsidR="00D62BA7" w:rsidRPr="00754D16">
              <w:rPr>
                <w:rFonts w:asciiTheme="majorHAnsi" w:eastAsia="Times New Roman" w:hAnsiTheme="majorHAnsi" w:cstheme="majorHAnsi"/>
                <w:i/>
                <w:iCs/>
                <w:sz w:val="16"/>
                <w:szCs w:val="16"/>
              </w:rPr>
              <w:t>as compliance audits.</w:t>
            </w:r>
          </w:p>
        </w:tc>
      </w:tr>
      <w:tr w:rsidR="004D0096" w:rsidRPr="004E3752" w14:paraId="15CCC19F" w14:textId="77777777" w:rsidTr="00754D16">
        <w:tc>
          <w:tcPr>
            <w:tcW w:w="463" w:type="dxa"/>
          </w:tcPr>
          <w:p w14:paraId="1DFFA695" w14:textId="77777777" w:rsidR="004D0096" w:rsidRPr="004E3752" w:rsidRDefault="004D0096" w:rsidP="00AE63AF">
            <w:pPr>
              <w:spacing w:before="120" w:after="120"/>
              <w:rPr>
                <w:rFonts w:asciiTheme="majorHAnsi" w:eastAsia="Times New Roman" w:hAnsiTheme="majorHAnsi" w:cstheme="majorHAnsi"/>
                <w:b/>
                <w:bCs/>
                <w:color w:val="EE0000"/>
                <w:sz w:val="16"/>
                <w:szCs w:val="16"/>
              </w:rPr>
            </w:pPr>
          </w:p>
        </w:tc>
        <w:tc>
          <w:tcPr>
            <w:tcW w:w="1746" w:type="dxa"/>
          </w:tcPr>
          <w:p w14:paraId="73A673F3" w14:textId="1FE2E453" w:rsidR="004D0096" w:rsidRPr="00754D16" w:rsidRDefault="00661E74" w:rsidP="00AE63AF">
            <w:pPr>
              <w:spacing w:before="120" w:after="120"/>
              <w:rPr>
                <w:rFonts w:ascii="Poppins" w:hAnsi="Poppins" w:cs="Poppins"/>
                <w:sz w:val="16"/>
                <w:szCs w:val="16"/>
                <w:lang w:val="en-AU"/>
              </w:rPr>
            </w:pPr>
            <w:r w:rsidRPr="00754D16">
              <w:rPr>
                <w:rFonts w:ascii="Poppins" w:hAnsi="Poppins" w:cs="Poppins"/>
                <w:sz w:val="16"/>
                <w:szCs w:val="16"/>
                <w:lang w:val="en-AU"/>
              </w:rPr>
              <w:t>Recommendations delivered by Policy Advisory Panel that have multi-stakeholder support</w:t>
            </w:r>
          </w:p>
        </w:tc>
        <w:tc>
          <w:tcPr>
            <w:tcW w:w="2632" w:type="dxa"/>
          </w:tcPr>
          <w:p w14:paraId="77979CB0" w14:textId="77777777" w:rsidR="00661E74" w:rsidRPr="00754D16" w:rsidRDefault="00661E74" w:rsidP="00874B28">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The Policy Advisory Panel conducting the 2025 .au Licensing Rules Review was appointed by the auDA Board and comprises representatives from across the Australian multi-stakeholder community</w:t>
            </w:r>
            <w:r w:rsidR="00874B28" w:rsidRPr="00754D16">
              <w:rPr>
                <w:rFonts w:asciiTheme="majorHAnsi" w:eastAsia="Times New Roman" w:hAnsiTheme="majorHAnsi" w:cstheme="majorHAnsi"/>
                <w:sz w:val="16"/>
                <w:szCs w:val="16"/>
              </w:rPr>
              <w:t>.</w:t>
            </w:r>
          </w:p>
          <w:p w14:paraId="53BB189A" w14:textId="24186273" w:rsidR="00874B28" w:rsidRPr="00754D16" w:rsidRDefault="00874B28" w:rsidP="00874B28">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The Australian multi-stakeholder community includes </w:t>
            </w:r>
            <w:r w:rsidR="001C48C5" w:rsidRPr="001C48C5">
              <w:rPr>
                <w:rFonts w:asciiTheme="majorHAnsi" w:eastAsia="Times New Roman" w:hAnsiTheme="majorHAnsi" w:cstheme="majorHAnsi"/>
                <w:sz w:val="16"/>
                <w:szCs w:val="16"/>
              </w:rPr>
              <w:t>the .au registry operator, registrars, resellers, registrants, local, state and federal government entities, civil society, academia, industry bodies, technical community and .au members.</w:t>
            </w:r>
          </w:p>
        </w:tc>
        <w:tc>
          <w:tcPr>
            <w:tcW w:w="5048" w:type="dxa"/>
          </w:tcPr>
          <w:p w14:paraId="38878F63" w14:textId="28ADB8E1" w:rsidR="00DC3D2C" w:rsidRDefault="00874B28" w:rsidP="00AE63AF">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Multi-stakeholder support for recommendations is based on </w:t>
            </w:r>
            <w:r w:rsidR="002E6EFF" w:rsidRPr="002E6EFF">
              <w:rPr>
                <w:rFonts w:asciiTheme="majorHAnsi" w:eastAsia="Times New Roman" w:hAnsiTheme="majorHAnsi" w:cstheme="majorHAnsi"/>
                <w:sz w:val="16"/>
                <w:szCs w:val="16"/>
              </w:rPr>
              <w:t xml:space="preserve">an external </w:t>
            </w:r>
            <w:r w:rsidR="00015037">
              <w:rPr>
                <w:rFonts w:asciiTheme="majorHAnsi" w:eastAsia="Times New Roman" w:hAnsiTheme="majorHAnsi" w:cstheme="majorHAnsi"/>
                <w:sz w:val="16"/>
                <w:szCs w:val="16"/>
              </w:rPr>
              <w:t>Policy Advisory P</w:t>
            </w:r>
            <w:r w:rsidR="002E6EFF" w:rsidRPr="002E6EFF">
              <w:rPr>
                <w:rFonts w:asciiTheme="majorHAnsi" w:eastAsia="Times New Roman" w:hAnsiTheme="majorHAnsi" w:cstheme="majorHAnsi"/>
                <w:sz w:val="16"/>
                <w:szCs w:val="16"/>
              </w:rPr>
              <w:t xml:space="preserve">anel leading the </w:t>
            </w:r>
            <w:r w:rsidR="00015037">
              <w:rPr>
                <w:rFonts w:asciiTheme="majorHAnsi" w:eastAsia="Times New Roman" w:hAnsiTheme="majorHAnsi" w:cstheme="majorHAnsi"/>
                <w:sz w:val="16"/>
                <w:szCs w:val="16"/>
              </w:rPr>
              <w:t>.au Licensing Rules R</w:t>
            </w:r>
            <w:r w:rsidR="002E6EFF" w:rsidRPr="002E6EFF">
              <w:rPr>
                <w:rFonts w:asciiTheme="majorHAnsi" w:eastAsia="Times New Roman" w:hAnsiTheme="majorHAnsi" w:cstheme="majorHAnsi"/>
                <w:sz w:val="16"/>
                <w:szCs w:val="16"/>
              </w:rPr>
              <w:t>eview</w:t>
            </w:r>
            <w:r w:rsidR="00DC3D2C">
              <w:rPr>
                <w:rFonts w:asciiTheme="majorHAnsi" w:eastAsia="Times New Roman" w:hAnsiTheme="majorHAnsi" w:cstheme="majorHAnsi"/>
                <w:sz w:val="16"/>
                <w:szCs w:val="16"/>
              </w:rPr>
              <w:t xml:space="preserve">. The Panel was appointed by the auDA Board and </w:t>
            </w:r>
            <w:r w:rsidR="002E6EFF" w:rsidRPr="002E6EFF">
              <w:rPr>
                <w:rFonts w:asciiTheme="majorHAnsi" w:eastAsia="Times New Roman" w:hAnsiTheme="majorHAnsi" w:cstheme="majorHAnsi"/>
                <w:sz w:val="16"/>
                <w:szCs w:val="16"/>
              </w:rPr>
              <w:t>had representation from a range of key stakeholder groups</w:t>
            </w:r>
          </w:p>
          <w:p w14:paraId="4C0FF9AD" w14:textId="60927EDF" w:rsidR="009A57FA" w:rsidRDefault="004E2476" w:rsidP="00AE63AF">
            <w:pPr>
              <w:spacing w:before="120" w:after="120"/>
              <w:rPr>
                <w:rFonts w:asciiTheme="majorHAnsi" w:eastAsia="Times New Roman" w:hAnsiTheme="majorHAnsi" w:cstheme="majorHAnsi"/>
                <w:sz w:val="16"/>
                <w:szCs w:val="16"/>
              </w:rPr>
            </w:pPr>
            <w:r>
              <w:rPr>
                <w:rFonts w:asciiTheme="majorHAnsi" w:eastAsia="Times New Roman" w:hAnsiTheme="majorHAnsi" w:cstheme="majorHAnsi"/>
                <w:sz w:val="16"/>
                <w:szCs w:val="16"/>
              </w:rPr>
              <w:t xml:space="preserve">Over </w:t>
            </w:r>
            <w:r w:rsidR="003C1D96">
              <w:rPr>
                <w:rFonts w:asciiTheme="majorHAnsi" w:eastAsia="Times New Roman" w:hAnsiTheme="majorHAnsi" w:cstheme="majorHAnsi"/>
                <w:sz w:val="16"/>
                <w:szCs w:val="16"/>
              </w:rPr>
              <w:t>seven months t</w:t>
            </w:r>
            <w:r w:rsidR="00874B28" w:rsidRPr="00754D16">
              <w:rPr>
                <w:rFonts w:asciiTheme="majorHAnsi" w:eastAsia="Times New Roman" w:hAnsiTheme="majorHAnsi" w:cstheme="majorHAnsi"/>
                <w:sz w:val="16"/>
                <w:szCs w:val="16"/>
              </w:rPr>
              <w:t xml:space="preserve">he Panel </w:t>
            </w:r>
            <w:r w:rsidR="00DC3D2C">
              <w:rPr>
                <w:rFonts w:asciiTheme="majorHAnsi" w:eastAsia="Times New Roman" w:hAnsiTheme="majorHAnsi" w:cstheme="majorHAnsi"/>
                <w:sz w:val="16"/>
                <w:szCs w:val="16"/>
              </w:rPr>
              <w:t>conducted</w:t>
            </w:r>
            <w:r w:rsidR="00DC3D2C" w:rsidRPr="00754D16">
              <w:rPr>
                <w:rFonts w:asciiTheme="majorHAnsi" w:eastAsia="Times New Roman" w:hAnsiTheme="majorHAnsi" w:cstheme="majorHAnsi"/>
                <w:sz w:val="16"/>
                <w:szCs w:val="16"/>
              </w:rPr>
              <w:t xml:space="preserve"> </w:t>
            </w:r>
            <w:r w:rsidR="00874B28" w:rsidRPr="00754D16">
              <w:rPr>
                <w:rFonts w:asciiTheme="majorHAnsi" w:eastAsia="Times New Roman" w:hAnsiTheme="majorHAnsi" w:cstheme="majorHAnsi"/>
                <w:sz w:val="16"/>
                <w:szCs w:val="16"/>
              </w:rPr>
              <w:t>wide-ranging consultation on experiences with the .au Licensing Rules and proposals for change</w:t>
            </w:r>
            <w:r w:rsidR="00DC3D2C">
              <w:rPr>
                <w:rFonts w:asciiTheme="majorHAnsi" w:eastAsia="Times New Roman" w:hAnsiTheme="majorHAnsi" w:cstheme="majorHAnsi"/>
                <w:sz w:val="16"/>
                <w:szCs w:val="16"/>
              </w:rPr>
              <w:t xml:space="preserve">, </w:t>
            </w:r>
            <w:r w:rsidR="009A57FA">
              <w:rPr>
                <w:rFonts w:asciiTheme="majorHAnsi" w:eastAsia="Times New Roman" w:hAnsiTheme="majorHAnsi" w:cstheme="majorHAnsi"/>
                <w:sz w:val="16"/>
                <w:szCs w:val="16"/>
              </w:rPr>
              <w:t>including in-person events around Australia, virtual town halls, written submissions and stakeholder outreach</w:t>
            </w:r>
            <w:r>
              <w:rPr>
                <w:rFonts w:asciiTheme="majorHAnsi" w:eastAsia="Times New Roman" w:hAnsiTheme="majorHAnsi" w:cstheme="majorHAnsi"/>
                <w:sz w:val="16"/>
                <w:szCs w:val="16"/>
              </w:rPr>
              <w:t>.</w:t>
            </w:r>
          </w:p>
          <w:p w14:paraId="4BABB85E" w14:textId="285B14AB" w:rsidR="004D0096" w:rsidRPr="00754D16" w:rsidRDefault="00D22370" w:rsidP="00AE63AF">
            <w:pPr>
              <w:spacing w:before="120" w:after="120"/>
              <w:rPr>
                <w:rFonts w:asciiTheme="majorHAnsi" w:eastAsia="Times New Roman" w:hAnsiTheme="majorHAnsi" w:cstheme="majorHAnsi"/>
                <w:sz w:val="16"/>
                <w:szCs w:val="16"/>
              </w:rPr>
            </w:pPr>
            <w:r>
              <w:rPr>
                <w:rFonts w:asciiTheme="majorHAnsi" w:eastAsia="Times New Roman" w:hAnsiTheme="majorHAnsi" w:cstheme="majorHAnsi"/>
                <w:sz w:val="16"/>
                <w:szCs w:val="16"/>
              </w:rPr>
              <w:t>The Panel published a Draft Report and conducted public consultation beginning in June 2026</w:t>
            </w:r>
            <w:r w:rsidR="00C535F4">
              <w:rPr>
                <w:rFonts w:asciiTheme="majorHAnsi" w:eastAsia="Times New Roman" w:hAnsiTheme="majorHAnsi" w:cstheme="majorHAnsi"/>
                <w:sz w:val="16"/>
                <w:szCs w:val="16"/>
              </w:rPr>
              <w:t xml:space="preserve">, seeking feedback on the report and its proposed recommendations. </w:t>
            </w:r>
            <w:r>
              <w:rPr>
                <w:rFonts w:asciiTheme="majorHAnsi" w:eastAsia="Times New Roman" w:hAnsiTheme="majorHAnsi" w:cstheme="majorHAnsi"/>
                <w:sz w:val="16"/>
                <w:szCs w:val="16"/>
              </w:rPr>
              <w:t>This</w:t>
            </w:r>
            <w:r w:rsidR="00C535F4">
              <w:rPr>
                <w:rFonts w:asciiTheme="majorHAnsi" w:eastAsia="Times New Roman" w:hAnsiTheme="majorHAnsi" w:cstheme="majorHAnsi"/>
                <w:sz w:val="16"/>
                <w:szCs w:val="16"/>
              </w:rPr>
              <w:t xml:space="preserve"> consultation </w:t>
            </w:r>
            <w:r>
              <w:rPr>
                <w:rFonts w:asciiTheme="majorHAnsi" w:eastAsia="Times New Roman" w:hAnsiTheme="majorHAnsi" w:cstheme="majorHAnsi"/>
                <w:sz w:val="16"/>
                <w:szCs w:val="16"/>
              </w:rPr>
              <w:t xml:space="preserve">extended beyond the </w:t>
            </w:r>
            <w:r w:rsidR="00C535F4">
              <w:rPr>
                <w:rFonts w:asciiTheme="majorHAnsi" w:eastAsia="Times New Roman" w:hAnsiTheme="majorHAnsi" w:cstheme="majorHAnsi"/>
                <w:sz w:val="16"/>
                <w:szCs w:val="16"/>
              </w:rPr>
              <w:t>Annual Report</w:t>
            </w:r>
            <w:r w:rsidR="00CE7D27">
              <w:rPr>
                <w:rFonts w:asciiTheme="majorHAnsi" w:eastAsia="Times New Roman" w:hAnsiTheme="majorHAnsi" w:cstheme="majorHAnsi"/>
                <w:sz w:val="16"/>
                <w:szCs w:val="16"/>
              </w:rPr>
              <w:t xml:space="preserve"> reporting period</w:t>
            </w:r>
            <w:r w:rsidR="00C535F4">
              <w:rPr>
                <w:rFonts w:asciiTheme="majorHAnsi" w:eastAsia="Times New Roman" w:hAnsiTheme="majorHAnsi" w:cstheme="majorHAnsi"/>
                <w:sz w:val="16"/>
                <w:szCs w:val="16"/>
              </w:rPr>
              <w:t xml:space="preserve"> and concluded in July 2026. The</w:t>
            </w:r>
            <w:r w:rsidR="001C48C5">
              <w:rPr>
                <w:rFonts w:asciiTheme="majorHAnsi" w:eastAsia="Times New Roman" w:hAnsiTheme="majorHAnsi" w:cstheme="majorHAnsi"/>
                <w:sz w:val="16"/>
                <w:szCs w:val="16"/>
              </w:rPr>
              <w:t xml:space="preserve"> Panel</w:t>
            </w:r>
            <w:r w:rsidR="00C535F4">
              <w:rPr>
                <w:rFonts w:asciiTheme="majorHAnsi" w:eastAsia="Times New Roman" w:hAnsiTheme="majorHAnsi" w:cstheme="majorHAnsi"/>
                <w:sz w:val="16"/>
                <w:szCs w:val="16"/>
              </w:rPr>
              <w:t xml:space="preserve"> then</w:t>
            </w:r>
            <w:r w:rsidR="001C48C5">
              <w:rPr>
                <w:rFonts w:asciiTheme="majorHAnsi" w:eastAsia="Times New Roman" w:hAnsiTheme="majorHAnsi" w:cstheme="majorHAnsi"/>
                <w:sz w:val="16"/>
                <w:szCs w:val="16"/>
              </w:rPr>
              <w:t xml:space="preserve"> presented </w:t>
            </w:r>
            <w:r w:rsidR="004E2476">
              <w:rPr>
                <w:rFonts w:asciiTheme="majorHAnsi" w:eastAsia="Times New Roman" w:hAnsiTheme="majorHAnsi" w:cstheme="majorHAnsi"/>
                <w:sz w:val="16"/>
                <w:szCs w:val="16"/>
              </w:rPr>
              <w:t>the Final Report with</w:t>
            </w:r>
            <w:r w:rsidR="00DC3D2C">
              <w:rPr>
                <w:rFonts w:asciiTheme="majorHAnsi" w:eastAsia="Times New Roman" w:hAnsiTheme="majorHAnsi" w:cstheme="majorHAnsi"/>
                <w:sz w:val="16"/>
                <w:szCs w:val="16"/>
              </w:rPr>
              <w:t xml:space="preserve"> recommendations </w:t>
            </w:r>
            <w:r w:rsidR="00874B28" w:rsidRPr="00754D16">
              <w:rPr>
                <w:rFonts w:asciiTheme="majorHAnsi" w:eastAsia="Times New Roman" w:hAnsiTheme="majorHAnsi" w:cstheme="majorHAnsi"/>
                <w:sz w:val="16"/>
                <w:szCs w:val="16"/>
              </w:rPr>
              <w:t>to the auDA Board</w:t>
            </w:r>
            <w:r w:rsidR="00DC3D2C">
              <w:rPr>
                <w:rFonts w:asciiTheme="majorHAnsi" w:eastAsia="Times New Roman" w:hAnsiTheme="majorHAnsi" w:cstheme="majorHAnsi"/>
                <w:sz w:val="16"/>
                <w:szCs w:val="16"/>
              </w:rPr>
              <w:t xml:space="preserve"> in August 2026.</w:t>
            </w:r>
          </w:p>
        </w:tc>
      </w:tr>
      <w:tr w:rsidR="00AE63AF" w:rsidRPr="004E3752" w14:paraId="05EF1110" w14:textId="77777777" w:rsidTr="00754D16">
        <w:tc>
          <w:tcPr>
            <w:tcW w:w="463" w:type="dxa"/>
            <w:shd w:val="clear" w:color="auto" w:fill="75CCCC" w:themeFill="accent5"/>
          </w:tcPr>
          <w:p w14:paraId="47FEEDAC" w14:textId="77777777" w:rsidR="00AE63AF" w:rsidRPr="004E3752" w:rsidRDefault="00AE63AF" w:rsidP="00AE63AF">
            <w:pPr>
              <w:spacing w:before="120" w:after="120"/>
              <w:rPr>
                <w:rFonts w:asciiTheme="majorHAnsi" w:eastAsia="Times New Roman" w:hAnsiTheme="majorHAnsi" w:cstheme="majorHAnsi"/>
                <w:b/>
                <w:bCs/>
                <w:color w:val="EE0000"/>
                <w:sz w:val="16"/>
                <w:szCs w:val="16"/>
              </w:rPr>
            </w:pPr>
          </w:p>
        </w:tc>
        <w:tc>
          <w:tcPr>
            <w:tcW w:w="1746" w:type="dxa"/>
            <w:shd w:val="clear" w:color="auto" w:fill="75CCCC" w:themeFill="accent5"/>
          </w:tcPr>
          <w:p w14:paraId="19F0CAA2" w14:textId="77777777" w:rsidR="00AE63AF" w:rsidRPr="00754D16" w:rsidRDefault="00AE63AF" w:rsidP="00AE63AF">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b/>
                <w:bCs/>
                <w:sz w:val="16"/>
                <w:szCs w:val="16"/>
              </w:rPr>
              <w:t>Trust</w:t>
            </w:r>
          </w:p>
        </w:tc>
        <w:tc>
          <w:tcPr>
            <w:tcW w:w="2632" w:type="dxa"/>
            <w:shd w:val="clear" w:color="auto" w:fill="75CCCC" w:themeFill="accent5"/>
          </w:tcPr>
          <w:p w14:paraId="459A78F3" w14:textId="77777777" w:rsidR="00AE63AF" w:rsidRPr="00754D16" w:rsidRDefault="00AE63AF" w:rsidP="00AE63AF">
            <w:pPr>
              <w:spacing w:before="120" w:after="120"/>
              <w:rPr>
                <w:rFonts w:asciiTheme="majorHAnsi" w:eastAsia="Times New Roman" w:hAnsiTheme="majorHAnsi" w:cstheme="majorHAnsi"/>
                <w:sz w:val="16"/>
                <w:szCs w:val="16"/>
              </w:rPr>
            </w:pPr>
          </w:p>
        </w:tc>
        <w:tc>
          <w:tcPr>
            <w:tcW w:w="5048" w:type="dxa"/>
            <w:shd w:val="clear" w:color="auto" w:fill="75CCCC" w:themeFill="accent5"/>
          </w:tcPr>
          <w:p w14:paraId="521EE2C9" w14:textId="77777777" w:rsidR="00AE63AF" w:rsidRPr="00754D16" w:rsidRDefault="00AE63AF" w:rsidP="00AE63AF">
            <w:pPr>
              <w:spacing w:before="120" w:after="120"/>
              <w:rPr>
                <w:rFonts w:asciiTheme="majorHAnsi" w:eastAsia="Times New Roman" w:hAnsiTheme="majorHAnsi" w:cstheme="majorHAnsi"/>
                <w:sz w:val="16"/>
                <w:szCs w:val="16"/>
              </w:rPr>
            </w:pPr>
          </w:p>
        </w:tc>
      </w:tr>
      <w:tr w:rsidR="005B0750" w:rsidRPr="004E3752" w14:paraId="01C45E16" w14:textId="77777777" w:rsidTr="00754D16">
        <w:tc>
          <w:tcPr>
            <w:tcW w:w="463" w:type="dxa"/>
          </w:tcPr>
          <w:p w14:paraId="4E9F9C10" w14:textId="77777777" w:rsidR="005B0750" w:rsidRPr="004E3752" w:rsidRDefault="005B0750" w:rsidP="005B0750">
            <w:pPr>
              <w:spacing w:before="120" w:after="120"/>
              <w:rPr>
                <w:rFonts w:asciiTheme="majorHAnsi" w:eastAsia="Times New Roman" w:hAnsiTheme="majorHAnsi" w:cstheme="majorHAnsi"/>
                <w:color w:val="EE0000"/>
                <w:sz w:val="16"/>
                <w:szCs w:val="16"/>
              </w:rPr>
            </w:pPr>
          </w:p>
        </w:tc>
        <w:tc>
          <w:tcPr>
            <w:tcW w:w="1746" w:type="dxa"/>
          </w:tcPr>
          <w:p w14:paraId="5C32F1A5" w14:textId="4834E4C6" w:rsidR="005B0750" w:rsidRPr="00754D16" w:rsidRDefault="0042444A" w:rsidP="005B0750">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Monthly percentage of new registrations and renewals with validated Australian presence </w:t>
            </w:r>
          </w:p>
        </w:tc>
        <w:tc>
          <w:tcPr>
            <w:tcW w:w="2632" w:type="dxa"/>
          </w:tcPr>
          <w:p w14:paraId="74218607" w14:textId="77777777" w:rsidR="005B0750" w:rsidRPr="00754D16" w:rsidRDefault="005B0750" w:rsidP="005B0750">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.au domain name registrations are validated by the .au registrar or reseller to ensure they meet the Australian presence requirement at the time of registration and renewal. </w:t>
            </w:r>
          </w:p>
          <w:p w14:paraId="451FB341" w14:textId="57F1E1D7" w:rsidR="005B0750" w:rsidRPr="00754D16" w:rsidRDefault="005B0750" w:rsidP="005B0750">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auDA performs an additional validation step for</w:t>
            </w:r>
            <w:r w:rsidR="00DD5C44">
              <w:rPr>
                <w:rFonts w:asciiTheme="majorHAnsi" w:eastAsia="Times New Roman" w:hAnsiTheme="majorHAnsi" w:cstheme="majorHAnsi"/>
                <w:sz w:val="16"/>
                <w:szCs w:val="16"/>
              </w:rPr>
              <w:t xml:space="preserve"> a subset of</w:t>
            </w:r>
            <w:r w:rsidRPr="00754D16">
              <w:rPr>
                <w:rFonts w:asciiTheme="majorHAnsi" w:eastAsia="Times New Roman" w:hAnsiTheme="majorHAnsi" w:cstheme="majorHAnsi"/>
                <w:sz w:val="16"/>
                <w:szCs w:val="16"/>
              </w:rPr>
              <w:t xml:space="preserve"> new .au domain name registrations and .au domain name renewals each month, helping support compliance with the .au Licensing Rules. </w:t>
            </w:r>
          </w:p>
          <w:p w14:paraId="296D2CFF" w14:textId="77777777" w:rsidR="005B0750" w:rsidRPr="00754D16" w:rsidRDefault="005B0750" w:rsidP="005B0750">
            <w:pPr>
              <w:spacing w:before="120" w:after="120"/>
              <w:rPr>
                <w:rFonts w:asciiTheme="majorHAnsi" w:eastAsia="Times New Roman" w:hAnsiTheme="majorHAnsi" w:cstheme="majorHAnsi"/>
                <w:sz w:val="16"/>
                <w:szCs w:val="16"/>
              </w:rPr>
            </w:pPr>
          </w:p>
        </w:tc>
        <w:tc>
          <w:tcPr>
            <w:tcW w:w="5048" w:type="dxa"/>
          </w:tcPr>
          <w:p w14:paraId="6C2C9010" w14:textId="6B627DB1" w:rsidR="005B0750" w:rsidRPr="00754D16" w:rsidRDefault="005B0750" w:rsidP="005B0750">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An external third-party conducts validation checks for new .au domain name registrations and renewals by validating the Australian presence requirement where the registrant meets the requirement via a valid Australian Business Number or Australian Company Number. </w:t>
            </w:r>
          </w:p>
          <w:p w14:paraId="049FB2A6" w14:textId="51936CA0" w:rsidR="005B0750" w:rsidRPr="00754D16" w:rsidRDefault="005B0750" w:rsidP="005B0750">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Where a registrant has a valid </w:t>
            </w:r>
            <w:r w:rsidR="00530D07">
              <w:rPr>
                <w:rFonts w:asciiTheme="majorHAnsi" w:eastAsia="Times New Roman" w:hAnsiTheme="majorHAnsi" w:cstheme="majorHAnsi"/>
                <w:sz w:val="16"/>
                <w:szCs w:val="16"/>
              </w:rPr>
              <w:t>Australian Business Number</w:t>
            </w:r>
            <w:r w:rsidRPr="00754D16">
              <w:rPr>
                <w:rFonts w:asciiTheme="majorHAnsi" w:eastAsia="Times New Roman" w:hAnsiTheme="majorHAnsi" w:cstheme="majorHAnsi"/>
                <w:sz w:val="16"/>
                <w:szCs w:val="16"/>
              </w:rPr>
              <w:t xml:space="preserve"> or </w:t>
            </w:r>
            <w:r w:rsidR="00530D07">
              <w:rPr>
                <w:rFonts w:asciiTheme="majorHAnsi" w:eastAsia="Times New Roman" w:hAnsiTheme="majorHAnsi" w:cstheme="majorHAnsi"/>
                <w:sz w:val="16"/>
                <w:szCs w:val="16"/>
              </w:rPr>
              <w:t>Australian Company Number</w:t>
            </w:r>
            <w:r w:rsidRPr="00754D16">
              <w:rPr>
                <w:rFonts w:asciiTheme="majorHAnsi" w:eastAsia="Times New Roman" w:hAnsiTheme="majorHAnsi" w:cstheme="majorHAnsi"/>
                <w:sz w:val="16"/>
                <w:szCs w:val="16"/>
              </w:rPr>
              <w:t xml:space="preserve">, their registered or renewed .au domain name is considered “validated”. Where the registrant does not hold a valid </w:t>
            </w:r>
            <w:r w:rsidR="00530D07">
              <w:rPr>
                <w:rFonts w:asciiTheme="majorHAnsi" w:eastAsia="Times New Roman" w:hAnsiTheme="majorHAnsi" w:cstheme="majorHAnsi"/>
                <w:sz w:val="16"/>
                <w:szCs w:val="16"/>
              </w:rPr>
              <w:t>Australian Business Number</w:t>
            </w:r>
            <w:r w:rsidR="00530D07" w:rsidRPr="00754D16">
              <w:rPr>
                <w:rFonts w:asciiTheme="majorHAnsi" w:eastAsia="Times New Roman" w:hAnsiTheme="majorHAnsi" w:cstheme="majorHAnsi"/>
                <w:sz w:val="16"/>
                <w:szCs w:val="16"/>
              </w:rPr>
              <w:t xml:space="preserve"> or </w:t>
            </w:r>
            <w:r w:rsidR="00530D07">
              <w:rPr>
                <w:rFonts w:asciiTheme="majorHAnsi" w:eastAsia="Times New Roman" w:hAnsiTheme="majorHAnsi" w:cstheme="majorHAnsi"/>
                <w:sz w:val="16"/>
                <w:szCs w:val="16"/>
              </w:rPr>
              <w:t>Australian Company Number</w:t>
            </w:r>
            <w:r w:rsidRPr="00754D16">
              <w:rPr>
                <w:rFonts w:asciiTheme="majorHAnsi" w:eastAsia="Times New Roman" w:hAnsiTheme="majorHAnsi" w:cstheme="majorHAnsi"/>
                <w:sz w:val="16"/>
                <w:szCs w:val="16"/>
              </w:rPr>
              <w:t xml:space="preserve">, auDA takes action to support compliance, suspend or delete the .au domain name. </w:t>
            </w:r>
          </w:p>
          <w:p w14:paraId="7D952F17" w14:textId="77777777" w:rsidR="005B0750" w:rsidRPr="00754D16" w:rsidRDefault="005B0750" w:rsidP="005B0750">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auDA calculates the validated percentages as follows:</w:t>
            </w:r>
          </w:p>
          <w:p w14:paraId="5F3C8CAD" w14:textId="5F677B02" w:rsidR="005B0750" w:rsidRPr="00754D16" w:rsidRDefault="005B0750" w:rsidP="005B0750">
            <w:pPr>
              <w:pStyle w:val="ListParagraph"/>
              <w:numPr>
                <w:ilvl w:val="0"/>
                <w:numId w:val="38"/>
              </w:numPr>
              <w:spacing w:before="120" w:after="120"/>
              <w:ind w:left="198" w:hanging="198"/>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Validated registrations - the number of validated .au registrations as a percentage of the total number of .au registrations</w:t>
            </w:r>
          </w:p>
          <w:p w14:paraId="5C63F53F" w14:textId="6B237B29" w:rsidR="005B0750" w:rsidRPr="00DB18DB" w:rsidRDefault="005B0750" w:rsidP="00DB18DB">
            <w:pPr>
              <w:pStyle w:val="ListParagraph"/>
              <w:numPr>
                <w:ilvl w:val="0"/>
                <w:numId w:val="38"/>
              </w:numPr>
              <w:spacing w:before="120" w:after="120"/>
              <w:ind w:left="198" w:hanging="198"/>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lastRenderedPageBreak/>
              <w:t xml:space="preserve">Validated renewals - the number of validated .au renewals as a percentage of the total number of .au renewals. </w:t>
            </w:r>
          </w:p>
        </w:tc>
      </w:tr>
      <w:tr w:rsidR="00147331" w:rsidRPr="004E3752" w14:paraId="0D9B565F" w14:textId="77777777" w:rsidTr="00754D16">
        <w:tc>
          <w:tcPr>
            <w:tcW w:w="463" w:type="dxa"/>
          </w:tcPr>
          <w:p w14:paraId="0D4663B7"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tcPr>
          <w:p w14:paraId="606C1109" w14:textId="6650025F" w:rsidR="00147331" w:rsidRPr="00B4012E" w:rsidRDefault="00147331" w:rsidP="00147331">
            <w:pPr>
              <w:spacing w:before="120" w:after="120"/>
              <w:rPr>
                <w:rFonts w:asciiTheme="majorHAnsi" w:eastAsia="Times New Roman" w:hAnsiTheme="majorHAnsi" w:cstheme="majorHAnsi"/>
                <w:sz w:val="16"/>
                <w:szCs w:val="16"/>
              </w:rPr>
            </w:pPr>
            <w:r w:rsidRPr="00B4012E">
              <w:rPr>
                <w:rFonts w:ascii="Poppins" w:hAnsi="Poppins" w:cs="Poppins"/>
                <w:sz w:val="16"/>
                <w:szCs w:val="16"/>
              </w:rPr>
              <w:t>.au membership gender diversity</w:t>
            </w:r>
          </w:p>
        </w:tc>
        <w:tc>
          <w:tcPr>
            <w:tcW w:w="2632" w:type="dxa"/>
          </w:tcPr>
          <w:p w14:paraId="71A3DA71" w14:textId="77777777" w:rsidR="00147331" w:rsidRPr="00754D16" w:rsidRDefault="00147331" w:rsidP="00147331">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auDA is a membership-based organisation and seeks to support a membership that reflects the diversity of the Australian community. </w:t>
            </w:r>
          </w:p>
          <w:p w14:paraId="2CD670E5" w14:textId="4B38D260" w:rsidR="00147331" w:rsidRPr="00B4012E" w:rsidRDefault="00F740EC" w:rsidP="00147331">
            <w:pPr>
              <w:spacing w:before="120" w:after="120"/>
              <w:rPr>
                <w:rFonts w:asciiTheme="majorHAnsi" w:eastAsia="Times New Roman" w:hAnsiTheme="majorHAnsi" w:cstheme="majorHAnsi"/>
                <w:sz w:val="16"/>
                <w:szCs w:val="16"/>
              </w:rPr>
            </w:pPr>
            <w:r w:rsidRPr="00F740EC">
              <w:rPr>
                <w:rFonts w:asciiTheme="majorHAnsi" w:eastAsia="Times New Roman" w:hAnsiTheme="majorHAnsi" w:cstheme="majorHAnsi"/>
                <w:sz w:val="16"/>
                <w:szCs w:val="16"/>
              </w:rPr>
              <w:t xml:space="preserve">We </w:t>
            </w:r>
            <w:r>
              <w:rPr>
                <w:rFonts w:asciiTheme="majorHAnsi" w:eastAsia="Times New Roman" w:hAnsiTheme="majorHAnsi" w:cstheme="majorHAnsi"/>
                <w:sz w:val="16"/>
                <w:szCs w:val="16"/>
              </w:rPr>
              <w:t>seek to increase</w:t>
            </w:r>
            <w:r w:rsidRPr="00F740EC">
              <w:rPr>
                <w:rFonts w:asciiTheme="majorHAnsi" w:eastAsia="Times New Roman" w:hAnsiTheme="majorHAnsi" w:cstheme="majorHAnsi"/>
                <w:sz w:val="16"/>
                <w:szCs w:val="16"/>
              </w:rPr>
              <w:t xml:space="preserve"> diversity across </w:t>
            </w:r>
            <w:proofErr w:type="gramStart"/>
            <w:r w:rsidRPr="00F740EC">
              <w:rPr>
                <w:rFonts w:asciiTheme="majorHAnsi" w:eastAsia="Times New Roman" w:hAnsiTheme="majorHAnsi" w:cstheme="majorHAnsi"/>
                <w:sz w:val="16"/>
                <w:szCs w:val="16"/>
              </w:rPr>
              <w:t>a number of</w:t>
            </w:r>
            <w:proofErr w:type="gramEnd"/>
            <w:r w:rsidRPr="00F740EC">
              <w:rPr>
                <w:rFonts w:asciiTheme="majorHAnsi" w:eastAsia="Times New Roman" w:hAnsiTheme="majorHAnsi" w:cstheme="majorHAnsi"/>
                <w:sz w:val="16"/>
                <w:szCs w:val="16"/>
              </w:rPr>
              <w:t xml:space="preserve"> areas including industry, age, geographic and gender diversity. Increasing the representation of women members </w:t>
            </w:r>
            <w:r w:rsidR="00FE49CD">
              <w:rPr>
                <w:rFonts w:asciiTheme="majorHAnsi" w:eastAsia="Times New Roman" w:hAnsiTheme="majorHAnsi" w:cstheme="majorHAnsi"/>
                <w:sz w:val="16"/>
                <w:szCs w:val="16"/>
              </w:rPr>
              <w:t>is</w:t>
            </w:r>
            <w:r w:rsidRPr="00F740EC">
              <w:rPr>
                <w:rFonts w:asciiTheme="majorHAnsi" w:eastAsia="Times New Roman" w:hAnsiTheme="majorHAnsi" w:cstheme="majorHAnsi"/>
                <w:sz w:val="16"/>
                <w:szCs w:val="16"/>
              </w:rPr>
              <w:t xml:space="preserve"> a key focus area. </w:t>
            </w:r>
          </w:p>
        </w:tc>
        <w:tc>
          <w:tcPr>
            <w:tcW w:w="5048" w:type="dxa"/>
          </w:tcPr>
          <w:p w14:paraId="39B5C6E0" w14:textId="6A271A01" w:rsidR="00147331" w:rsidRPr="004910D7" w:rsidRDefault="00147331" w:rsidP="004910D7">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auDA records .au member registration in auDA’s Customer Relationship Management tool. We report</w:t>
            </w:r>
            <w:r w:rsidR="0086503F">
              <w:rPr>
                <w:rFonts w:asciiTheme="majorHAnsi" w:eastAsia="Times New Roman" w:hAnsiTheme="majorHAnsi" w:cstheme="majorHAnsi"/>
                <w:sz w:val="16"/>
                <w:szCs w:val="16"/>
              </w:rPr>
              <w:t xml:space="preserve"> t</w:t>
            </w:r>
            <w:r w:rsidRPr="004910D7">
              <w:rPr>
                <w:rFonts w:asciiTheme="majorHAnsi" w:eastAsia="Times New Roman" w:hAnsiTheme="majorHAnsi" w:cstheme="majorHAnsi"/>
                <w:sz w:val="16"/>
                <w:szCs w:val="16"/>
              </w:rPr>
              <w:t>he number of new members who are women as a percentage of total new members who joined the program within a given financial year.</w:t>
            </w:r>
          </w:p>
        </w:tc>
      </w:tr>
      <w:tr w:rsidR="00147331" w:rsidRPr="004E3752" w14:paraId="313D033B" w14:textId="77777777" w:rsidTr="00754D16">
        <w:tc>
          <w:tcPr>
            <w:tcW w:w="463" w:type="dxa"/>
            <w:shd w:val="clear" w:color="auto" w:fill="75CCCC" w:themeFill="accent5"/>
          </w:tcPr>
          <w:p w14:paraId="084EC128"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shd w:val="clear" w:color="auto" w:fill="75CCCC" w:themeFill="accent5"/>
          </w:tcPr>
          <w:p w14:paraId="5054D992" w14:textId="11E935D2" w:rsidR="00147331" w:rsidRPr="00754D16" w:rsidRDefault="00147331" w:rsidP="00147331">
            <w:pPr>
              <w:spacing w:before="120" w:after="120"/>
              <w:rPr>
                <w:rFonts w:ascii="Poppins" w:hAnsi="Poppins" w:cs="Poppins"/>
                <w:b/>
                <w:bCs/>
                <w:sz w:val="16"/>
                <w:szCs w:val="16"/>
              </w:rPr>
            </w:pPr>
            <w:r w:rsidRPr="00754D16">
              <w:rPr>
                <w:rFonts w:ascii="Poppins" w:hAnsi="Poppins" w:cs="Poppins"/>
                <w:b/>
                <w:bCs/>
                <w:sz w:val="16"/>
                <w:szCs w:val="16"/>
              </w:rPr>
              <w:t>Impact</w:t>
            </w:r>
          </w:p>
        </w:tc>
        <w:tc>
          <w:tcPr>
            <w:tcW w:w="2632" w:type="dxa"/>
            <w:shd w:val="clear" w:color="auto" w:fill="75CCCC" w:themeFill="accent5"/>
          </w:tcPr>
          <w:p w14:paraId="622B9F29" w14:textId="77777777" w:rsidR="00147331" w:rsidRPr="00B4012E" w:rsidRDefault="00147331" w:rsidP="00147331">
            <w:pPr>
              <w:spacing w:before="120" w:after="120"/>
              <w:rPr>
                <w:rFonts w:asciiTheme="majorHAnsi" w:eastAsia="Times New Roman" w:hAnsiTheme="majorHAnsi" w:cstheme="majorHAnsi"/>
                <w:sz w:val="16"/>
                <w:szCs w:val="16"/>
              </w:rPr>
            </w:pPr>
          </w:p>
        </w:tc>
        <w:tc>
          <w:tcPr>
            <w:tcW w:w="5048" w:type="dxa"/>
            <w:shd w:val="clear" w:color="auto" w:fill="75CCCC" w:themeFill="accent5"/>
          </w:tcPr>
          <w:p w14:paraId="3E85E207" w14:textId="77777777" w:rsidR="00147331" w:rsidRPr="00B4012E" w:rsidRDefault="00147331" w:rsidP="00147331">
            <w:pPr>
              <w:spacing w:before="120" w:after="120"/>
              <w:rPr>
                <w:rFonts w:asciiTheme="majorHAnsi" w:eastAsia="Times New Roman" w:hAnsiTheme="majorHAnsi" w:cstheme="majorHAnsi"/>
                <w:sz w:val="16"/>
                <w:szCs w:val="16"/>
              </w:rPr>
            </w:pPr>
          </w:p>
        </w:tc>
      </w:tr>
      <w:tr w:rsidR="00147331" w:rsidRPr="004E3752" w14:paraId="7C7B0513" w14:textId="77777777" w:rsidTr="00754D16">
        <w:tc>
          <w:tcPr>
            <w:tcW w:w="463" w:type="dxa"/>
          </w:tcPr>
          <w:p w14:paraId="5494FBD3"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tcPr>
          <w:p w14:paraId="728DAEFB" w14:textId="2CAF9757" w:rsidR="00147331" w:rsidRPr="00B4012E" w:rsidRDefault="00147331" w:rsidP="00147331">
            <w:pPr>
              <w:spacing w:before="120" w:after="120"/>
              <w:rPr>
                <w:rFonts w:ascii="Poppins" w:hAnsi="Poppins" w:cs="Poppins"/>
                <w:sz w:val="16"/>
                <w:szCs w:val="16"/>
              </w:rPr>
            </w:pPr>
            <w:r w:rsidRPr="00B4012E">
              <w:rPr>
                <w:rFonts w:ascii="Poppins" w:hAnsi="Poppins" w:cs="Poppins"/>
                <w:sz w:val="16"/>
                <w:szCs w:val="16"/>
              </w:rPr>
              <w:t xml:space="preserve">Number of graduates from </w:t>
            </w:r>
            <w:r w:rsidR="003024E4" w:rsidRPr="003024E4">
              <w:rPr>
                <w:rFonts w:ascii="Poppins" w:hAnsi="Poppins" w:cs="Poppins"/>
                <w:sz w:val="16"/>
                <w:szCs w:val="16"/>
              </w:rPr>
              <w:t>Asia Pacific Internet Governance Academy</w:t>
            </w:r>
            <w:r w:rsidRPr="00B4012E">
              <w:rPr>
                <w:rFonts w:ascii="Poppins" w:hAnsi="Poppins" w:cs="Poppins"/>
                <w:sz w:val="16"/>
                <w:szCs w:val="16"/>
              </w:rPr>
              <w:t xml:space="preserve"> Australia and auDA Fellowships</w:t>
            </w:r>
            <w:r w:rsidR="00DC1D3C">
              <w:rPr>
                <w:rFonts w:ascii="Poppins" w:hAnsi="Poppins" w:cs="Poppins"/>
                <w:sz w:val="16"/>
                <w:szCs w:val="16"/>
              </w:rPr>
              <w:t xml:space="preserve"> awarded</w:t>
            </w:r>
          </w:p>
        </w:tc>
        <w:tc>
          <w:tcPr>
            <w:tcW w:w="2632" w:type="dxa"/>
          </w:tcPr>
          <w:p w14:paraId="3C7ABF50" w14:textId="13D88239" w:rsidR="001A3192" w:rsidRPr="00B4012E" w:rsidRDefault="001A3192"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The Asia Pacific Internet Governance Academy</w:t>
            </w:r>
            <w:r w:rsidR="00580A2B">
              <w:rPr>
                <w:rFonts w:asciiTheme="majorHAnsi" w:eastAsia="Times New Roman" w:hAnsiTheme="majorHAnsi" w:cstheme="majorHAnsi"/>
                <w:sz w:val="16"/>
                <w:szCs w:val="16"/>
              </w:rPr>
              <w:t xml:space="preserve"> </w:t>
            </w:r>
            <w:r w:rsidRPr="00B4012E">
              <w:rPr>
                <w:rFonts w:asciiTheme="majorHAnsi" w:eastAsia="Times New Roman" w:hAnsiTheme="majorHAnsi" w:cstheme="majorHAnsi"/>
                <w:sz w:val="16"/>
                <w:szCs w:val="16"/>
              </w:rPr>
              <w:t>Australia is a</w:t>
            </w:r>
            <w:r w:rsidR="00CE37D0" w:rsidRPr="00B4012E">
              <w:rPr>
                <w:rFonts w:asciiTheme="majorHAnsi" w:eastAsia="Times New Roman" w:hAnsiTheme="majorHAnsi" w:cstheme="majorHAnsi"/>
                <w:sz w:val="16"/>
                <w:szCs w:val="16"/>
              </w:rPr>
              <w:t xml:space="preserve">n event hosted by auDA to develop the next generation of youth leaders in the internet and digital ecosystem. auDA required prospective </w:t>
            </w:r>
            <w:r w:rsidR="003024E4" w:rsidRPr="003024E4">
              <w:rPr>
                <w:rFonts w:asciiTheme="majorHAnsi" w:eastAsia="Times New Roman" w:hAnsiTheme="majorHAnsi" w:cstheme="majorHAnsi"/>
                <w:sz w:val="16"/>
                <w:szCs w:val="16"/>
              </w:rPr>
              <w:t xml:space="preserve">Asia Pacific Internet Governance Academy </w:t>
            </w:r>
            <w:r w:rsidR="00CE37D0" w:rsidRPr="00B4012E">
              <w:rPr>
                <w:rFonts w:asciiTheme="majorHAnsi" w:eastAsia="Times New Roman" w:hAnsiTheme="majorHAnsi" w:cstheme="majorHAnsi"/>
                <w:sz w:val="16"/>
                <w:szCs w:val="16"/>
              </w:rPr>
              <w:t>Australia attendees to apply and be accepted to participate in the program, with a limited number of places each year.</w:t>
            </w:r>
          </w:p>
          <w:p w14:paraId="407ED183" w14:textId="56B25B3A" w:rsidR="00147331" w:rsidRPr="00B4012E" w:rsidRDefault="00626419"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 xml:space="preserve">The auDA Internet Governance Fellowship is awarded to individuals who have previously graduated from </w:t>
            </w:r>
            <w:r w:rsidR="003024E4" w:rsidRPr="003024E4">
              <w:rPr>
                <w:rFonts w:asciiTheme="majorHAnsi" w:eastAsia="Times New Roman" w:hAnsiTheme="majorHAnsi" w:cstheme="majorHAnsi"/>
                <w:sz w:val="16"/>
                <w:szCs w:val="16"/>
              </w:rPr>
              <w:t xml:space="preserve">Asia Pacific Internet Governance Academy </w:t>
            </w:r>
            <w:r w:rsidRPr="00B4012E">
              <w:rPr>
                <w:rFonts w:asciiTheme="majorHAnsi" w:eastAsia="Times New Roman" w:hAnsiTheme="majorHAnsi" w:cstheme="majorHAnsi"/>
                <w:sz w:val="16"/>
                <w:szCs w:val="16"/>
              </w:rPr>
              <w:t>Australia and wish to continue their involvement in internet governance and digital policy.</w:t>
            </w:r>
          </w:p>
        </w:tc>
        <w:tc>
          <w:tcPr>
            <w:tcW w:w="5048" w:type="dxa"/>
          </w:tcPr>
          <w:p w14:paraId="124C7772" w14:textId="0213F347" w:rsidR="004E5AE3" w:rsidRPr="00B4012E" w:rsidRDefault="004E5AE3"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 xml:space="preserve">auDA tracks attendance at </w:t>
            </w:r>
            <w:r w:rsidR="003024E4" w:rsidRPr="003024E4">
              <w:rPr>
                <w:rFonts w:asciiTheme="majorHAnsi" w:eastAsia="Times New Roman" w:hAnsiTheme="majorHAnsi" w:cstheme="majorHAnsi"/>
                <w:sz w:val="16"/>
                <w:szCs w:val="16"/>
              </w:rPr>
              <w:t xml:space="preserve">Asia Pacific Internet Governance Academy </w:t>
            </w:r>
            <w:r w:rsidRPr="00B4012E">
              <w:rPr>
                <w:rFonts w:asciiTheme="majorHAnsi" w:eastAsia="Times New Roman" w:hAnsiTheme="majorHAnsi" w:cstheme="majorHAnsi"/>
                <w:sz w:val="16"/>
                <w:szCs w:val="16"/>
              </w:rPr>
              <w:t>Australia</w:t>
            </w:r>
            <w:r w:rsidR="00BA4A17">
              <w:rPr>
                <w:rFonts w:asciiTheme="majorHAnsi" w:eastAsia="Times New Roman" w:hAnsiTheme="majorHAnsi" w:cstheme="majorHAnsi"/>
                <w:sz w:val="16"/>
                <w:szCs w:val="16"/>
              </w:rPr>
              <w:t xml:space="preserve"> and the number of auDA Internet Governance Fellowships awarded</w:t>
            </w:r>
            <w:r w:rsidR="00DF37A6">
              <w:rPr>
                <w:rFonts w:asciiTheme="majorHAnsi" w:eastAsia="Times New Roman" w:hAnsiTheme="majorHAnsi" w:cstheme="majorHAnsi"/>
                <w:sz w:val="16"/>
                <w:szCs w:val="16"/>
              </w:rPr>
              <w:t xml:space="preserve">. This reflects </w:t>
            </w:r>
            <w:r w:rsidR="00F64673">
              <w:rPr>
                <w:rFonts w:asciiTheme="majorHAnsi" w:eastAsia="Times New Roman" w:hAnsiTheme="majorHAnsi" w:cstheme="majorHAnsi"/>
                <w:sz w:val="16"/>
                <w:szCs w:val="16"/>
              </w:rPr>
              <w:t xml:space="preserve">the </w:t>
            </w:r>
            <w:r w:rsidR="001A153F">
              <w:rPr>
                <w:rFonts w:asciiTheme="majorHAnsi" w:eastAsia="Times New Roman" w:hAnsiTheme="majorHAnsi" w:cstheme="majorHAnsi"/>
                <w:sz w:val="16"/>
                <w:szCs w:val="16"/>
              </w:rPr>
              <w:t xml:space="preserve">number of opportunities </w:t>
            </w:r>
            <w:r w:rsidR="00F64673">
              <w:rPr>
                <w:rFonts w:asciiTheme="majorHAnsi" w:eastAsia="Times New Roman" w:hAnsiTheme="majorHAnsi" w:cstheme="majorHAnsi"/>
                <w:sz w:val="16"/>
                <w:szCs w:val="16"/>
              </w:rPr>
              <w:t>auDA has provided</w:t>
            </w:r>
            <w:r w:rsidR="00BA4A17">
              <w:rPr>
                <w:rFonts w:asciiTheme="majorHAnsi" w:eastAsia="Times New Roman" w:hAnsiTheme="majorHAnsi" w:cstheme="majorHAnsi"/>
                <w:sz w:val="16"/>
                <w:szCs w:val="16"/>
              </w:rPr>
              <w:t xml:space="preserve">, rather than the number of </w:t>
            </w:r>
            <w:r w:rsidR="003F49C3">
              <w:rPr>
                <w:rFonts w:asciiTheme="majorHAnsi" w:eastAsia="Times New Roman" w:hAnsiTheme="majorHAnsi" w:cstheme="majorHAnsi"/>
                <w:sz w:val="16"/>
                <w:szCs w:val="16"/>
              </w:rPr>
              <w:t>unique participants</w:t>
            </w:r>
            <w:r w:rsidR="00626419" w:rsidRPr="00B4012E">
              <w:rPr>
                <w:rFonts w:asciiTheme="majorHAnsi" w:eastAsia="Times New Roman" w:hAnsiTheme="majorHAnsi" w:cstheme="majorHAnsi"/>
                <w:sz w:val="16"/>
                <w:szCs w:val="16"/>
              </w:rPr>
              <w:t xml:space="preserve">. </w:t>
            </w:r>
            <w:r w:rsidR="003F49C3">
              <w:rPr>
                <w:rFonts w:asciiTheme="majorHAnsi" w:eastAsia="Times New Roman" w:hAnsiTheme="majorHAnsi" w:cstheme="majorHAnsi"/>
                <w:sz w:val="16"/>
                <w:szCs w:val="16"/>
              </w:rPr>
              <w:t xml:space="preserve">The criteria for receiving an auDA Internet Governance Fellowship </w:t>
            </w:r>
            <w:proofErr w:type="gramStart"/>
            <w:r w:rsidR="003F49C3">
              <w:rPr>
                <w:rFonts w:asciiTheme="majorHAnsi" w:eastAsia="Times New Roman" w:hAnsiTheme="majorHAnsi" w:cstheme="majorHAnsi"/>
                <w:sz w:val="16"/>
                <w:szCs w:val="16"/>
              </w:rPr>
              <w:t>includes</w:t>
            </w:r>
            <w:proofErr w:type="gramEnd"/>
            <w:r w:rsidR="003F49C3">
              <w:rPr>
                <w:rFonts w:asciiTheme="majorHAnsi" w:eastAsia="Times New Roman" w:hAnsiTheme="majorHAnsi" w:cstheme="majorHAnsi"/>
                <w:sz w:val="16"/>
                <w:szCs w:val="16"/>
              </w:rPr>
              <w:t xml:space="preserve"> graduation from </w:t>
            </w:r>
            <w:r w:rsidR="003024E4" w:rsidRPr="003024E4">
              <w:rPr>
                <w:rFonts w:asciiTheme="majorHAnsi" w:eastAsia="Times New Roman" w:hAnsiTheme="majorHAnsi" w:cstheme="majorHAnsi"/>
                <w:sz w:val="16"/>
                <w:szCs w:val="16"/>
              </w:rPr>
              <w:t xml:space="preserve">Asia Pacific Internet Governance Academy </w:t>
            </w:r>
            <w:r w:rsidR="003F49C3">
              <w:rPr>
                <w:rFonts w:asciiTheme="majorHAnsi" w:eastAsia="Times New Roman" w:hAnsiTheme="majorHAnsi" w:cstheme="majorHAnsi"/>
                <w:sz w:val="16"/>
                <w:szCs w:val="16"/>
              </w:rPr>
              <w:t xml:space="preserve">Australia. </w:t>
            </w:r>
            <w:r w:rsidR="00626419" w:rsidRPr="00B4012E">
              <w:rPr>
                <w:rFonts w:asciiTheme="majorHAnsi" w:eastAsia="Times New Roman" w:hAnsiTheme="majorHAnsi" w:cstheme="majorHAnsi"/>
                <w:sz w:val="16"/>
                <w:szCs w:val="16"/>
              </w:rPr>
              <w:t xml:space="preserve">The number of graduates from </w:t>
            </w:r>
            <w:r w:rsidR="003024E4" w:rsidRPr="003024E4">
              <w:rPr>
                <w:rFonts w:asciiTheme="majorHAnsi" w:eastAsia="Times New Roman" w:hAnsiTheme="majorHAnsi" w:cstheme="majorHAnsi"/>
                <w:sz w:val="16"/>
                <w:szCs w:val="16"/>
              </w:rPr>
              <w:t xml:space="preserve">Asia Pacific Internet Governance Academy </w:t>
            </w:r>
            <w:r w:rsidR="00626419" w:rsidRPr="00B4012E">
              <w:rPr>
                <w:rFonts w:asciiTheme="majorHAnsi" w:eastAsia="Times New Roman" w:hAnsiTheme="majorHAnsi" w:cstheme="majorHAnsi"/>
                <w:sz w:val="16"/>
                <w:szCs w:val="16"/>
              </w:rPr>
              <w:t>Australia</w:t>
            </w:r>
            <w:r w:rsidR="00BA4A17">
              <w:rPr>
                <w:rFonts w:asciiTheme="majorHAnsi" w:eastAsia="Times New Roman" w:hAnsiTheme="majorHAnsi" w:cstheme="majorHAnsi"/>
                <w:sz w:val="16"/>
                <w:szCs w:val="16"/>
              </w:rPr>
              <w:t xml:space="preserve"> and auDA Fellowships</w:t>
            </w:r>
            <w:r w:rsidR="00A4793E">
              <w:rPr>
                <w:rFonts w:asciiTheme="majorHAnsi" w:eastAsia="Times New Roman" w:hAnsiTheme="majorHAnsi" w:cstheme="majorHAnsi"/>
                <w:sz w:val="16"/>
                <w:szCs w:val="16"/>
              </w:rPr>
              <w:t xml:space="preserve"> awarded</w:t>
            </w:r>
            <w:r w:rsidR="00F95E31">
              <w:rPr>
                <w:rFonts w:asciiTheme="majorHAnsi" w:eastAsia="Times New Roman" w:hAnsiTheme="majorHAnsi" w:cstheme="majorHAnsi"/>
                <w:sz w:val="16"/>
                <w:szCs w:val="16"/>
              </w:rPr>
              <w:t xml:space="preserve"> is a cumulative number which</w:t>
            </w:r>
            <w:r w:rsidR="00626419" w:rsidRPr="00B4012E">
              <w:rPr>
                <w:rFonts w:asciiTheme="majorHAnsi" w:eastAsia="Times New Roman" w:hAnsiTheme="majorHAnsi" w:cstheme="majorHAnsi"/>
                <w:sz w:val="16"/>
                <w:szCs w:val="16"/>
              </w:rPr>
              <w:t xml:space="preserve"> includes all </w:t>
            </w:r>
            <w:r w:rsidR="001A3192" w:rsidRPr="00B4012E">
              <w:rPr>
                <w:rFonts w:asciiTheme="majorHAnsi" w:eastAsia="Times New Roman" w:hAnsiTheme="majorHAnsi" w:cstheme="majorHAnsi"/>
                <w:sz w:val="16"/>
                <w:szCs w:val="16"/>
              </w:rPr>
              <w:t>who</w:t>
            </w:r>
            <w:r w:rsidR="00626419" w:rsidRPr="00B4012E">
              <w:rPr>
                <w:rFonts w:asciiTheme="majorHAnsi" w:eastAsia="Times New Roman" w:hAnsiTheme="majorHAnsi" w:cstheme="majorHAnsi"/>
                <w:sz w:val="16"/>
                <w:szCs w:val="16"/>
              </w:rPr>
              <w:t xml:space="preserve"> </w:t>
            </w:r>
            <w:r w:rsidR="00F95E31">
              <w:rPr>
                <w:rFonts w:asciiTheme="majorHAnsi" w:eastAsia="Times New Roman" w:hAnsiTheme="majorHAnsi" w:cstheme="majorHAnsi"/>
                <w:sz w:val="16"/>
                <w:szCs w:val="16"/>
              </w:rPr>
              <w:t xml:space="preserve">have </w:t>
            </w:r>
            <w:r w:rsidR="00BA4A17">
              <w:rPr>
                <w:rFonts w:asciiTheme="majorHAnsi" w:eastAsia="Times New Roman" w:hAnsiTheme="majorHAnsi" w:cstheme="majorHAnsi"/>
                <w:sz w:val="16"/>
                <w:szCs w:val="16"/>
              </w:rPr>
              <w:t xml:space="preserve">participated </w:t>
            </w:r>
            <w:r w:rsidR="0066704D">
              <w:rPr>
                <w:rFonts w:asciiTheme="majorHAnsi" w:eastAsia="Times New Roman" w:hAnsiTheme="majorHAnsi" w:cstheme="majorHAnsi"/>
                <w:sz w:val="16"/>
                <w:szCs w:val="16"/>
              </w:rPr>
              <w:t xml:space="preserve">since the program </w:t>
            </w:r>
            <w:r w:rsidR="0038751D">
              <w:rPr>
                <w:rFonts w:asciiTheme="majorHAnsi" w:eastAsia="Times New Roman" w:hAnsiTheme="majorHAnsi" w:cstheme="majorHAnsi"/>
                <w:sz w:val="16"/>
                <w:szCs w:val="16"/>
              </w:rPr>
              <w:t>began in 2024-25</w:t>
            </w:r>
            <w:r w:rsidR="00F95E31">
              <w:rPr>
                <w:rFonts w:asciiTheme="majorHAnsi" w:eastAsia="Times New Roman" w:hAnsiTheme="majorHAnsi" w:cstheme="majorHAnsi"/>
                <w:sz w:val="16"/>
                <w:szCs w:val="16"/>
              </w:rPr>
              <w:t>.</w:t>
            </w:r>
            <w:r w:rsidR="00626419" w:rsidRPr="00B4012E">
              <w:rPr>
                <w:rFonts w:asciiTheme="majorHAnsi" w:eastAsia="Times New Roman" w:hAnsiTheme="majorHAnsi" w:cstheme="majorHAnsi"/>
                <w:sz w:val="16"/>
                <w:szCs w:val="16"/>
              </w:rPr>
              <w:t xml:space="preserve"> </w:t>
            </w:r>
          </w:p>
          <w:p w14:paraId="5C387205" w14:textId="64AC7FA1" w:rsidR="00337483" w:rsidRPr="00B4012E" w:rsidRDefault="00337483" w:rsidP="00147331">
            <w:pPr>
              <w:spacing w:before="120" w:after="120"/>
              <w:rPr>
                <w:rFonts w:asciiTheme="majorHAnsi" w:eastAsia="Times New Roman" w:hAnsiTheme="majorHAnsi" w:cstheme="majorHAnsi"/>
                <w:sz w:val="16"/>
                <w:szCs w:val="16"/>
              </w:rPr>
            </w:pPr>
          </w:p>
        </w:tc>
      </w:tr>
      <w:tr w:rsidR="00147331" w:rsidRPr="004E3752" w14:paraId="3DBF776D" w14:textId="77777777" w:rsidTr="00754D16">
        <w:tc>
          <w:tcPr>
            <w:tcW w:w="463" w:type="dxa"/>
          </w:tcPr>
          <w:p w14:paraId="1A562A31"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tcPr>
          <w:p w14:paraId="769D658D" w14:textId="14DFDDFE" w:rsidR="00147331" w:rsidRPr="00B4012E" w:rsidRDefault="00147331"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 xml:space="preserve">Number of people from under-served communities using the online materials funded </w:t>
            </w:r>
            <w:r w:rsidRPr="00B4012E">
              <w:rPr>
                <w:rFonts w:asciiTheme="majorHAnsi" w:eastAsia="Times New Roman" w:hAnsiTheme="majorHAnsi" w:cstheme="majorHAnsi"/>
                <w:sz w:val="16"/>
                <w:szCs w:val="16"/>
              </w:rPr>
              <w:lastRenderedPageBreak/>
              <w:t>from the Community Grant Program</w:t>
            </w:r>
          </w:p>
        </w:tc>
        <w:tc>
          <w:tcPr>
            <w:tcW w:w="2632" w:type="dxa"/>
          </w:tcPr>
          <w:p w14:paraId="796B47D0" w14:textId="02C69B68" w:rsidR="00C62FB9" w:rsidRPr="00B4012E" w:rsidRDefault="007712C1" w:rsidP="00C62FB9">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lastRenderedPageBreak/>
              <w:t>Under</w:t>
            </w:r>
            <w:r w:rsidR="00C96BBB">
              <w:rPr>
                <w:rFonts w:asciiTheme="majorHAnsi" w:eastAsia="Times New Roman" w:hAnsiTheme="majorHAnsi" w:cstheme="majorHAnsi"/>
                <w:sz w:val="16"/>
                <w:szCs w:val="16"/>
              </w:rPr>
              <w:t>-</w:t>
            </w:r>
            <w:r w:rsidRPr="00B4012E">
              <w:rPr>
                <w:rFonts w:asciiTheme="majorHAnsi" w:eastAsia="Times New Roman" w:hAnsiTheme="majorHAnsi" w:cstheme="majorHAnsi"/>
                <w:sz w:val="16"/>
                <w:szCs w:val="16"/>
              </w:rPr>
              <w:t xml:space="preserve">served </w:t>
            </w:r>
            <w:r w:rsidR="008B0F40" w:rsidRPr="00B4012E">
              <w:rPr>
                <w:rFonts w:asciiTheme="majorHAnsi" w:eastAsia="Times New Roman" w:hAnsiTheme="majorHAnsi" w:cstheme="majorHAnsi"/>
                <w:sz w:val="16"/>
                <w:szCs w:val="16"/>
              </w:rPr>
              <w:t>communities</w:t>
            </w:r>
            <w:r w:rsidRPr="00B4012E">
              <w:rPr>
                <w:rFonts w:asciiTheme="majorHAnsi" w:eastAsia="Times New Roman" w:hAnsiTheme="majorHAnsi" w:cstheme="majorHAnsi"/>
                <w:sz w:val="16"/>
                <w:szCs w:val="16"/>
              </w:rPr>
              <w:t xml:space="preserve"> refers to </w:t>
            </w:r>
            <w:r w:rsidR="00751A2C" w:rsidRPr="00B4012E">
              <w:rPr>
                <w:rFonts w:asciiTheme="majorHAnsi" w:eastAsia="Times New Roman" w:hAnsiTheme="majorHAnsi" w:cstheme="majorHAnsi"/>
                <w:sz w:val="16"/>
                <w:szCs w:val="16"/>
              </w:rPr>
              <w:t>those</w:t>
            </w:r>
            <w:r w:rsidR="008B0F40" w:rsidRPr="00B4012E">
              <w:rPr>
                <w:rFonts w:asciiTheme="majorHAnsi" w:eastAsia="Times New Roman" w:hAnsiTheme="majorHAnsi" w:cstheme="majorHAnsi"/>
                <w:sz w:val="16"/>
                <w:szCs w:val="16"/>
              </w:rPr>
              <w:t xml:space="preserve"> challenged by digital inclusion and concerns about online safety</w:t>
            </w:r>
            <w:r w:rsidR="00751A2C" w:rsidRPr="00B4012E">
              <w:rPr>
                <w:rFonts w:asciiTheme="majorHAnsi" w:eastAsia="Times New Roman" w:hAnsiTheme="majorHAnsi" w:cstheme="majorHAnsi"/>
                <w:sz w:val="16"/>
                <w:szCs w:val="16"/>
              </w:rPr>
              <w:t xml:space="preserve">. The auDA Community Grant Program </w:t>
            </w:r>
            <w:r w:rsidR="00751A2C" w:rsidRPr="00B4012E">
              <w:rPr>
                <w:rFonts w:asciiTheme="majorHAnsi" w:eastAsia="Times New Roman" w:hAnsiTheme="majorHAnsi" w:cstheme="majorHAnsi"/>
                <w:sz w:val="16"/>
                <w:szCs w:val="16"/>
              </w:rPr>
              <w:lastRenderedPageBreak/>
              <w:t xml:space="preserve">aims to address this, particularly for the </w:t>
            </w:r>
            <w:r w:rsidR="00B61C35">
              <w:rPr>
                <w:rFonts w:asciiTheme="majorHAnsi" w:eastAsia="Times New Roman" w:hAnsiTheme="majorHAnsi" w:cstheme="majorHAnsi"/>
                <w:sz w:val="16"/>
                <w:szCs w:val="16"/>
              </w:rPr>
              <w:t>five</w:t>
            </w:r>
            <w:r w:rsidR="00751A2C" w:rsidRPr="00B4012E">
              <w:rPr>
                <w:rFonts w:asciiTheme="majorHAnsi" w:eastAsia="Times New Roman" w:hAnsiTheme="majorHAnsi" w:cstheme="majorHAnsi"/>
                <w:sz w:val="16"/>
                <w:szCs w:val="16"/>
              </w:rPr>
              <w:t xml:space="preserve"> key </w:t>
            </w:r>
            <w:r w:rsidR="00C62FB9" w:rsidRPr="00B4012E">
              <w:rPr>
                <w:rFonts w:asciiTheme="majorHAnsi" w:eastAsia="Times New Roman" w:hAnsiTheme="majorHAnsi" w:cstheme="majorHAnsi"/>
                <w:sz w:val="16"/>
                <w:szCs w:val="16"/>
              </w:rPr>
              <w:t>groups – Rural, regional, and remote Australians, Australians living with disability, Aboriginal and Torres Strait Islander peoples, young Australians (12-24 years)</w:t>
            </w:r>
            <w:r w:rsidR="00B61C35">
              <w:rPr>
                <w:rFonts w:asciiTheme="majorHAnsi" w:eastAsia="Times New Roman" w:hAnsiTheme="majorHAnsi" w:cstheme="majorHAnsi"/>
                <w:sz w:val="16"/>
                <w:szCs w:val="16"/>
              </w:rPr>
              <w:t xml:space="preserve">, </w:t>
            </w:r>
            <w:r w:rsidR="00AE1CFD">
              <w:rPr>
                <w:rFonts w:asciiTheme="majorHAnsi" w:eastAsia="Times New Roman" w:hAnsiTheme="majorHAnsi" w:cstheme="majorHAnsi"/>
                <w:sz w:val="16"/>
                <w:szCs w:val="16"/>
              </w:rPr>
              <w:t xml:space="preserve">and </w:t>
            </w:r>
            <w:r w:rsidR="00B61C35">
              <w:rPr>
                <w:rFonts w:asciiTheme="majorHAnsi" w:eastAsia="Times New Roman" w:hAnsiTheme="majorHAnsi" w:cstheme="majorHAnsi"/>
                <w:sz w:val="16"/>
                <w:szCs w:val="16"/>
              </w:rPr>
              <w:t>older Australians (65+)</w:t>
            </w:r>
            <w:r w:rsidR="00751A2C" w:rsidRPr="00B4012E">
              <w:rPr>
                <w:rFonts w:asciiTheme="majorHAnsi" w:eastAsia="Times New Roman" w:hAnsiTheme="majorHAnsi" w:cstheme="majorHAnsi"/>
                <w:sz w:val="16"/>
                <w:szCs w:val="16"/>
              </w:rPr>
              <w:t xml:space="preserve">. </w:t>
            </w:r>
            <w:r w:rsidR="008B0F40" w:rsidRPr="00B4012E">
              <w:rPr>
                <w:rFonts w:asciiTheme="majorHAnsi" w:eastAsia="Times New Roman" w:hAnsiTheme="majorHAnsi" w:cstheme="majorHAnsi"/>
                <w:sz w:val="16"/>
                <w:szCs w:val="16"/>
              </w:rPr>
              <w:t xml:space="preserve"> </w:t>
            </w:r>
          </w:p>
          <w:p w14:paraId="0F4DC491" w14:textId="433BD94B" w:rsidR="00147331" w:rsidRPr="00B4012E" w:rsidRDefault="006F651E" w:rsidP="00C62FB9">
            <w:pPr>
              <w:spacing w:before="120" w:after="120"/>
              <w:rPr>
                <w:rFonts w:asciiTheme="majorHAnsi" w:eastAsia="Times New Roman" w:hAnsiTheme="majorHAnsi" w:cstheme="majorHAnsi"/>
                <w:sz w:val="16"/>
                <w:szCs w:val="16"/>
              </w:rPr>
            </w:pPr>
            <w:r>
              <w:rPr>
                <w:rFonts w:asciiTheme="majorHAnsi" w:eastAsia="Times New Roman" w:hAnsiTheme="majorHAnsi" w:cstheme="majorHAnsi"/>
                <w:sz w:val="16"/>
                <w:szCs w:val="16"/>
              </w:rPr>
              <w:t xml:space="preserve">auDA tracks </w:t>
            </w:r>
            <w:r w:rsidR="00DC31DE" w:rsidRPr="00B4012E">
              <w:rPr>
                <w:rFonts w:asciiTheme="majorHAnsi" w:eastAsia="Times New Roman" w:hAnsiTheme="majorHAnsi" w:cstheme="majorHAnsi"/>
                <w:sz w:val="16"/>
                <w:szCs w:val="16"/>
              </w:rPr>
              <w:t xml:space="preserve">engagement with projects funded through the Community Grant Program </w:t>
            </w:r>
            <w:r w:rsidR="00BE3CA8">
              <w:rPr>
                <w:rFonts w:asciiTheme="majorHAnsi" w:eastAsia="Times New Roman" w:hAnsiTheme="majorHAnsi" w:cstheme="majorHAnsi"/>
                <w:sz w:val="16"/>
                <w:szCs w:val="16"/>
              </w:rPr>
              <w:t>to</w:t>
            </w:r>
            <w:r w:rsidR="00E54CCB" w:rsidRPr="00B4012E">
              <w:rPr>
                <w:rFonts w:asciiTheme="majorHAnsi" w:eastAsia="Times New Roman" w:hAnsiTheme="majorHAnsi" w:cstheme="majorHAnsi"/>
                <w:sz w:val="16"/>
                <w:szCs w:val="16"/>
              </w:rPr>
              <w:t xml:space="preserve"> determin</w:t>
            </w:r>
            <w:r w:rsidR="00BE3CA8">
              <w:rPr>
                <w:rFonts w:asciiTheme="majorHAnsi" w:eastAsia="Times New Roman" w:hAnsiTheme="majorHAnsi" w:cstheme="majorHAnsi"/>
                <w:sz w:val="16"/>
                <w:szCs w:val="16"/>
              </w:rPr>
              <w:t>e</w:t>
            </w:r>
            <w:r w:rsidR="00E54CCB" w:rsidRPr="00B4012E">
              <w:rPr>
                <w:rFonts w:asciiTheme="majorHAnsi" w:eastAsia="Times New Roman" w:hAnsiTheme="majorHAnsi" w:cstheme="majorHAnsi"/>
                <w:sz w:val="16"/>
                <w:szCs w:val="16"/>
              </w:rPr>
              <w:t xml:space="preserve"> how many Australians have been able to </w:t>
            </w:r>
            <w:r w:rsidR="008B0F40" w:rsidRPr="00B4012E">
              <w:rPr>
                <w:rFonts w:asciiTheme="majorHAnsi" w:eastAsia="Times New Roman" w:hAnsiTheme="majorHAnsi" w:cstheme="majorHAnsi"/>
                <w:sz w:val="16"/>
                <w:szCs w:val="16"/>
              </w:rPr>
              <w:t xml:space="preserve">access information, resources and awareness materials produced through auDA-funded projects via the internet. </w:t>
            </w:r>
          </w:p>
        </w:tc>
        <w:tc>
          <w:tcPr>
            <w:tcW w:w="5048" w:type="dxa"/>
          </w:tcPr>
          <w:p w14:paraId="06588FB1" w14:textId="72E19349" w:rsidR="00352DC6" w:rsidRPr="00063BA2" w:rsidRDefault="00E54CCB" w:rsidP="007C29A7">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lastRenderedPageBreak/>
              <w:t xml:space="preserve">Reporting on this </w:t>
            </w:r>
            <w:r w:rsidR="00C90783" w:rsidRPr="00063BA2">
              <w:rPr>
                <w:rFonts w:asciiTheme="majorHAnsi" w:eastAsia="Times New Roman" w:hAnsiTheme="majorHAnsi" w:cstheme="majorHAnsi"/>
                <w:sz w:val="16"/>
                <w:szCs w:val="16"/>
              </w:rPr>
              <w:t>measure</w:t>
            </w:r>
            <w:r w:rsidRPr="00063BA2">
              <w:rPr>
                <w:rFonts w:asciiTheme="majorHAnsi" w:eastAsia="Times New Roman" w:hAnsiTheme="majorHAnsi" w:cstheme="majorHAnsi"/>
                <w:sz w:val="16"/>
                <w:szCs w:val="16"/>
              </w:rPr>
              <w:t xml:space="preserve"> includes engagement generated by Community Grant Program projects</w:t>
            </w:r>
            <w:r w:rsidR="00361EB7" w:rsidRPr="00063BA2">
              <w:rPr>
                <w:rFonts w:asciiTheme="majorHAnsi" w:eastAsia="Times New Roman" w:hAnsiTheme="majorHAnsi" w:cstheme="majorHAnsi"/>
                <w:sz w:val="16"/>
                <w:szCs w:val="16"/>
              </w:rPr>
              <w:t xml:space="preserve"> through recipients</w:t>
            </w:r>
            <w:r w:rsidR="007358DE" w:rsidRPr="00063BA2">
              <w:rPr>
                <w:rFonts w:asciiTheme="majorHAnsi" w:eastAsia="Times New Roman" w:hAnsiTheme="majorHAnsi" w:cstheme="majorHAnsi"/>
                <w:sz w:val="16"/>
                <w:szCs w:val="16"/>
              </w:rPr>
              <w:t>’</w:t>
            </w:r>
            <w:r w:rsidR="00361EB7" w:rsidRPr="00063BA2">
              <w:rPr>
                <w:rFonts w:asciiTheme="majorHAnsi" w:eastAsia="Times New Roman" w:hAnsiTheme="majorHAnsi" w:cstheme="majorHAnsi"/>
                <w:sz w:val="16"/>
                <w:szCs w:val="16"/>
              </w:rPr>
              <w:t xml:space="preserve"> own channels</w:t>
            </w:r>
            <w:r w:rsidR="007C29A7" w:rsidRPr="00063BA2">
              <w:rPr>
                <w:rFonts w:asciiTheme="majorHAnsi" w:eastAsia="Times New Roman" w:hAnsiTheme="majorHAnsi" w:cstheme="majorHAnsi"/>
                <w:sz w:val="16"/>
                <w:szCs w:val="16"/>
              </w:rPr>
              <w:t xml:space="preserve"> and efforts</w:t>
            </w:r>
            <w:r w:rsidRPr="00063BA2">
              <w:rPr>
                <w:rFonts w:asciiTheme="majorHAnsi" w:eastAsia="Times New Roman" w:hAnsiTheme="majorHAnsi" w:cstheme="majorHAnsi"/>
                <w:sz w:val="16"/>
                <w:szCs w:val="16"/>
              </w:rPr>
              <w:t xml:space="preserve">. </w:t>
            </w:r>
            <w:r w:rsidR="007358DE" w:rsidRPr="00063BA2">
              <w:rPr>
                <w:rFonts w:asciiTheme="majorHAnsi" w:eastAsia="Times New Roman" w:hAnsiTheme="majorHAnsi" w:cstheme="majorHAnsi"/>
                <w:sz w:val="16"/>
                <w:szCs w:val="16"/>
              </w:rPr>
              <w:t xml:space="preserve">It captures activity that provides reasonable evidence people </w:t>
            </w:r>
            <w:r w:rsidR="00A76175" w:rsidRPr="00063BA2">
              <w:rPr>
                <w:rFonts w:asciiTheme="majorHAnsi" w:eastAsia="Times New Roman" w:hAnsiTheme="majorHAnsi" w:cstheme="majorHAnsi"/>
                <w:sz w:val="16"/>
                <w:szCs w:val="16"/>
              </w:rPr>
              <w:t xml:space="preserve">in the target </w:t>
            </w:r>
            <w:r w:rsidR="009211F8" w:rsidRPr="00063BA2">
              <w:rPr>
                <w:rFonts w:asciiTheme="majorHAnsi" w:eastAsia="Times New Roman" w:hAnsiTheme="majorHAnsi" w:cstheme="majorHAnsi"/>
                <w:sz w:val="16"/>
                <w:szCs w:val="16"/>
              </w:rPr>
              <w:t>groups</w:t>
            </w:r>
            <w:r w:rsidR="00A76175" w:rsidRPr="00063BA2">
              <w:rPr>
                <w:rFonts w:asciiTheme="majorHAnsi" w:eastAsia="Times New Roman" w:hAnsiTheme="majorHAnsi" w:cstheme="majorHAnsi"/>
                <w:sz w:val="16"/>
                <w:szCs w:val="16"/>
              </w:rPr>
              <w:t xml:space="preserve"> </w:t>
            </w:r>
            <w:r w:rsidR="007358DE" w:rsidRPr="00063BA2">
              <w:rPr>
                <w:rFonts w:asciiTheme="majorHAnsi" w:eastAsia="Times New Roman" w:hAnsiTheme="majorHAnsi" w:cstheme="majorHAnsi"/>
                <w:sz w:val="16"/>
                <w:szCs w:val="16"/>
              </w:rPr>
              <w:t xml:space="preserve">accessed, used or participated in funded online materials. </w:t>
            </w:r>
            <w:r w:rsidR="005C5B70" w:rsidRPr="00063BA2">
              <w:rPr>
                <w:rFonts w:asciiTheme="majorHAnsi" w:eastAsia="Times New Roman" w:hAnsiTheme="majorHAnsi" w:cstheme="majorHAnsi"/>
                <w:sz w:val="16"/>
                <w:szCs w:val="16"/>
              </w:rPr>
              <w:t xml:space="preserve">The </w:t>
            </w:r>
            <w:r w:rsidR="005C5B70" w:rsidRPr="00063BA2">
              <w:rPr>
                <w:rFonts w:asciiTheme="majorHAnsi" w:eastAsia="Times New Roman" w:hAnsiTheme="majorHAnsi" w:cstheme="majorHAnsi"/>
                <w:sz w:val="16"/>
                <w:szCs w:val="16"/>
              </w:rPr>
              <w:lastRenderedPageBreak/>
              <w:t>measure includes p</w:t>
            </w:r>
            <w:r w:rsidR="007358DE" w:rsidRPr="00063BA2">
              <w:rPr>
                <w:rFonts w:asciiTheme="majorHAnsi" w:eastAsia="Times New Roman" w:hAnsiTheme="majorHAnsi" w:cstheme="majorHAnsi"/>
                <w:sz w:val="16"/>
                <w:szCs w:val="16"/>
              </w:rPr>
              <w:t xml:space="preserve">roject-specific website visits, page views and platform activity. </w:t>
            </w:r>
          </w:p>
          <w:p w14:paraId="666BA27C" w14:textId="48A92CEA" w:rsidR="00A31A21" w:rsidRPr="00063BA2" w:rsidRDefault="008C4EAC" w:rsidP="00A31A2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Analysis </w:t>
            </w:r>
            <w:r w:rsidR="00154D2B" w:rsidRPr="00063BA2">
              <w:rPr>
                <w:rFonts w:asciiTheme="majorHAnsi" w:eastAsia="Times New Roman" w:hAnsiTheme="majorHAnsi" w:cstheme="majorHAnsi"/>
                <w:sz w:val="16"/>
                <w:szCs w:val="16"/>
              </w:rPr>
              <w:t xml:space="preserve">included engagement activity which occurred during the 2025-26 financial year. </w:t>
            </w:r>
            <w:r w:rsidR="008B6DAE" w:rsidRPr="00063BA2">
              <w:rPr>
                <w:rFonts w:asciiTheme="majorHAnsi" w:eastAsia="Times New Roman" w:hAnsiTheme="majorHAnsi" w:cstheme="majorHAnsi"/>
                <w:sz w:val="16"/>
                <w:szCs w:val="16"/>
              </w:rPr>
              <w:t xml:space="preserve">Projects from the 2022, 2023 and 2024 Community Grant rounds were asked to report engagement </w:t>
            </w:r>
            <w:r w:rsidR="00CC188C" w:rsidRPr="00063BA2">
              <w:rPr>
                <w:rFonts w:asciiTheme="majorHAnsi" w:eastAsia="Times New Roman" w:hAnsiTheme="majorHAnsi" w:cstheme="majorHAnsi"/>
                <w:sz w:val="16"/>
                <w:szCs w:val="16"/>
              </w:rPr>
              <w:t>with their projects during 2025-26</w:t>
            </w:r>
            <w:r w:rsidR="006B3DA7" w:rsidRPr="00063BA2">
              <w:rPr>
                <w:rFonts w:asciiTheme="majorHAnsi" w:eastAsia="Times New Roman" w:hAnsiTheme="majorHAnsi" w:cstheme="majorHAnsi"/>
                <w:sz w:val="16"/>
                <w:szCs w:val="16"/>
              </w:rPr>
              <w:t>. auDA also collected relevant data from</w:t>
            </w:r>
            <w:r w:rsidR="007C29A7" w:rsidRPr="00063BA2">
              <w:rPr>
                <w:rFonts w:asciiTheme="majorHAnsi" w:eastAsia="Times New Roman" w:hAnsiTheme="majorHAnsi" w:cstheme="majorHAnsi"/>
                <w:sz w:val="16"/>
                <w:szCs w:val="16"/>
              </w:rPr>
              <w:t xml:space="preserve"> submitted</w:t>
            </w:r>
            <w:r w:rsidR="006B3DA7" w:rsidRPr="00063BA2">
              <w:rPr>
                <w:rFonts w:asciiTheme="majorHAnsi" w:eastAsia="Times New Roman" w:hAnsiTheme="majorHAnsi" w:cstheme="majorHAnsi"/>
                <w:sz w:val="16"/>
                <w:szCs w:val="16"/>
              </w:rPr>
              <w:t xml:space="preserve"> </w:t>
            </w:r>
            <w:r w:rsidRPr="00063BA2">
              <w:rPr>
                <w:rFonts w:asciiTheme="majorHAnsi" w:eastAsia="Times New Roman" w:hAnsiTheme="majorHAnsi" w:cstheme="majorHAnsi"/>
                <w:sz w:val="16"/>
                <w:szCs w:val="16"/>
              </w:rPr>
              <w:t xml:space="preserve">final reports for projects from </w:t>
            </w:r>
            <w:r w:rsidR="00C90783" w:rsidRPr="00063BA2">
              <w:rPr>
                <w:rFonts w:asciiTheme="majorHAnsi" w:eastAsia="Times New Roman" w:hAnsiTheme="majorHAnsi" w:cstheme="majorHAnsi"/>
                <w:sz w:val="16"/>
                <w:szCs w:val="16"/>
              </w:rPr>
              <w:t xml:space="preserve">the </w:t>
            </w:r>
            <w:r w:rsidRPr="00063BA2">
              <w:rPr>
                <w:rFonts w:asciiTheme="majorHAnsi" w:eastAsia="Times New Roman" w:hAnsiTheme="majorHAnsi" w:cstheme="majorHAnsi"/>
                <w:sz w:val="16"/>
                <w:szCs w:val="16"/>
              </w:rPr>
              <w:t>2024 Community Grant Program rounds</w:t>
            </w:r>
            <w:r w:rsidR="006B3DA7" w:rsidRPr="00063BA2">
              <w:rPr>
                <w:rFonts w:asciiTheme="majorHAnsi" w:eastAsia="Times New Roman" w:hAnsiTheme="majorHAnsi" w:cstheme="majorHAnsi"/>
                <w:sz w:val="16"/>
                <w:szCs w:val="16"/>
              </w:rPr>
              <w:t xml:space="preserve"> where activity occurred during the </w:t>
            </w:r>
            <w:r w:rsidR="00A31A21" w:rsidRPr="00063BA2">
              <w:rPr>
                <w:rFonts w:asciiTheme="majorHAnsi" w:eastAsia="Times New Roman" w:hAnsiTheme="majorHAnsi" w:cstheme="majorHAnsi"/>
                <w:sz w:val="16"/>
                <w:szCs w:val="16"/>
              </w:rPr>
              <w:t>financial year.</w:t>
            </w:r>
            <w:r w:rsidR="00133A05" w:rsidRPr="00063BA2">
              <w:rPr>
                <w:rFonts w:asciiTheme="majorHAnsi" w:eastAsia="Times New Roman" w:hAnsiTheme="majorHAnsi" w:cstheme="majorHAnsi"/>
                <w:sz w:val="16"/>
                <w:szCs w:val="16"/>
              </w:rPr>
              <w:t xml:space="preserve"> </w:t>
            </w:r>
            <w:r w:rsidR="009B2512" w:rsidRPr="00063BA2">
              <w:rPr>
                <w:rFonts w:asciiTheme="majorHAnsi" w:eastAsia="Times New Roman" w:hAnsiTheme="majorHAnsi" w:cstheme="majorHAnsi"/>
                <w:sz w:val="16"/>
                <w:szCs w:val="16"/>
              </w:rPr>
              <w:t xml:space="preserve">Data from 16 of </w:t>
            </w:r>
            <w:r w:rsidR="00CF4936" w:rsidRPr="00063BA2">
              <w:rPr>
                <w:rFonts w:asciiTheme="majorHAnsi" w:eastAsia="Times New Roman" w:hAnsiTheme="majorHAnsi" w:cstheme="majorHAnsi"/>
                <w:sz w:val="16"/>
                <w:szCs w:val="16"/>
              </w:rPr>
              <w:t>75 projects was available</w:t>
            </w:r>
            <w:r w:rsidR="00C320D2" w:rsidRPr="00063BA2">
              <w:rPr>
                <w:rFonts w:asciiTheme="majorHAnsi" w:eastAsia="Times New Roman" w:hAnsiTheme="majorHAnsi" w:cstheme="majorHAnsi"/>
                <w:sz w:val="16"/>
                <w:szCs w:val="16"/>
              </w:rPr>
              <w:t xml:space="preserve"> for analysis</w:t>
            </w:r>
            <w:r w:rsidR="00CF4936" w:rsidRPr="00063BA2">
              <w:rPr>
                <w:rFonts w:asciiTheme="majorHAnsi" w:eastAsia="Times New Roman" w:hAnsiTheme="majorHAnsi" w:cstheme="majorHAnsi"/>
                <w:sz w:val="16"/>
                <w:szCs w:val="16"/>
              </w:rPr>
              <w:t>.</w:t>
            </w:r>
          </w:p>
          <w:p w14:paraId="3D65721F" w14:textId="17258E53" w:rsidR="00200FAB" w:rsidRPr="00063BA2" w:rsidRDefault="00177C6F" w:rsidP="00200FAB">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Where data from a</w:t>
            </w:r>
            <w:r w:rsidR="004877FC" w:rsidRPr="00063BA2">
              <w:rPr>
                <w:rFonts w:asciiTheme="majorHAnsi" w:eastAsia="Times New Roman" w:hAnsiTheme="majorHAnsi" w:cstheme="majorHAnsi"/>
                <w:sz w:val="16"/>
                <w:szCs w:val="16"/>
              </w:rPr>
              <w:t xml:space="preserve"> project’s final report</w:t>
            </w:r>
            <w:r w:rsidRPr="00063BA2">
              <w:rPr>
                <w:rFonts w:asciiTheme="majorHAnsi" w:eastAsia="Times New Roman" w:hAnsiTheme="majorHAnsi" w:cstheme="majorHAnsi"/>
                <w:sz w:val="16"/>
                <w:szCs w:val="16"/>
              </w:rPr>
              <w:t xml:space="preserve"> was not available,</w:t>
            </w:r>
            <w:r w:rsidR="004877FC" w:rsidRPr="00063BA2">
              <w:rPr>
                <w:rFonts w:asciiTheme="majorHAnsi" w:eastAsia="Times New Roman" w:hAnsiTheme="majorHAnsi" w:cstheme="majorHAnsi"/>
                <w:sz w:val="16"/>
                <w:szCs w:val="16"/>
              </w:rPr>
              <w:t xml:space="preserve"> or additional information </w:t>
            </w:r>
            <w:r w:rsidRPr="00063BA2">
              <w:rPr>
                <w:rFonts w:asciiTheme="majorHAnsi" w:eastAsia="Times New Roman" w:hAnsiTheme="majorHAnsi" w:cstheme="majorHAnsi"/>
                <w:sz w:val="16"/>
                <w:szCs w:val="16"/>
              </w:rPr>
              <w:t xml:space="preserve">provided </w:t>
            </w:r>
            <w:r w:rsidR="00133A05" w:rsidRPr="00063BA2">
              <w:rPr>
                <w:rFonts w:asciiTheme="majorHAnsi" w:eastAsia="Times New Roman" w:hAnsiTheme="majorHAnsi" w:cstheme="majorHAnsi"/>
                <w:sz w:val="16"/>
                <w:szCs w:val="16"/>
              </w:rPr>
              <w:t xml:space="preserve">was not in a format </w:t>
            </w:r>
            <w:r w:rsidRPr="00063BA2">
              <w:rPr>
                <w:rFonts w:asciiTheme="majorHAnsi" w:eastAsia="Times New Roman" w:hAnsiTheme="majorHAnsi" w:cstheme="majorHAnsi"/>
                <w:sz w:val="16"/>
                <w:szCs w:val="16"/>
              </w:rPr>
              <w:t>suitable for analysis, it was excluded.</w:t>
            </w:r>
            <w:r w:rsidR="007C29A7" w:rsidRPr="00063BA2">
              <w:rPr>
                <w:rFonts w:asciiTheme="majorHAnsi" w:eastAsia="Times New Roman" w:hAnsiTheme="majorHAnsi" w:cstheme="majorHAnsi"/>
                <w:sz w:val="16"/>
                <w:szCs w:val="16"/>
              </w:rPr>
              <w:t xml:space="preserve"> </w:t>
            </w:r>
            <w:r w:rsidR="00C90783" w:rsidRPr="00063BA2">
              <w:rPr>
                <w:rFonts w:asciiTheme="majorHAnsi" w:eastAsia="Times New Roman" w:hAnsiTheme="majorHAnsi" w:cstheme="majorHAnsi"/>
                <w:sz w:val="16"/>
                <w:szCs w:val="16"/>
              </w:rPr>
              <w:t>D</w:t>
            </w:r>
            <w:r w:rsidR="0082135B" w:rsidRPr="00063BA2">
              <w:rPr>
                <w:rFonts w:asciiTheme="majorHAnsi" w:eastAsia="Times New Roman" w:hAnsiTheme="majorHAnsi" w:cstheme="majorHAnsi"/>
                <w:sz w:val="16"/>
                <w:szCs w:val="16"/>
              </w:rPr>
              <w:t>ata was reviewed to exclude duplication where possible.</w:t>
            </w:r>
            <w:r w:rsidR="00200FAB" w:rsidRPr="00063BA2">
              <w:rPr>
                <w:rFonts w:asciiTheme="majorHAnsi" w:eastAsia="Times New Roman" w:hAnsiTheme="majorHAnsi" w:cstheme="majorHAnsi"/>
                <w:sz w:val="16"/>
                <w:szCs w:val="16"/>
              </w:rPr>
              <w:t xml:space="preserve"> Social media activity, followers, newsletter reach, impressions and estimated audiences, or auDA-generated activity were excluded.</w:t>
            </w:r>
          </w:p>
          <w:p w14:paraId="357AA958" w14:textId="77D7E666" w:rsidR="0082135B" w:rsidRPr="00063BA2" w:rsidRDefault="0082135B" w:rsidP="007C29A7">
            <w:pPr>
              <w:spacing w:before="120" w:after="120"/>
              <w:rPr>
                <w:rFonts w:asciiTheme="majorHAnsi" w:eastAsia="Times New Roman" w:hAnsiTheme="majorHAnsi" w:cstheme="majorHAnsi"/>
                <w:sz w:val="16"/>
                <w:szCs w:val="16"/>
              </w:rPr>
            </w:pPr>
          </w:p>
        </w:tc>
      </w:tr>
      <w:tr w:rsidR="00147331" w:rsidRPr="004E3752" w14:paraId="27D1D019" w14:textId="77777777" w:rsidTr="00754D16">
        <w:tc>
          <w:tcPr>
            <w:tcW w:w="463" w:type="dxa"/>
          </w:tcPr>
          <w:p w14:paraId="1771F95C"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tcPr>
          <w:p w14:paraId="0A7807B5" w14:textId="2D16A77D" w:rsidR="00147331" w:rsidRPr="00B4012E" w:rsidRDefault="00147331"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Net carbon emissions trend toward zero</w:t>
            </w:r>
          </w:p>
        </w:tc>
        <w:tc>
          <w:tcPr>
            <w:tcW w:w="2632" w:type="dxa"/>
          </w:tcPr>
          <w:p w14:paraId="5002873F" w14:textId="46866648" w:rsidR="000F2A31" w:rsidRPr="00B4012E" w:rsidRDefault="000F2A31"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 xml:space="preserve">Net carbon emissions </w:t>
            </w:r>
            <w:r w:rsidR="000511F2" w:rsidRPr="00B4012E">
              <w:rPr>
                <w:rFonts w:asciiTheme="majorHAnsi" w:eastAsia="Times New Roman" w:hAnsiTheme="majorHAnsi" w:cstheme="majorHAnsi"/>
                <w:sz w:val="16"/>
                <w:szCs w:val="16"/>
              </w:rPr>
              <w:t>is</w:t>
            </w:r>
            <w:r w:rsidRPr="00B4012E">
              <w:rPr>
                <w:rFonts w:asciiTheme="majorHAnsi" w:eastAsia="Times New Roman" w:hAnsiTheme="majorHAnsi" w:cstheme="majorHAnsi"/>
                <w:sz w:val="16"/>
                <w:szCs w:val="16"/>
              </w:rPr>
              <w:t xml:space="preserve"> the sum of auDA’s scope 1, 2 and 3 emissions</w:t>
            </w:r>
            <w:r w:rsidR="0035473A" w:rsidRPr="00B4012E">
              <w:rPr>
                <w:rFonts w:asciiTheme="majorHAnsi" w:eastAsia="Times New Roman" w:hAnsiTheme="majorHAnsi" w:cstheme="majorHAnsi"/>
                <w:sz w:val="16"/>
                <w:szCs w:val="16"/>
              </w:rPr>
              <w:t xml:space="preserve"> within the financial year</w:t>
            </w:r>
            <w:r w:rsidR="00E57BB7" w:rsidRPr="00B4012E">
              <w:rPr>
                <w:rFonts w:asciiTheme="majorHAnsi" w:eastAsia="Times New Roman" w:hAnsiTheme="majorHAnsi" w:cstheme="majorHAnsi"/>
                <w:sz w:val="16"/>
                <w:szCs w:val="16"/>
              </w:rPr>
              <w:t xml:space="preserve">, </w:t>
            </w:r>
            <w:r w:rsidR="000511F2" w:rsidRPr="00B4012E">
              <w:rPr>
                <w:rFonts w:asciiTheme="majorHAnsi" w:eastAsia="Times New Roman" w:hAnsiTheme="majorHAnsi" w:cstheme="majorHAnsi"/>
                <w:sz w:val="16"/>
                <w:szCs w:val="16"/>
              </w:rPr>
              <w:t>subtracting</w:t>
            </w:r>
            <w:r w:rsidR="00E57BB7" w:rsidRPr="00B4012E">
              <w:rPr>
                <w:rFonts w:asciiTheme="majorHAnsi" w:eastAsia="Times New Roman" w:hAnsiTheme="majorHAnsi" w:cstheme="majorHAnsi"/>
                <w:sz w:val="16"/>
                <w:szCs w:val="16"/>
              </w:rPr>
              <w:t xml:space="preserve"> any </w:t>
            </w:r>
            <w:r w:rsidR="00C5134F" w:rsidRPr="00B4012E">
              <w:rPr>
                <w:rFonts w:asciiTheme="majorHAnsi" w:eastAsia="Times New Roman" w:hAnsiTheme="majorHAnsi" w:cstheme="majorHAnsi"/>
                <w:sz w:val="16"/>
                <w:szCs w:val="16"/>
              </w:rPr>
              <w:t>offsets.</w:t>
            </w:r>
          </w:p>
          <w:p w14:paraId="39CC5098" w14:textId="75AE9B36" w:rsidR="00540EDE" w:rsidRPr="00B4012E" w:rsidRDefault="00540EDE" w:rsidP="00DB18DB">
            <w:r w:rsidRPr="008D2235">
              <w:rPr>
                <w:rFonts w:asciiTheme="majorHAnsi" w:eastAsia="Times New Roman" w:hAnsiTheme="majorHAnsi" w:cstheme="majorHAnsi"/>
                <w:sz w:val="16"/>
                <w:szCs w:val="16"/>
              </w:rPr>
              <w:t>Most of auDA’s emissions are Scope 3 emissions</w:t>
            </w:r>
            <w:r w:rsidR="00833C0F" w:rsidRPr="008D2235">
              <w:rPr>
                <w:rFonts w:asciiTheme="majorHAnsi" w:eastAsia="Times New Roman" w:hAnsiTheme="majorHAnsi" w:cstheme="majorHAnsi"/>
                <w:sz w:val="16"/>
                <w:szCs w:val="16"/>
              </w:rPr>
              <w:t xml:space="preserve"> occurring within our value chain by partners and suppliers</w:t>
            </w:r>
            <w:r w:rsidR="009F7502" w:rsidRPr="008D2235">
              <w:rPr>
                <w:rFonts w:asciiTheme="majorHAnsi" w:eastAsia="Times New Roman" w:hAnsiTheme="majorHAnsi" w:cstheme="majorHAnsi"/>
                <w:sz w:val="16"/>
                <w:szCs w:val="16"/>
              </w:rPr>
              <w:t xml:space="preserve">. </w:t>
            </w:r>
          </w:p>
        </w:tc>
        <w:tc>
          <w:tcPr>
            <w:tcW w:w="5048" w:type="dxa"/>
          </w:tcPr>
          <w:p w14:paraId="53B47B6D" w14:textId="47D0EE6B" w:rsidR="00005991" w:rsidRPr="00063BA2" w:rsidRDefault="00D52214"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auDA’s emissions </w:t>
            </w:r>
            <w:r w:rsidR="00F60136" w:rsidRPr="00063BA2">
              <w:rPr>
                <w:rFonts w:asciiTheme="majorHAnsi" w:eastAsia="Times New Roman" w:hAnsiTheme="majorHAnsi" w:cstheme="majorHAnsi"/>
                <w:sz w:val="16"/>
                <w:szCs w:val="16"/>
              </w:rPr>
              <w:t>measurement</w:t>
            </w:r>
            <w:r w:rsidRPr="00063BA2">
              <w:rPr>
                <w:rFonts w:asciiTheme="majorHAnsi" w:eastAsia="Times New Roman" w:hAnsiTheme="majorHAnsi" w:cstheme="majorHAnsi"/>
                <w:sz w:val="16"/>
                <w:szCs w:val="16"/>
              </w:rPr>
              <w:t xml:space="preserve"> is conducted by an external specialist</w:t>
            </w:r>
            <w:r w:rsidR="00221314" w:rsidRPr="00063BA2">
              <w:rPr>
                <w:rFonts w:asciiTheme="majorHAnsi" w:eastAsia="Times New Roman" w:hAnsiTheme="majorHAnsi" w:cstheme="majorHAnsi"/>
                <w:sz w:val="16"/>
                <w:szCs w:val="16"/>
              </w:rPr>
              <w:t xml:space="preserve">. A </w:t>
            </w:r>
            <w:r w:rsidR="009C660F" w:rsidRPr="00063BA2">
              <w:rPr>
                <w:rFonts w:asciiTheme="majorHAnsi" w:eastAsia="Times New Roman" w:hAnsiTheme="majorHAnsi" w:cstheme="majorHAnsi"/>
                <w:sz w:val="16"/>
                <w:szCs w:val="16"/>
              </w:rPr>
              <w:t xml:space="preserve">baseline measurement </w:t>
            </w:r>
            <w:r w:rsidR="00221314" w:rsidRPr="00063BA2">
              <w:rPr>
                <w:rFonts w:asciiTheme="majorHAnsi" w:eastAsia="Times New Roman" w:hAnsiTheme="majorHAnsi" w:cstheme="majorHAnsi"/>
                <w:sz w:val="16"/>
                <w:szCs w:val="16"/>
              </w:rPr>
              <w:t xml:space="preserve">was established </w:t>
            </w:r>
            <w:r w:rsidR="009C660F" w:rsidRPr="00063BA2">
              <w:rPr>
                <w:rFonts w:asciiTheme="majorHAnsi" w:eastAsia="Times New Roman" w:hAnsiTheme="majorHAnsi" w:cstheme="majorHAnsi"/>
                <w:sz w:val="16"/>
                <w:szCs w:val="16"/>
              </w:rPr>
              <w:t>for 2024-25</w:t>
            </w:r>
            <w:r w:rsidR="000175FF" w:rsidRPr="00063BA2">
              <w:rPr>
                <w:rFonts w:asciiTheme="majorHAnsi" w:eastAsia="Times New Roman" w:hAnsiTheme="majorHAnsi" w:cstheme="majorHAnsi"/>
                <w:sz w:val="16"/>
                <w:szCs w:val="16"/>
              </w:rPr>
              <w:t xml:space="preserve">, against which 2025-26 </w:t>
            </w:r>
            <w:r w:rsidR="002076FA" w:rsidRPr="00063BA2">
              <w:rPr>
                <w:rFonts w:asciiTheme="majorHAnsi" w:eastAsia="Times New Roman" w:hAnsiTheme="majorHAnsi" w:cstheme="majorHAnsi"/>
                <w:sz w:val="16"/>
                <w:szCs w:val="16"/>
              </w:rPr>
              <w:t xml:space="preserve">results have been compared. </w:t>
            </w:r>
            <w:proofErr w:type="spellStart"/>
            <w:r w:rsidR="00935CAD" w:rsidRPr="00063BA2">
              <w:rPr>
                <w:rFonts w:asciiTheme="majorHAnsi" w:eastAsia="Times New Roman" w:hAnsiTheme="majorHAnsi" w:cstheme="majorHAnsi"/>
                <w:sz w:val="16"/>
                <w:szCs w:val="16"/>
              </w:rPr>
              <w:t>GreenHouse</w:t>
            </w:r>
            <w:proofErr w:type="spellEnd"/>
            <w:r w:rsidR="00935CAD" w:rsidRPr="00063BA2">
              <w:rPr>
                <w:rFonts w:asciiTheme="majorHAnsi" w:eastAsia="Times New Roman" w:hAnsiTheme="majorHAnsi" w:cstheme="majorHAnsi"/>
                <w:sz w:val="16"/>
                <w:szCs w:val="16"/>
              </w:rPr>
              <w:t xml:space="preserve"> Gase</w:t>
            </w:r>
            <w:r w:rsidR="004827E1" w:rsidRPr="00063BA2">
              <w:rPr>
                <w:rFonts w:asciiTheme="majorHAnsi" w:eastAsia="Times New Roman" w:hAnsiTheme="majorHAnsi" w:cstheme="majorHAnsi"/>
                <w:sz w:val="16"/>
                <w:szCs w:val="16"/>
              </w:rPr>
              <w:t xml:space="preserve"> emissions</w:t>
            </w:r>
            <w:r w:rsidR="00935CAD" w:rsidRPr="00063BA2">
              <w:rPr>
                <w:rFonts w:asciiTheme="majorHAnsi" w:eastAsia="Times New Roman" w:hAnsiTheme="majorHAnsi" w:cstheme="majorHAnsi"/>
                <w:sz w:val="16"/>
                <w:szCs w:val="16"/>
              </w:rPr>
              <w:t xml:space="preserve"> are measured in Carbon Dioxide Equivalents</w:t>
            </w:r>
            <w:r w:rsidR="00281149" w:rsidRPr="00063BA2">
              <w:rPr>
                <w:rFonts w:asciiTheme="majorHAnsi" w:eastAsia="Times New Roman" w:hAnsiTheme="majorHAnsi" w:cstheme="majorHAnsi"/>
                <w:sz w:val="16"/>
                <w:szCs w:val="16"/>
              </w:rPr>
              <w:t>.</w:t>
            </w:r>
          </w:p>
          <w:p w14:paraId="320D7808" w14:textId="0BC3369F" w:rsidR="00005991" w:rsidRPr="00063BA2" w:rsidRDefault="002076FA"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The </w:t>
            </w:r>
            <w:r w:rsidR="00450356" w:rsidRPr="00063BA2">
              <w:rPr>
                <w:rFonts w:asciiTheme="majorHAnsi" w:eastAsia="Times New Roman" w:hAnsiTheme="majorHAnsi" w:cstheme="majorHAnsi"/>
                <w:sz w:val="16"/>
                <w:szCs w:val="16"/>
              </w:rPr>
              <w:t>calculation for auDA’s total emissions for the financial year</w:t>
            </w:r>
            <w:r w:rsidR="00935CAD" w:rsidRPr="00063BA2">
              <w:rPr>
                <w:rFonts w:asciiTheme="majorHAnsi" w:eastAsia="Times New Roman" w:hAnsiTheme="majorHAnsi" w:cstheme="majorHAnsi"/>
                <w:sz w:val="16"/>
                <w:szCs w:val="16"/>
              </w:rPr>
              <w:t xml:space="preserve"> is the result of</w:t>
            </w:r>
            <w:r w:rsidR="00450356" w:rsidRPr="00063BA2">
              <w:rPr>
                <w:rFonts w:asciiTheme="majorHAnsi" w:eastAsia="Times New Roman" w:hAnsiTheme="majorHAnsi" w:cstheme="majorHAnsi"/>
                <w:sz w:val="16"/>
                <w:szCs w:val="16"/>
              </w:rPr>
              <w:t xml:space="preserve"> </w:t>
            </w:r>
            <w:r w:rsidR="00935CAD" w:rsidRPr="00063BA2">
              <w:rPr>
                <w:rFonts w:asciiTheme="majorHAnsi" w:eastAsia="Times New Roman" w:hAnsiTheme="majorHAnsi" w:cstheme="majorHAnsi"/>
                <w:sz w:val="16"/>
                <w:szCs w:val="16"/>
              </w:rPr>
              <w:t>subtracting</w:t>
            </w:r>
            <w:r w:rsidR="00D525FA" w:rsidRPr="00063BA2">
              <w:rPr>
                <w:rFonts w:asciiTheme="majorHAnsi" w:eastAsia="Times New Roman" w:hAnsiTheme="majorHAnsi" w:cstheme="majorHAnsi"/>
                <w:sz w:val="16"/>
                <w:szCs w:val="16"/>
              </w:rPr>
              <w:t xml:space="preserve"> any offsets </w:t>
            </w:r>
            <w:r w:rsidR="00935CAD" w:rsidRPr="00063BA2">
              <w:rPr>
                <w:rFonts w:asciiTheme="majorHAnsi" w:eastAsia="Times New Roman" w:hAnsiTheme="majorHAnsi" w:cstheme="majorHAnsi"/>
                <w:sz w:val="16"/>
                <w:szCs w:val="16"/>
              </w:rPr>
              <w:t xml:space="preserve">from </w:t>
            </w:r>
            <w:r w:rsidR="004370DA" w:rsidRPr="00063BA2">
              <w:rPr>
                <w:rFonts w:asciiTheme="majorHAnsi" w:eastAsia="Times New Roman" w:hAnsiTheme="majorHAnsi" w:cstheme="majorHAnsi"/>
                <w:sz w:val="16"/>
                <w:szCs w:val="16"/>
              </w:rPr>
              <w:t>the sum of</w:t>
            </w:r>
            <w:r w:rsidR="00005991" w:rsidRPr="00063BA2">
              <w:rPr>
                <w:rFonts w:asciiTheme="majorHAnsi" w:eastAsia="Times New Roman" w:hAnsiTheme="majorHAnsi" w:cstheme="majorHAnsi"/>
                <w:sz w:val="16"/>
                <w:szCs w:val="16"/>
              </w:rPr>
              <w:t>:</w:t>
            </w:r>
          </w:p>
          <w:p w14:paraId="57B0852F" w14:textId="372A4131" w:rsidR="00005991" w:rsidRPr="00063BA2" w:rsidRDefault="00005991" w:rsidP="00754D16">
            <w:pPr>
              <w:pStyle w:val="ListParagraph"/>
              <w:numPr>
                <w:ilvl w:val="0"/>
                <w:numId w:val="77"/>
              </w:num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S</w:t>
            </w:r>
            <w:r w:rsidR="004370DA" w:rsidRPr="00063BA2">
              <w:rPr>
                <w:rFonts w:asciiTheme="majorHAnsi" w:eastAsia="Times New Roman" w:hAnsiTheme="majorHAnsi" w:cstheme="majorHAnsi"/>
                <w:sz w:val="16"/>
                <w:szCs w:val="16"/>
              </w:rPr>
              <w:t>cope</w:t>
            </w:r>
            <w:r w:rsidRPr="00063BA2">
              <w:rPr>
                <w:rFonts w:asciiTheme="majorHAnsi" w:eastAsia="Times New Roman" w:hAnsiTheme="majorHAnsi" w:cstheme="majorHAnsi"/>
                <w:sz w:val="16"/>
                <w:szCs w:val="16"/>
              </w:rPr>
              <w:t xml:space="preserve"> </w:t>
            </w:r>
            <w:r w:rsidR="00C8063E" w:rsidRPr="00063BA2">
              <w:rPr>
                <w:rFonts w:asciiTheme="majorHAnsi" w:eastAsia="Times New Roman" w:hAnsiTheme="majorHAnsi" w:cstheme="majorHAnsi"/>
                <w:sz w:val="16"/>
                <w:szCs w:val="16"/>
              </w:rPr>
              <w:t>1</w:t>
            </w:r>
            <w:r w:rsidRPr="00063BA2">
              <w:rPr>
                <w:rFonts w:asciiTheme="majorHAnsi" w:eastAsia="Times New Roman" w:hAnsiTheme="majorHAnsi" w:cstheme="majorHAnsi"/>
                <w:sz w:val="16"/>
                <w:szCs w:val="16"/>
              </w:rPr>
              <w:t xml:space="preserve"> - D</w:t>
            </w:r>
            <w:r w:rsidR="00C8063E" w:rsidRPr="00063BA2">
              <w:rPr>
                <w:rFonts w:asciiTheme="majorHAnsi" w:eastAsia="Times New Roman" w:hAnsiTheme="majorHAnsi" w:cstheme="majorHAnsi"/>
                <w:sz w:val="16"/>
                <w:szCs w:val="16"/>
              </w:rPr>
              <w:t>irect emissions from sources auDA owns or controls</w:t>
            </w:r>
            <w:r w:rsidRPr="00063BA2">
              <w:rPr>
                <w:rFonts w:asciiTheme="majorHAnsi" w:eastAsia="Times New Roman" w:hAnsiTheme="majorHAnsi" w:cstheme="majorHAnsi"/>
                <w:sz w:val="16"/>
                <w:szCs w:val="16"/>
              </w:rPr>
              <w:t>.</w:t>
            </w:r>
          </w:p>
          <w:p w14:paraId="6C55781F" w14:textId="23633DF3" w:rsidR="005A3CEA" w:rsidRPr="00063BA2" w:rsidRDefault="00C8063E" w:rsidP="00754D16">
            <w:pPr>
              <w:pStyle w:val="ListParagraph"/>
              <w:numPr>
                <w:ilvl w:val="0"/>
                <w:numId w:val="77"/>
              </w:num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Scope 2 – indirect emissions from energy bought and used by auDA, and</w:t>
            </w:r>
            <w:r w:rsidR="005A3CEA" w:rsidRPr="00063BA2">
              <w:rPr>
                <w:rFonts w:asciiTheme="majorHAnsi" w:eastAsia="Times New Roman" w:hAnsiTheme="majorHAnsi" w:cstheme="majorHAnsi"/>
                <w:sz w:val="16"/>
                <w:szCs w:val="16"/>
              </w:rPr>
              <w:t>;</w:t>
            </w:r>
            <w:r w:rsidRPr="00063BA2">
              <w:rPr>
                <w:rFonts w:asciiTheme="majorHAnsi" w:eastAsia="Times New Roman" w:hAnsiTheme="majorHAnsi" w:cstheme="majorHAnsi"/>
                <w:sz w:val="16"/>
                <w:szCs w:val="16"/>
              </w:rPr>
              <w:t xml:space="preserve"> </w:t>
            </w:r>
          </w:p>
          <w:p w14:paraId="74816CF0" w14:textId="19DA69D7" w:rsidR="00147331" w:rsidRPr="00063BA2" w:rsidRDefault="005A3CEA" w:rsidP="007075C7">
            <w:pPr>
              <w:pStyle w:val="ListParagraph"/>
              <w:numPr>
                <w:ilvl w:val="0"/>
                <w:numId w:val="77"/>
              </w:num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S</w:t>
            </w:r>
            <w:r w:rsidR="00C8063E" w:rsidRPr="00063BA2">
              <w:rPr>
                <w:rFonts w:asciiTheme="majorHAnsi" w:eastAsia="Times New Roman" w:hAnsiTheme="majorHAnsi" w:cstheme="majorHAnsi"/>
                <w:sz w:val="16"/>
                <w:szCs w:val="16"/>
              </w:rPr>
              <w:t xml:space="preserve">cope 3 </w:t>
            </w:r>
            <w:r w:rsidR="000B41A4" w:rsidRPr="00063BA2">
              <w:rPr>
                <w:rFonts w:asciiTheme="majorHAnsi" w:eastAsia="Times New Roman" w:hAnsiTheme="majorHAnsi" w:cstheme="majorHAnsi"/>
                <w:sz w:val="16"/>
                <w:szCs w:val="16"/>
              </w:rPr>
              <w:t>–</w:t>
            </w:r>
            <w:r w:rsidR="00C8063E" w:rsidRPr="00063BA2">
              <w:rPr>
                <w:rFonts w:asciiTheme="majorHAnsi" w:eastAsia="Times New Roman" w:hAnsiTheme="majorHAnsi" w:cstheme="majorHAnsi"/>
                <w:sz w:val="16"/>
                <w:szCs w:val="16"/>
              </w:rPr>
              <w:t xml:space="preserve"> </w:t>
            </w:r>
            <w:r w:rsidR="000B41A4" w:rsidRPr="00063BA2">
              <w:rPr>
                <w:rFonts w:asciiTheme="majorHAnsi" w:eastAsia="Times New Roman" w:hAnsiTheme="majorHAnsi" w:cstheme="majorHAnsi"/>
                <w:sz w:val="16"/>
                <w:szCs w:val="16"/>
              </w:rPr>
              <w:t>indirect emissions that occur in auDA’s value chain including purchased goods and services, capital goods, fuel and energy related activities not included in S</w:t>
            </w:r>
            <w:r w:rsidR="009D5240" w:rsidRPr="00063BA2">
              <w:rPr>
                <w:rFonts w:asciiTheme="majorHAnsi" w:eastAsia="Times New Roman" w:hAnsiTheme="majorHAnsi" w:cstheme="majorHAnsi"/>
                <w:sz w:val="16"/>
                <w:szCs w:val="16"/>
              </w:rPr>
              <w:t xml:space="preserve">cope </w:t>
            </w:r>
            <w:r w:rsidR="000B41A4" w:rsidRPr="00063BA2">
              <w:rPr>
                <w:rFonts w:asciiTheme="majorHAnsi" w:eastAsia="Times New Roman" w:hAnsiTheme="majorHAnsi" w:cstheme="majorHAnsi"/>
                <w:sz w:val="16"/>
                <w:szCs w:val="16"/>
              </w:rPr>
              <w:t>1 or S</w:t>
            </w:r>
            <w:r w:rsidR="009D5240" w:rsidRPr="00063BA2">
              <w:rPr>
                <w:rFonts w:asciiTheme="majorHAnsi" w:eastAsia="Times New Roman" w:hAnsiTheme="majorHAnsi" w:cstheme="majorHAnsi"/>
                <w:sz w:val="16"/>
                <w:szCs w:val="16"/>
              </w:rPr>
              <w:t xml:space="preserve">cope </w:t>
            </w:r>
            <w:r w:rsidR="000B41A4" w:rsidRPr="00063BA2">
              <w:rPr>
                <w:rFonts w:asciiTheme="majorHAnsi" w:eastAsia="Times New Roman" w:hAnsiTheme="majorHAnsi" w:cstheme="majorHAnsi"/>
                <w:sz w:val="16"/>
                <w:szCs w:val="16"/>
              </w:rPr>
              <w:t>2, upstream transportation and distribution, waste and wastewater, business travel, employee commuting, and upstream leased assets.</w:t>
            </w:r>
          </w:p>
          <w:p w14:paraId="6E3CA6A4" w14:textId="15BE623C" w:rsidR="00BF6370" w:rsidRPr="00063BA2" w:rsidRDefault="00CD6438" w:rsidP="00CD6438">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auDA </w:t>
            </w:r>
            <w:r w:rsidR="00F5383E" w:rsidRPr="00063BA2">
              <w:rPr>
                <w:rFonts w:asciiTheme="majorHAnsi" w:eastAsia="Times New Roman" w:hAnsiTheme="majorHAnsi" w:cstheme="majorHAnsi"/>
                <w:sz w:val="16"/>
                <w:szCs w:val="16"/>
              </w:rPr>
              <w:t>will only procure</w:t>
            </w:r>
            <w:r w:rsidRPr="00063BA2">
              <w:rPr>
                <w:rFonts w:asciiTheme="majorHAnsi" w:eastAsia="Times New Roman" w:hAnsiTheme="majorHAnsi" w:cstheme="majorHAnsi"/>
                <w:sz w:val="16"/>
                <w:szCs w:val="16"/>
              </w:rPr>
              <w:t xml:space="preserve"> offsets </w:t>
            </w:r>
            <w:r w:rsidRPr="00063BA2">
              <w:rPr>
                <w:rFonts w:asciiTheme="majorHAnsi" w:eastAsia="Times New Roman" w:hAnsiTheme="majorHAnsi" w:cstheme="majorHAnsi"/>
                <w:sz w:val="16"/>
                <w:szCs w:val="16"/>
                <w:lang w:val="en-AU"/>
              </w:rPr>
              <w:t xml:space="preserve">from verified, high integrity programs (e.g., </w:t>
            </w:r>
            <w:r w:rsidR="00A0108E" w:rsidRPr="00063BA2">
              <w:rPr>
                <w:rFonts w:asciiTheme="majorHAnsi" w:eastAsia="Times New Roman" w:hAnsiTheme="majorHAnsi" w:cstheme="majorHAnsi"/>
                <w:sz w:val="16"/>
                <w:szCs w:val="16"/>
                <w:lang w:val="en-AU"/>
              </w:rPr>
              <w:t>Australian Carbon Credit Unit</w:t>
            </w:r>
            <w:r w:rsidRPr="00063BA2">
              <w:rPr>
                <w:rFonts w:asciiTheme="majorHAnsi" w:eastAsia="Times New Roman" w:hAnsiTheme="majorHAnsi" w:cstheme="majorHAnsi"/>
                <w:sz w:val="16"/>
                <w:szCs w:val="16"/>
                <w:lang w:val="en-AU"/>
              </w:rPr>
              <w:t>s, Gold Standard).</w:t>
            </w:r>
            <w:r w:rsidRPr="00063BA2">
              <w:rPr>
                <w:rFonts w:asciiTheme="majorHAnsi" w:eastAsia="Times New Roman" w:hAnsiTheme="majorHAnsi" w:cstheme="majorHAnsi"/>
                <w:sz w:val="16"/>
                <w:szCs w:val="16"/>
              </w:rPr>
              <w:t xml:space="preserve"> </w:t>
            </w:r>
          </w:p>
        </w:tc>
      </w:tr>
      <w:tr w:rsidR="00147331" w:rsidRPr="004E3752" w14:paraId="7413E860" w14:textId="77777777" w:rsidTr="00754D16">
        <w:tc>
          <w:tcPr>
            <w:tcW w:w="463" w:type="dxa"/>
            <w:shd w:val="clear" w:color="auto" w:fill="75CCCC" w:themeFill="accent5"/>
          </w:tcPr>
          <w:p w14:paraId="24A98850"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shd w:val="clear" w:color="auto" w:fill="75CCCC" w:themeFill="accent5"/>
          </w:tcPr>
          <w:p w14:paraId="16DF2B0C" w14:textId="2D1D5292" w:rsidR="00147331" w:rsidRPr="00754D16" w:rsidRDefault="00147331" w:rsidP="00147331">
            <w:pPr>
              <w:spacing w:before="120" w:after="120"/>
              <w:rPr>
                <w:rFonts w:asciiTheme="majorHAnsi" w:eastAsia="Times New Roman" w:hAnsiTheme="majorHAnsi" w:cstheme="majorHAnsi"/>
                <w:b/>
                <w:bCs/>
                <w:sz w:val="16"/>
                <w:szCs w:val="16"/>
              </w:rPr>
            </w:pPr>
            <w:r w:rsidRPr="00754D16">
              <w:rPr>
                <w:rFonts w:asciiTheme="majorHAnsi" w:eastAsia="Times New Roman" w:hAnsiTheme="majorHAnsi" w:cstheme="majorHAnsi"/>
                <w:b/>
                <w:bCs/>
                <w:sz w:val="16"/>
                <w:szCs w:val="16"/>
              </w:rPr>
              <w:t>Capability</w:t>
            </w:r>
          </w:p>
        </w:tc>
        <w:tc>
          <w:tcPr>
            <w:tcW w:w="2632" w:type="dxa"/>
            <w:shd w:val="clear" w:color="auto" w:fill="75CCCC" w:themeFill="accent5"/>
          </w:tcPr>
          <w:p w14:paraId="0A8337DD" w14:textId="77777777" w:rsidR="00147331" w:rsidRPr="00B4012E" w:rsidRDefault="00147331" w:rsidP="00147331">
            <w:pPr>
              <w:spacing w:before="120" w:after="120"/>
              <w:rPr>
                <w:rFonts w:asciiTheme="majorHAnsi" w:eastAsia="Times New Roman" w:hAnsiTheme="majorHAnsi" w:cstheme="majorHAnsi"/>
                <w:sz w:val="16"/>
                <w:szCs w:val="16"/>
              </w:rPr>
            </w:pPr>
          </w:p>
        </w:tc>
        <w:tc>
          <w:tcPr>
            <w:tcW w:w="5048" w:type="dxa"/>
            <w:shd w:val="clear" w:color="auto" w:fill="75CCCC" w:themeFill="accent5"/>
          </w:tcPr>
          <w:p w14:paraId="6702DE38" w14:textId="77777777" w:rsidR="00147331" w:rsidRPr="00063BA2" w:rsidRDefault="00147331" w:rsidP="00147331">
            <w:pPr>
              <w:spacing w:before="120" w:after="120"/>
              <w:rPr>
                <w:rFonts w:asciiTheme="majorHAnsi" w:eastAsia="Times New Roman" w:hAnsiTheme="majorHAnsi" w:cstheme="majorHAnsi"/>
                <w:sz w:val="16"/>
                <w:szCs w:val="16"/>
              </w:rPr>
            </w:pPr>
          </w:p>
        </w:tc>
      </w:tr>
      <w:tr w:rsidR="00147331" w:rsidRPr="004E3752" w14:paraId="6B188665" w14:textId="77777777" w:rsidTr="00754D16">
        <w:tc>
          <w:tcPr>
            <w:tcW w:w="463" w:type="dxa"/>
          </w:tcPr>
          <w:p w14:paraId="5C5F7840"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tcPr>
          <w:p w14:paraId="559522B7" w14:textId="25577171" w:rsidR="00147331" w:rsidRPr="00B4012E" w:rsidRDefault="00147331"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 xml:space="preserve">Percentage of leadership team </w:t>
            </w:r>
            <w:r w:rsidR="001A3974">
              <w:rPr>
                <w:rFonts w:asciiTheme="majorHAnsi" w:eastAsia="Times New Roman" w:hAnsiTheme="majorHAnsi" w:cstheme="majorHAnsi"/>
                <w:sz w:val="16"/>
                <w:szCs w:val="16"/>
              </w:rPr>
              <w:t>who</w:t>
            </w:r>
            <w:r w:rsidR="001A3974" w:rsidRPr="00B4012E">
              <w:rPr>
                <w:rFonts w:asciiTheme="majorHAnsi" w:eastAsia="Times New Roman" w:hAnsiTheme="majorHAnsi" w:cstheme="majorHAnsi"/>
                <w:sz w:val="16"/>
                <w:szCs w:val="16"/>
              </w:rPr>
              <w:t xml:space="preserve"> </w:t>
            </w:r>
            <w:r w:rsidRPr="00B4012E">
              <w:rPr>
                <w:rFonts w:asciiTheme="majorHAnsi" w:eastAsia="Times New Roman" w:hAnsiTheme="majorHAnsi" w:cstheme="majorHAnsi"/>
                <w:sz w:val="16"/>
                <w:szCs w:val="16"/>
              </w:rPr>
              <w:t xml:space="preserve">have </w:t>
            </w:r>
            <w:r w:rsidRPr="00B4012E">
              <w:rPr>
                <w:rFonts w:asciiTheme="majorHAnsi" w:eastAsia="Times New Roman" w:hAnsiTheme="majorHAnsi" w:cstheme="majorHAnsi"/>
                <w:sz w:val="16"/>
                <w:szCs w:val="16"/>
              </w:rPr>
              <w:lastRenderedPageBreak/>
              <w:t>completed leadership training</w:t>
            </w:r>
          </w:p>
        </w:tc>
        <w:tc>
          <w:tcPr>
            <w:tcW w:w="2632" w:type="dxa"/>
          </w:tcPr>
          <w:p w14:paraId="55619CCC" w14:textId="38549174" w:rsidR="00147331" w:rsidRPr="00B4012E" w:rsidRDefault="009E026A" w:rsidP="00147331">
            <w:pPr>
              <w:spacing w:before="120" w:after="120"/>
              <w:rPr>
                <w:rFonts w:asciiTheme="majorHAnsi" w:eastAsia="Times New Roman" w:hAnsiTheme="majorHAnsi" w:cstheme="majorHAnsi"/>
                <w:sz w:val="16"/>
                <w:szCs w:val="16"/>
              </w:rPr>
            </w:pPr>
            <w:r>
              <w:rPr>
                <w:rFonts w:asciiTheme="majorHAnsi" w:eastAsia="Times New Roman" w:hAnsiTheme="majorHAnsi" w:cstheme="majorHAnsi"/>
                <w:sz w:val="16"/>
                <w:szCs w:val="16"/>
              </w:rPr>
              <w:lastRenderedPageBreak/>
              <w:t>auDA’s l</w:t>
            </w:r>
            <w:r w:rsidR="008547C8" w:rsidRPr="00B4012E">
              <w:rPr>
                <w:rFonts w:asciiTheme="majorHAnsi" w:eastAsia="Times New Roman" w:hAnsiTheme="majorHAnsi" w:cstheme="majorHAnsi"/>
                <w:sz w:val="16"/>
                <w:szCs w:val="16"/>
              </w:rPr>
              <w:t xml:space="preserve">eadership training </w:t>
            </w:r>
            <w:r>
              <w:rPr>
                <w:rFonts w:asciiTheme="majorHAnsi" w:eastAsia="Times New Roman" w:hAnsiTheme="majorHAnsi" w:cstheme="majorHAnsi"/>
                <w:sz w:val="16"/>
                <w:szCs w:val="16"/>
              </w:rPr>
              <w:t>was developed</w:t>
            </w:r>
            <w:r w:rsidR="00F77201">
              <w:rPr>
                <w:rFonts w:asciiTheme="majorHAnsi" w:eastAsia="Times New Roman" w:hAnsiTheme="majorHAnsi" w:cstheme="majorHAnsi"/>
                <w:sz w:val="16"/>
                <w:szCs w:val="16"/>
              </w:rPr>
              <w:t xml:space="preserve"> and delivered</w:t>
            </w:r>
            <w:r>
              <w:rPr>
                <w:rFonts w:asciiTheme="majorHAnsi" w:eastAsia="Times New Roman" w:hAnsiTheme="majorHAnsi" w:cstheme="majorHAnsi"/>
                <w:sz w:val="16"/>
                <w:szCs w:val="16"/>
              </w:rPr>
              <w:t xml:space="preserve"> </w:t>
            </w:r>
            <w:r w:rsidR="00EB2BA9">
              <w:rPr>
                <w:rFonts w:asciiTheme="majorHAnsi" w:eastAsia="Times New Roman" w:hAnsiTheme="majorHAnsi" w:cstheme="majorHAnsi"/>
                <w:sz w:val="16"/>
                <w:szCs w:val="16"/>
              </w:rPr>
              <w:t xml:space="preserve">by external leadership </w:t>
            </w:r>
            <w:r w:rsidR="00EB2BA9">
              <w:rPr>
                <w:rFonts w:asciiTheme="majorHAnsi" w:eastAsia="Times New Roman" w:hAnsiTheme="majorHAnsi" w:cstheme="majorHAnsi"/>
                <w:sz w:val="16"/>
                <w:szCs w:val="16"/>
              </w:rPr>
              <w:lastRenderedPageBreak/>
              <w:t xml:space="preserve">training specialists in consultation with auDA Executives People </w:t>
            </w:r>
            <w:r w:rsidR="00F77201">
              <w:rPr>
                <w:rFonts w:asciiTheme="majorHAnsi" w:eastAsia="Times New Roman" w:hAnsiTheme="majorHAnsi" w:cstheme="majorHAnsi"/>
                <w:sz w:val="16"/>
                <w:szCs w:val="16"/>
              </w:rPr>
              <w:t>&amp;</w:t>
            </w:r>
            <w:r w:rsidR="00EB2BA9">
              <w:rPr>
                <w:rFonts w:asciiTheme="majorHAnsi" w:eastAsia="Times New Roman" w:hAnsiTheme="majorHAnsi" w:cstheme="majorHAnsi"/>
                <w:sz w:val="16"/>
                <w:szCs w:val="16"/>
              </w:rPr>
              <w:t xml:space="preserve"> Culture</w:t>
            </w:r>
            <w:r w:rsidR="00F77201">
              <w:rPr>
                <w:rFonts w:asciiTheme="majorHAnsi" w:eastAsia="Times New Roman" w:hAnsiTheme="majorHAnsi" w:cstheme="majorHAnsi"/>
                <w:sz w:val="16"/>
                <w:szCs w:val="16"/>
              </w:rPr>
              <w:t xml:space="preserve">. </w:t>
            </w:r>
            <w:r w:rsidR="00FC6AB9">
              <w:rPr>
                <w:rFonts w:asciiTheme="majorHAnsi" w:eastAsia="Times New Roman" w:hAnsiTheme="majorHAnsi" w:cstheme="majorHAnsi"/>
                <w:sz w:val="16"/>
                <w:szCs w:val="16"/>
              </w:rPr>
              <w:t xml:space="preserve">The </w:t>
            </w:r>
            <w:r w:rsidR="008547C8" w:rsidRPr="00B4012E">
              <w:rPr>
                <w:rFonts w:asciiTheme="majorHAnsi" w:eastAsia="Times New Roman" w:hAnsiTheme="majorHAnsi" w:cstheme="majorHAnsi"/>
                <w:sz w:val="16"/>
                <w:szCs w:val="16"/>
              </w:rPr>
              <w:t xml:space="preserve">program </w:t>
            </w:r>
            <w:r w:rsidR="008A095E">
              <w:rPr>
                <w:rFonts w:asciiTheme="majorHAnsi" w:eastAsia="Times New Roman" w:hAnsiTheme="majorHAnsi" w:cstheme="majorHAnsi"/>
                <w:sz w:val="16"/>
                <w:szCs w:val="16"/>
              </w:rPr>
              <w:t xml:space="preserve">was </w:t>
            </w:r>
            <w:r w:rsidR="008547C8" w:rsidRPr="00B4012E">
              <w:rPr>
                <w:rFonts w:asciiTheme="majorHAnsi" w:eastAsia="Times New Roman" w:hAnsiTheme="majorHAnsi" w:cstheme="majorHAnsi"/>
                <w:sz w:val="16"/>
                <w:szCs w:val="16"/>
              </w:rPr>
              <w:t xml:space="preserve">designed to support </w:t>
            </w:r>
            <w:r w:rsidR="008A095E">
              <w:rPr>
                <w:rFonts w:asciiTheme="majorHAnsi" w:eastAsia="Times New Roman" w:hAnsiTheme="majorHAnsi" w:cstheme="majorHAnsi"/>
                <w:sz w:val="16"/>
                <w:szCs w:val="16"/>
              </w:rPr>
              <w:t xml:space="preserve">and maintain </w:t>
            </w:r>
            <w:r w:rsidR="00F77201">
              <w:rPr>
                <w:rFonts w:asciiTheme="majorHAnsi" w:eastAsia="Times New Roman" w:hAnsiTheme="majorHAnsi" w:cstheme="majorHAnsi"/>
                <w:sz w:val="16"/>
                <w:szCs w:val="16"/>
              </w:rPr>
              <w:t xml:space="preserve">high </w:t>
            </w:r>
            <w:r w:rsidR="008547C8" w:rsidRPr="00B4012E">
              <w:rPr>
                <w:rFonts w:asciiTheme="majorHAnsi" w:eastAsia="Times New Roman" w:hAnsiTheme="majorHAnsi" w:cstheme="majorHAnsi"/>
                <w:sz w:val="16"/>
                <w:szCs w:val="16"/>
              </w:rPr>
              <w:t xml:space="preserve">performing teams. </w:t>
            </w:r>
            <w:r w:rsidR="00743BFB" w:rsidRPr="00B4012E">
              <w:rPr>
                <w:rFonts w:asciiTheme="majorHAnsi" w:eastAsia="Times New Roman" w:hAnsiTheme="majorHAnsi" w:cstheme="majorHAnsi"/>
                <w:sz w:val="16"/>
                <w:szCs w:val="16"/>
              </w:rPr>
              <w:t>All auDA staff in leadership positions were required to participate in the program, which was delivered in the 2025-26 financial year.</w:t>
            </w:r>
          </w:p>
        </w:tc>
        <w:tc>
          <w:tcPr>
            <w:tcW w:w="5048" w:type="dxa"/>
          </w:tcPr>
          <w:p w14:paraId="1CC9218B" w14:textId="23EF0F9B" w:rsidR="00CF43F8" w:rsidRPr="00063BA2" w:rsidRDefault="00D0380E"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lastRenderedPageBreak/>
              <w:t xml:space="preserve">auDA leadership team members are considered to have completed leadership training by attending dedicated training sessions within the program. The full suite of </w:t>
            </w:r>
            <w:r w:rsidRPr="00063BA2">
              <w:rPr>
                <w:rFonts w:asciiTheme="majorHAnsi" w:eastAsia="Times New Roman" w:hAnsiTheme="majorHAnsi" w:cstheme="majorHAnsi"/>
                <w:sz w:val="16"/>
                <w:szCs w:val="16"/>
              </w:rPr>
              <w:lastRenderedPageBreak/>
              <w:t>training materials was distributed and remains accessible for ongoing reference.</w:t>
            </w:r>
          </w:p>
        </w:tc>
      </w:tr>
      <w:tr w:rsidR="00147331" w:rsidRPr="004E3752" w14:paraId="53468416" w14:textId="77777777" w:rsidTr="00754D16">
        <w:tc>
          <w:tcPr>
            <w:tcW w:w="463" w:type="dxa"/>
          </w:tcPr>
          <w:p w14:paraId="7E0B7EE4"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tcPr>
          <w:p w14:paraId="1A0FE8A4" w14:textId="3DA76F26" w:rsidR="00147331" w:rsidRPr="00B4012E" w:rsidRDefault="00147331"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Percentage of employees using AI tools to support productivity.</w:t>
            </w:r>
          </w:p>
        </w:tc>
        <w:tc>
          <w:tcPr>
            <w:tcW w:w="2632" w:type="dxa"/>
          </w:tcPr>
          <w:p w14:paraId="6F5CA023" w14:textId="0E7AEBF5" w:rsidR="00147331" w:rsidRPr="00B4012E" w:rsidRDefault="00880881"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 xml:space="preserve">Artificial Intelligence (AI) refers to large language models or related tools that </w:t>
            </w:r>
            <w:r w:rsidR="00C307D6" w:rsidRPr="00B4012E">
              <w:rPr>
                <w:rFonts w:asciiTheme="majorHAnsi" w:eastAsia="Times New Roman" w:hAnsiTheme="majorHAnsi" w:cstheme="majorHAnsi"/>
                <w:sz w:val="16"/>
                <w:szCs w:val="16"/>
              </w:rPr>
              <w:t>support employees to do their jobs.</w:t>
            </w:r>
            <w:r w:rsidR="00475D0E" w:rsidRPr="00754D16">
              <w:rPr>
                <w:rFonts w:asciiTheme="majorHAnsi" w:eastAsia="Times New Roman" w:hAnsiTheme="majorHAnsi" w:cstheme="majorHAnsi"/>
                <w:sz w:val="16"/>
                <w:szCs w:val="16"/>
              </w:rPr>
              <w:t xml:space="preserve"> auDA staff are required to complete auDA-specific training to receive access to AI software</w:t>
            </w:r>
            <w:r w:rsidR="000A7512">
              <w:rPr>
                <w:rFonts w:asciiTheme="majorHAnsi" w:eastAsia="Times New Roman" w:hAnsiTheme="majorHAnsi" w:cstheme="majorHAnsi"/>
                <w:sz w:val="16"/>
                <w:szCs w:val="16"/>
              </w:rPr>
              <w:t>.</w:t>
            </w:r>
          </w:p>
        </w:tc>
        <w:tc>
          <w:tcPr>
            <w:tcW w:w="5048" w:type="dxa"/>
          </w:tcPr>
          <w:p w14:paraId="4F784045" w14:textId="68115E4C" w:rsidR="00147331" w:rsidRPr="00063BA2" w:rsidRDefault="00E63BD9"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Employee use of AI is measured by the number of staff who access</w:t>
            </w:r>
            <w:r w:rsidR="00B526F6" w:rsidRPr="00063BA2">
              <w:rPr>
                <w:rFonts w:asciiTheme="majorHAnsi" w:eastAsia="Times New Roman" w:hAnsiTheme="majorHAnsi" w:cstheme="majorHAnsi"/>
                <w:sz w:val="16"/>
                <w:szCs w:val="16"/>
              </w:rPr>
              <w:t xml:space="preserve"> approved</w:t>
            </w:r>
            <w:r w:rsidRPr="00063BA2">
              <w:rPr>
                <w:rFonts w:asciiTheme="majorHAnsi" w:eastAsia="Times New Roman" w:hAnsiTheme="majorHAnsi" w:cstheme="majorHAnsi"/>
                <w:sz w:val="16"/>
                <w:szCs w:val="16"/>
              </w:rPr>
              <w:t xml:space="preserve"> AI tools </w:t>
            </w:r>
            <w:r w:rsidR="00B526F6" w:rsidRPr="00063BA2">
              <w:rPr>
                <w:rFonts w:asciiTheme="majorHAnsi" w:eastAsia="Times New Roman" w:hAnsiTheme="majorHAnsi" w:cstheme="majorHAnsi"/>
                <w:sz w:val="16"/>
                <w:szCs w:val="16"/>
              </w:rPr>
              <w:t xml:space="preserve">on a regular basis. </w:t>
            </w:r>
            <w:r w:rsidR="00475D0E" w:rsidRPr="00063BA2">
              <w:rPr>
                <w:rFonts w:asciiTheme="majorHAnsi" w:eastAsia="Times New Roman" w:hAnsiTheme="majorHAnsi" w:cstheme="majorHAnsi"/>
                <w:sz w:val="16"/>
                <w:szCs w:val="16"/>
              </w:rPr>
              <w:t>U</w:t>
            </w:r>
            <w:r w:rsidR="00C02B02" w:rsidRPr="00063BA2">
              <w:rPr>
                <w:rFonts w:asciiTheme="majorHAnsi" w:eastAsia="Times New Roman" w:hAnsiTheme="majorHAnsi" w:cstheme="majorHAnsi"/>
                <w:sz w:val="16"/>
                <w:szCs w:val="16"/>
              </w:rPr>
              <w:t xml:space="preserve">sage statistics are provided by measurement </w:t>
            </w:r>
            <w:r w:rsidR="00475D0E" w:rsidRPr="00063BA2">
              <w:rPr>
                <w:rFonts w:asciiTheme="majorHAnsi" w:eastAsia="Times New Roman" w:hAnsiTheme="majorHAnsi" w:cstheme="majorHAnsi"/>
                <w:sz w:val="16"/>
                <w:szCs w:val="16"/>
              </w:rPr>
              <w:t>tools within the AI software management systems.</w:t>
            </w:r>
            <w:r w:rsidR="00C02B02" w:rsidRPr="00063BA2">
              <w:rPr>
                <w:rFonts w:asciiTheme="majorHAnsi" w:eastAsia="Times New Roman" w:hAnsiTheme="majorHAnsi" w:cstheme="majorHAnsi"/>
                <w:sz w:val="16"/>
                <w:szCs w:val="16"/>
              </w:rPr>
              <w:t xml:space="preserve">  </w:t>
            </w:r>
          </w:p>
        </w:tc>
      </w:tr>
      <w:tr w:rsidR="00147331" w:rsidRPr="004E3752" w14:paraId="0C7D4DF7" w14:textId="77777777" w:rsidTr="00754D16">
        <w:tc>
          <w:tcPr>
            <w:tcW w:w="463" w:type="dxa"/>
          </w:tcPr>
          <w:p w14:paraId="605E17E8" w14:textId="77777777" w:rsidR="00147331" w:rsidRPr="004E3752" w:rsidRDefault="00147331" w:rsidP="00147331">
            <w:pPr>
              <w:spacing w:before="120" w:after="120"/>
              <w:rPr>
                <w:rFonts w:asciiTheme="majorHAnsi" w:eastAsia="Times New Roman" w:hAnsiTheme="majorHAnsi" w:cstheme="majorHAnsi"/>
                <w:color w:val="EE0000"/>
                <w:sz w:val="16"/>
                <w:szCs w:val="16"/>
              </w:rPr>
            </w:pPr>
          </w:p>
        </w:tc>
        <w:tc>
          <w:tcPr>
            <w:tcW w:w="1746" w:type="dxa"/>
          </w:tcPr>
          <w:p w14:paraId="14C7F7ED" w14:textId="01863AC1" w:rsidR="00147331" w:rsidRPr="00B4012E" w:rsidRDefault="00147331" w:rsidP="00147331">
            <w:pPr>
              <w:spacing w:before="120" w:after="120"/>
              <w:rPr>
                <w:rFonts w:asciiTheme="majorHAnsi" w:eastAsia="Times New Roman" w:hAnsiTheme="majorHAnsi" w:cstheme="majorHAnsi"/>
                <w:sz w:val="16"/>
                <w:szCs w:val="16"/>
              </w:rPr>
            </w:pPr>
            <w:r w:rsidRPr="00B4012E">
              <w:rPr>
                <w:rFonts w:asciiTheme="majorHAnsi" w:eastAsia="Times New Roman" w:hAnsiTheme="majorHAnsi" w:cstheme="majorHAnsi"/>
                <w:sz w:val="16"/>
                <w:szCs w:val="16"/>
              </w:rPr>
              <w:t>Favourable Staff Engagement survey results</w:t>
            </w:r>
          </w:p>
        </w:tc>
        <w:tc>
          <w:tcPr>
            <w:tcW w:w="2632" w:type="dxa"/>
          </w:tcPr>
          <w:p w14:paraId="6E2EDB88" w14:textId="0CF672FA" w:rsidR="00147331" w:rsidRPr="00754D16" w:rsidRDefault="00147331" w:rsidP="00147331">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auDA’s people are a core capability that underpin our effectiveness. We seek to uphold </w:t>
            </w:r>
            <w:r w:rsidR="00047A4F">
              <w:rPr>
                <w:rFonts w:asciiTheme="majorHAnsi" w:eastAsia="Times New Roman" w:hAnsiTheme="majorHAnsi" w:cstheme="majorHAnsi"/>
                <w:sz w:val="16"/>
                <w:szCs w:val="16"/>
              </w:rPr>
              <w:t>a</w:t>
            </w:r>
            <w:r w:rsidRPr="00754D16">
              <w:rPr>
                <w:rFonts w:asciiTheme="majorHAnsi" w:eastAsia="Times New Roman" w:hAnsiTheme="majorHAnsi" w:cstheme="majorHAnsi"/>
                <w:sz w:val="16"/>
                <w:szCs w:val="16"/>
              </w:rPr>
              <w:t xml:space="preserve"> collaborative culture that supports </w:t>
            </w:r>
            <w:r w:rsidR="00047A4F">
              <w:rPr>
                <w:rFonts w:asciiTheme="majorHAnsi" w:eastAsia="Times New Roman" w:hAnsiTheme="majorHAnsi" w:cstheme="majorHAnsi"/>
                <w:sz w:val="16"/>
                <w:szCs w:val="16"/>
              </w:rPr>
              <w:t>curiosity</w:t>
            </w:r>
            <w:r w:rsidR="00F14F43">
              <w:rPr>
                <w:rFonts w:asciiTheme="majorHAnsi" w:eastAsia="Times New Roman" w:hAnsiTheme="majorHAnsi" w:cstheme="majorHAnsi"/>
                <w:sz w:val="16"/>
                <w:szCs w:val="16"/>
              </w:rPr>
              <w:t xml:space="preserve">. </w:t>
            </w:r>
            <w:r w:rsidR="00201AEF">
              <w:rPr>
                <w:rFonts w:asciiTheme="majorHAnsi" w:eastAsia="Times New Roman" w:hAnsiTheme="majorHAnsi" w:cstheme="majorHAnsi"/>
                <w:sz w:val="16"/>
                <w:szCs w:val="16"/>
              </w:rPr>
              <w:t>accountability</w:t>
            </w:r>
            <w:r w:rsidR="002354B4">
              <w:rPr>
                <w:rFonts w:asciiTheme="majorHAnsi" w:eastAsia="Times New Roman" w:hAnsiTheme="majorHAnsi" w:cstheme="majorHAnsi"/>
                <w:sz w:val="16"/>
                <w:szCs w:val="16"/>
              </w:rPr>
              <w:t xml:space="preserve">, and </w:t>
            </w:r>
            <w:r w:rsidR="00F14F43">
              <w:rPr>
                <w:rFonts w:asciiTheme="majorHAnsi" w:eastAsia="Times New Roman" w:hAnsiTheme="majorHAnsi" w:cstheme="majorHAnsi"/>
                <w:sz w:val="16"/>
                <w:szCs w:val="16"/>
              </w:rPr>
              <w:t>delivering value to our multi-stakeholder community.</w:t>
            </w:r>
          </w:p>
          <w:p w14:paraId="567EEE00" w14:textId="16A8F0FC" w:rsidR="00147331" w:rsidRPr="00B4012E" w:rsidRDefault="00147331" w:rsidP="00147331">
            <w:pPr>
              <w:spacing w:before="120" w:after="120"/>
              <w:rPr>
                <w:rFonts w:asciiTheme="majorHAnsi" w:eastAsia="Times New Roman" w:hAnsiTheme="majorHAnsi" w:cstheme="majorHAnsi"/>
                <w:sz w:val="16"/>
                <w:szCs w:val="16"/>
              </w:rPr>
            </w:pPr>
            <w:r w:rsidRPr="00754D16">
              <w:rPr>
                <w:rFonts w:asciiTheme="majorHAnsi" w:eastAsia="Times New Roman" w:hAnsiTheme="majorHAnsi" w:cstheme="majorHAnsi"/>
                <w:sz w:val="16"/>
                <w:szCs w:val="16"/>
              </w:rPr>
              <w:t xml:space="preserve">Each year, we conduct an engagement survey to monitor engagement and respond to emerging opportunities to support our team. </w:t>
            </w:r>
          </w:p>
        </w:tc>
        <w:tc>
          <w:tcPr>
            <w:tcW w:w="5048" w:type="dxa"/>
          </w:tcPr>
          <w:p w14:paraId="39BB70E2" w14:textId="1F7111A8" w:rsidR="00A75E36" w:rsidRPr="00063BA2" w:rsidRDefault="00A75E36"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auDA uses a</w:t>
            </w:r>
            <w:r w:rsidR="00E745F5" w:rsidRPr="00063BA2">
              <w:rPr>
                <w:rFonts w:asciiTheme="majorHAnsi" w:eastAsia="Times New Roman" w:hAnsiTheme="majorHAnsi" w:cstheme="majorHAnsi"/>
                <w:sz w:val="16"/>
                <w:szCs w:val="16"/>
              </w:rPr>
              <w:t>n external provider</w:t>
            </w:r>
            <w:r w:rsidRPr="00063BA2">
              <w:rPr>
                <w:rFonts w:asciiTheme="majorHAnsi" w:eastAsia="Times New Roman" w:hAnsiTheme="majorHAnsi" w:cstheme="majorHAnsi"/>
                <w:sz w:val="16"/>
                <w:szCs w:val="16"/>
              </w:rPr>
              <w:t xml:space="preserve"> to deliver the staff engagement survey and pulse survey checks.</w:t>
            </w:r>
          </w:p>
          <w:p w14:paraId="11E0B4D1" w14:textId="4E053B29" w:rsidR="00147331" w:rsidRPr="00063BA2" w:rsidRDefault="00147331"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auDA has identified five key statements that are included each year. Staff are asked to respond to each statement using a five-point scale from “strongly agree” to “strongly disagree”. </w:t>
            </w:r>
          </w:p>
          <w:p w14:paraId="74855FA8" w14:textId="77777777" w:rsidR="00147331" w:rsidRPr="00063BA2" w:rsidRDefault="00147331"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auDA calculates an average engagement score to track movement over time. </w:t>
            </w:r>
          </w:p>
          <w:p w14:paraId="3BB3B6E7" w14:textId="77777777" w:rsidR="00147331" w:rsidRPr="00063BA2" w:rsidRDefault="00147331"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Specifically, auDA: </w:t>
            </w:r>
          </w:p>
          <w:p w14:paraId="787C93F5" w14:textId="77777777" w:rsidR="00147331" w:rsidRPr="00063BA2" w:rsidRDefault="00147331" w:rsidP="00147331">
            <w:pPr>
              <w:pStyle w:val="ListParagraph"/>
              <w:numPr>
                <w:ilvl w:val="0"/>
                <w:numId w:val="38"/>
              </w:numPr>
              <w:spacing w:before="120" w:after="120"/>
              <w:ind w:left="198" w:hanging="198"/>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Adds the percentage of responses that “strongly agree” and “agree” with each of the five statements</w:t>
            </w:r>
          </w:p>
          <w:p w14:paraId="5E450840" w14:textId="77777777" w:rsidR="00147331" w:rsidRPr="00063BA2" w:rsidRDefault="00147331" w:rsidP="00147331">
            <w:pPr>
              <w:pStyle w:val="ListParagraph"/>
              <w:numPr>
                <w:ilvl w:val="0"/>
                <w:numId w:val="38"/>
              </w:numPr>
              <w:spacing w:before="120" w:after="120"/>
              <w:ind w:left="198" w:hanging="198"/>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Calculates an average of the combined “strongly agree” and “agree” percentages. </w:t>
            </w:r>
          </w:p>
          <w:p w14:paraId="195A6EF9" w14:textId="77777777" w:rsidR="00147331" w:rsidRPr="00063BA2" w:rsidRDefault="00147331"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 xml:space="preserve">This provides the average engagement score.  </w:t>
            </w:r>
          </w:p>
          <w:p w14:paraId="5E7D6AF6" w14:textId="52998C48" w:rsidR="00147331" w:rsidRPr="00063BA2" w:rsidRDefault="00147331" w:rsidP="00147331">
            <w:pPr>
              <w:spacing w:before="120" w:after="120"/>
              <w:rPr>
                <w:rFonts w:asciiTheme="majorHAnsi" w:eastAsia="Times New Roman" w:hAnsiTheme="majorHAnsi" w:cstheme="majorHAnsi"/>
                <w:sz w:val="16"/>
                <w:szCs w:val="16"/>
              </w:rPr>
            </w:pPr>
            <w:r w:rsidRPr="00063BA2">
              <w:rPr>
                <w:rFonts w:asciiTheme="majorHAnsi" w:eastAsia="Times New Roman" w:hAnsiTheme="majorHAnsi" w:cstheme="majorHAnsi"/>
                <w:sz w:val="16"/>
                <w:szCs w:val="16"/>
              </w:rPr>
              <w:t>In 2025-26</w:t>
            </w:r>
            <w:r w:rsidR="00726468" w:rsidRPr="00063BA2">
              <w:rPr>
                <w:rFonts w:asciiTheme="majorHAnsi" w:eastAsia="Times New Roman" w:hAnsiTheme="majorHAnsi" w:cstheme="majorHAnsi"/>
                <w:sz w:val="16"/>
                <w:szCs w:val="16"/>
              </w:rPr>
              <w:t>,</w:t>
            </w:r>
            <w:r w:rsidRPr="00063BA2">
              <w:rPr>
                <w:rFonts w:asciiTheme="majorHAnsi" w:eastAsia="Times New Roman" w:hAnsiTheme="majorHAnsi" w:cstheme="majorHAnsi"/>
                <w:sz w:val="16"/>
                <w:szCs w:val="16"/>
              </w:rPr>
              <w:t xml:space="preserve"> the </w:t>
            </w:r>
            <w:r w:rsidR="00A85321" w:rsidRPr="00063BA2">
              <w:rPr>
                <w:rFonts w:asciiTheme="majorHAnsi" w:eastAsia="Times New Roman" w:hAnsiTheme="majorHAnsi" w:cstheme="majorHAnsi"/>
                <w:sz w:val="16"/>
                <w:szCs w:val="16"/>
              </w:rPr>
              <w:t xml:space="preserve">engagement survey was expanded to add three additional statements to </w:t>
            </w:r>
            <w:r w:rsidR="00071836" w:rsidRPr="00063BA2">
              <w:rPr>
                <w:rFonts w:asciiTheme="majorHAnsi" w:eastAsia="Times New Roman" w:hAnsiTheme="majorHAnsi" w:cstheme="majorHAnsi"/>
                <w:sz w:val="16"/>
                <w:szCs w:val="16"/>
              </w:rPr>
              <w:t xml:space="preserve">increase </w:t>
            </w:r>
            <w:r w:rsidR="007701BB" w:rsidRPr="00063BA2">
              <w:rPr>
                <w:rFonts w:asciiTheme="majorHAnsi" w:eastAsia="Times New Roman" w:hAnsiTheme="majorHAnsi" w:cstheme="majorHAnsi"/>
                <w:sz w:val="16"/>
                <w:szCs w:val="16"/>
              </w:rPr>
              <w:t xml:space="preserve">insight into </w:t>
            </w:r>
            <w:r w:rsidR="00A85321" w:rsidRPr="00063BA2">
              <w:rPr>
                <w:rFonts w:asciiTheme="majorHAnsi" w:eastAsia="Times New Roman" w:hAnsiTheme="majorHAnsi" w:cstheme="majorHAnsi"/>
                <w:sz w:val="16"/>
                <w:szCs w:val="16"/>
              </w:rPr>
              <w:t xml:space="preserve">employee engagement. Results were recorded for the original </w:t>
            </w:r>
            <w:r w:rsidR="007701BB" w:rsidRPr="00063BA2">
              <w:rPr>
                <w:rFonts w:asciiTheme="majorHAnsi" w:eastAsia="Times New Roman" w:hAnsiTheme="majorHAnsi" w:cstheme="majorHAnsi"/>
                <w:sz w:val="16"/>
                <w:szCs w:val="16"/>
              </w:rPr>
              <w:t>five</w:t>
            </w:r>
            <w:r w:rsidR="00A85321" w:rsidRPr="00063BA2">
              <w:rPr>
                <w:rFonts w:asciiTheme="majorHAnsi" w:eastAsia="Times New Roman" w:hAnsiTheme="majorHAnsi" w:cstheme="majorHAnsi"/>
                <w:sz w:val="16"/>
                <w:szCs w:val="16"/>
              </w:rPr>
              <w:t xml:space="preserve"> key statements to enable comparison year-on-year</w:t>
            </w:r>
            <w:r w:rsidR="007701BB" w:rsidRPr="00063BA2">
              <w:rPr>
                <w:rFonts w:asciiTheme="majorHAnsi" w:eastAsia="Times New Roman" w:hAnsiTheme="majorHAnsi" w:cstheme="majorHAnsi"/>
                <w:sz w:val="16"/>
                <w:szCs w:val="16"/>
              </w:rPr>
              <w:t xml:space="preserve"> in the 2025-26 Annual Report</w:t>
            </w:r>
            <w:r w:rsidR="00A85321" w:rsidRPr="00063BA2">
              <w:rPr>
                <w:rFonts w:asciiTheme="majorHAnsi" w:eastAsia="Times New Roman" w:hAnsiTheme="majorHAnsi" w:cstheme="majorHAnsi"/>
                <w:sz w:val="16"/>
                <w:szCs w:val="16"/>
              </w:rPr>
              <w:t>.</w:t>
            </w:r>
            <w:r w:rsidR="00726468" w:rsidRPr="00063BA2">
              <w:rPr>
                <w:rFonts w:asciiTheme="majorHAnsi" w:eastAsia="Times New Roman" w:hAnsiTheme="majorHAnsi" w:cstheme="majorHAnsi"/>
                <w:sz w:val="16"/>
                <w:szCs w:val="16"/>
              </w:rPr>
              <w:t xml:space="preserve"> Future</w:t>
            </w:r>
            <w:r w:rsidR="00E257FC" w:rsidRPr="00063BA2">
              <w:rPr>
                <w:rFonts w:asciiTheme="majorHAnsi" w:eastAsia="Times New Roman" w:hAnsiTheme="majorHAnsi" w:cstheme="majorHAnsi"/>
                <w:sz w:val="16"/>
                <w:szCs w:val="16"/>
              </w:rPr>
              <w:t xml:space="preserve"> reporting will measure progress against the results of the expanded eight survey</w:t>
            </w:r>
            <w:r w:rsidR="00EA27AA" w:rsidRPr="00063BA2">
              <w:rPr>
                <w:rFonts w:asciiTheme="majorHAnsi" w:eastAsia="Times New Roman" w:hAnsiTheme="majorHAnsi" w:cstheme="majorHAnsi"/>
                <w:sz w:val="16"/>
                <w:szCs w:val="16"/>
              </w:rPr>
              <w:t xml:space="preserve"> questions</w:t>
            </w:r>
            <w:r w:rsidR="00E257FC" w:rsidRPr="00063BA2">
              <w:rPr>
                <w:rFonts w:asciiTheme="majorHAnsi" w:eastAsia="Times New Roman" w:hAnsiTheme="majorHAnsi" w:cstheme="majorHAnsi"/>
                <w:sz w:val="16"/>
                <w:szCs w:val="16"/>
              </w:rPr>
              <w:t>.</w:t>
            </w:r>
          </w:p>
        </w:tc>
      </w:tr>
    </w:tbl>
    <w:p w14:paraId="78B88051" w14:textId="2FCFF193" w:rsidR="009B2AE2" w:rsidRPr="00934F18" w:rsidRDefault="006B6057" w:rsidP="00405DD9">
      <w:pPr>
        <w:pStyle w:val="Heading1"/>
      </w:pPr>
      <w:bookmarkStart w:id="82" w:name="_Toc243496946"/>
      <w:r w:rsidRPr="00934F18">
        <w:lastRenderedPageBreak/>
        <w:t>Report notes</w:t>
      </w:r>
      <w:bookmarkEnd w:id="82"/>
    </w:p>
    <w:p w14:paraId="6B92AF27" w14:textId="61BC9340" w:rsidR="00934F18" w:rsidRDefault="00934F18" w:rsidP="00934F18">
      <w:pPr>
        <w:pStyle w:val="ListParagraph"/>
        <w:numPr>
          <w:ilvl w:val="0"/>
          <w:numId w:val="79"/>
        </w:numPr>
        <w:spacing w:before="120" w:after="0"/>
      </w:pPr>
      <w:r>
        <w:t xml:space="preserve">Throughout the report some </w:t>
      </w:r>
      <w:r w:rsidRPr="0089129A">
        <w:t>quotes have been edited for brevity and clarity without altering their original intent.</w:t>
      </w:r>
    </w:p>
    <w:p w14:paraId="75566BD1" w14:textId="77777777" w:rsidR="00934F18" w:rsidRDefault="00934F18" w:rsidP="00934F18">
      <w:pPr>
        <w:pStyle w:val="ListParagraph"/>
        <w:numPr>
          <w:ilvl w:val="0"/>
          <w:numId w:val="79"/>
        </w:numPr>
        <w:spacing w:before="120" w:after="0"/>
      </w:pPr>
      <w:r>
        <w:t xml:space="preserve">For more information about auDA, visit </w:t>
      </w:r>
      <w:hyperlink r:id="rId42" w:history="1">
        <w:r w:rsidRPr="00136383">
          <w:rPr>
            <w:rStyle w:val="Hyperlink"/>
          </w:rPr>
          <w:t>www.auda.org.au</w:t>
        </w:r>
      </w:hyperlink>
    </w:p>
    <w:p w14:paraId="0F732C7C" w14:textId="77777777" w:rsidR="00934F18" w:rsidRDefault="00934F18" w:rsidP="00934F18">
      <w:pPr>
        <w:pStyle w:val="ListParagraph"/>
        <w:numPr>
          <w:ilvl w:val="0"/>
          <w:numId w:val="79"/>
        </w:numPr>
        <w:spacing w:before="120" w:after="0"/>
      </w:pPr>
      <w:r>
        <w:t>auDA’s social media channels:</w:t>
      </w:r>
    </w:p>
    <w:p w14:paraId="507E58C1" w14:textId="77777777" w:rsidR="00934F18" w:rsidRDefault="00934F18" w:rsidP="00934F18">
      <w:pPr>
        <w:pStyle w:val="ListParagraph"/>
        <w:numPr>
          <w:ilvl w:val="1"/>
          <w:numId w:val="79"/>
        </w:numPr>
        <w:spacing w:before="120" w:after="0"/>
      </w:pPr>
      <w:hyperlink r:id="rId43" w:history="1">
        <w:r w:rsidRPr="00A8249C">
          <w:rPr>
            <w:rStyle w:val="Hyperlink"/>
          </w:rPr>
          <w:t>Facebook</w:t>
        </w:r>
      </w:hyperlink>
    </w:p>
    <w:p w14:paraId="1A1FB770" w14:textId="77777777" w:rsidR="00934F18" w:rsidRDefault="00934F18" w:rsidP="00934F18">
      <w:pPr>
        <w:pStyle w:val="ListParagraph"/>
        <w:numPr>
          <w:ilvl w:val="1"/>
          <w:numId w:val="79"/>
        </w:numPr>
        <w:spacing w:before="120" w:after="0"/>
      </w:pPr>
      <w:hyperlink r:id="rId44" w:history="1">
        <w:r w:rsidRPr="007B108A">
          <w:rPr>
            <w:rStyle w:val="Hyperlink"/>
          </w:rPr>
          <w:t>LinkedIn</w:t>
        </w:r>
      </w:hyperlink>
    </w:p>
    <w:p w14:paraId="4DCCF690" w14:textId="77777777" w:rsidR="00934F18" w:rsidRDefault="00934F18" w:rsidP="00934F18">
      <w:pPr>
        <w:pStyle w:val="ListParagraph"/>
        <w:numPr>
          <w:ilvl w:val="1"/>
          <w:numId w:val="79"/>
        </w:numPr>
        <w:spacing w:before="120" w:after="0"/>
      </w:pPr>
      <w:hyperlink r:id="rId45" w:history="1">
        <w:r w:rsidRPr="002404B0">
          <w:rPr>
            <w:rStyle w:val="Hyperlink"/>
          </w:rPr>
          <w:t>X</w:t>
        </w:r>
      </w:hyperlink>
    </w:p>
    <w:p w14:paraId="4B1BD8F7" w14:textId="77777777" w:rsidR="00934F18" w:rsidRPr="000970DB" w:rsidRDefault="00934F18" w:rsidP="00934F18">
      <w:pPr>
        <w:spacing w:before="120" w:after="0"/>
        <w:rPr>
          <w:rFonts w:asciiTheme="majorHAnsi" w:hAnsiTheme="majorHAnsi" w:cstheme="majorHAnsi"/>
          <w:lang w:val="en-US"/>
        </w:rPr>
      </w:pPr>
    </w:p>
    <w:p w14:paraId="0DF756D5" w14:textId="24444EE0" w:rsidR="009B2AE2" w:rsidRPr="00D76299" w:rsidRDefault="009B2AE2" w:rsidP="00934F18">
      <w:pPr>
        <w:spacing w:before="120" w:after="0"/>
        <w:rPr>
          <w:color w:val="EE0000"/>
        </w:rPr>
      </w:pPr>
    </w:p>
    <w:sectPr w:rsidR="009B2AE2" w:rsidRPr="00D76299" w:rsidSect="00F57223">
      <w:headerReference w:type="even" r:id="rId46"/>
      <w:headerReference w:type="default" r:id="rId47"/>
      <w:footerReference w:type="even" r:id="rId48"/>
      <w:footerReference w:type="default" r:id="rId49"/>
      <w:headerReference w:type="first" r:id="rId50"/>
      <w:footerReference w:type="first" r:id="rId51"/>
      <w:pgSz w:w="11906" w:h="16838"/>
      <w:pgMar w:top="2155" w:right="1418" w:bottom="1985" w:left="1107" w:header="283" w:footer="675"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2FBAB3" w14:textId="77777777" w:rsidR="00B11F1D" w:rsidRDefault="00B11F1D" w:rsidP="00CC763B">
      <w:r>
        <w:separator/>
      </w:r>
    </w:p>
    <w:p w14:paraId="001A3AF9" w14:textId="77777777" w:rsidR="00B11F1D" w:rsidRDefault="00B11F1D" w:rsidP="00CC763B"/>
  </w:endnote>
  <w:endnote w:type="continuationSeparator" w:id="0">
    <w:p w14:paraId="222E4CDE" w14:textId="77777777" w:rsidR="00B11F1D" w:rsidRDefault="00B11F1D" w:rsidP="00CC763B">
      <w:r>
        <w:continuationSeparator/>
      </w:r>
    </w:p>
    <w:p w14:paraId="6547A9C4" w14:textId="77777777" w:rsidR="00B11F1D" w:rsidRDefault="00B11F1D" w:rsidP="00CC763B"/>
  </w:endnote>
  <w:endnote w:type="continuationNotice" w:id="1">
    <w:p w14:paraId="46F8931C" w14:textId="77777777" w:rsidR="00B11F1D" w:rsidRDefault="00B11F1D">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Poppins">
    <w:panose1 w:val="00000500000000000000"/>
    <w:charset w:val="00"/>
    <w:family w:val="auto"/>
    <w:pitch w:val="variable"/>
    <w:sig w:usb0="00008007" w:usb1="00000000" w:usb2="00000000" w:usb3="00000000" w:csb0="00000093"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Hei">
    <w:panose1 w:val="02010609060101010101"/>
    <w:charset w:val="86"/>
    <w:family w:val="modern"/>
    <w:pitch w:val="fixed"/>
    <w:sig w:usb0="800002BF" w:usb1="38CF7CFA" w:usb2="00000016" w:usb3="00000000" w:csb0="00040001" w:csb1="00000000"/>
  </w:font>
  <w:font w:name="DengXian Light">
    <w:panose1 w:val="02010600030101010101"/>
    <w:charset w:val="86"/>
    <w:family w:val="auto"/>
    <w:pitch w:val="variable"/>
    <w:sig w:usb0="A00002BF" w:usb1="38CF7CFA" w:usb2="00000016" w:usb3="00000000" w:csb0="0004000F" w:csb1="00000000"/>
  </w:font>
  <w:font w:name="DengXian">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8C332" w14:textId="77777777" w:rsidR="000D1352" w:rsidRDefault="000D135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340443" w14:textId="7A687960" w:rsidR="00C70C41" w:rsidRDefault="00C70C41" w:rsidP="00C70C41">
    <w:pPr>
      <w:pStyle w:val="Footer"/>
      <w:jc w:val="right"/>
    </w:pPr>
    <w:r>
      <w:tab/>
    </w:r>
    <w:r>
      <w:tab/>
    </w:r>
    <w:r>
      <w:tab/>
    </w:r>
    <w:r>
      <w:tab/>
    </w:r>
    <w:r>
      <w:tab/>
    </w:r>
    <w:r>
      <w:tab/>
    </w:r>
    <w:r>
      <w:tab/>
    </w:r>
    <w:r>
      <w:tab/>
    </w:r>
    <w:r>
      <w:tab/>
    </w:r>
    <w:r w:rsidRPr="00D661A9">
      <w:rPr>
        <w:color w:val="809DAA" w:themeColor="accent2" w:themeShade="BF"/>
      </w:rPr>
      <w:tab/>
    </w:r>
    <w:r w:rsidRPr="00D661A9">
      <w:rPr>
        <w:color w:val="809DAA" w:themeColor="accent2" w:themeShade="BF"/>
      </w:rPr>
      <w:tab/>
    </w:r>
    <w:sdt>
      <w:sdtPr>
        <w:rPr>
          <w:color w:val="809DAA" w:themeColor="accent2" w:themeShade="BF"/>
        </w:rPr>
        <w:id w:val="-1082758331"/>
        <w:docPartObj>
          <w:docPartGallery w:val="Page Numbers (Bottom of Page)"/>
          <w:docPartUnique/>
        </w:docPartObj>
      </w:sdtPr>
      <w:sdtEndPr>
        <w:rPr>
          <w:noProof/>
        </w:rPr>
      </w:sdtEndPr>
      <w:sdtContent>
        <w:r w:rsidRPr="00D661A9">
          <w:rPr>
            <w:color w:val="809DAA" w:themeColor="accent2" w:themeShade="BF"/>
          </w:rPr>
          <w:fldChar w:fldCharType="begin"/>
        </w:r>
        <w:r w:rsidRPr="00D661A9">
          <w:rPr>
            <w:color w:val="809DAA" w:themeColor="accent2" w:themeShade="BF"/>
          </w:rPr>
          <w:instrText xml:space="preserve"> PAGE   \* MERGEFORMAT </w:instrText>
        </w:r>
        <w:r w:rsidRPr="00D661A9">
          <w:rPr>
            <w:color w:val="809DAA" w:themeColor="accent2" w:themeShade="BF"/>
          </w:rPr>
          <w:fldChar w:fldCharType="separate"/>
        </w:r>
        <w:r w:rsidRPr="00D661A9">
          <w:rPr>
            <w:color w:val="809DAA" w:themeColor="accent2" w:themeShade="BF"/>
          </w:rPr>
          <w:t>3</w:t>
        </w:r>
        <w:r w:rsidRPr="00D661A9">
          <w:rPr>
            <w:noProof/>
            <w:color w:val="809DAA" w:themeColor="accent2" w:themeShade="BF"/>
          </w:rPr>
          <w:fldChar w:fldCharType="end"/>
        </w:r>
      </w:sdtContent>
    </w:sdt>
  </w:p>
  <w:p w14:paraId="284DD2DF" w14:textId="77777777" w:rsidR="00C70C41" w:rsidRDefault="00C70C4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144610" w14:textId="77777777" w:rsidR="000D1352" w:rsidRDefault="000D135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7BF716" w14:textId="77777777" w:rsidR="00B11F1D" w:rsidRDefault="00B11F1D" w:rsidP="00CC763B">
      <w:r>
        <w:separator/>
      </w:r>
    </w:p>
    <w:p w14:paraId="48C2E70D" w14:textId="77777777" w:rsidR="00B11F1D" w:rsidRDefault="00B11F1D" w:rsidP="00CC763B"/>
  </w:footnote>
  <w:footnote w:type="continuationSeparator" w:id="0">
    <w:p w14:paraId="7F93AA09" w14:textId="77777777" w:rsidR="00B11F1D" w:rsidRDefault="00B11F1D" w:rsidP="00CC763B">
      <w:r>
        <w:continuationSeparator/>
      </w:r>
    </w:p>
    <w:p w14:paraId="5EEF0897" w14:textId="77777777" w:rsidR="00B11F1D" w:rsidRDefault="00B11F1D" w:rsidP="00CC763B"/>
  </w:footnote>
  <w:footnote w:type="continuationNotice" w:id="1">
    <w:p w14:paraId="35D3174D" w14:textId="77777777" w:rsidR="00B11F1D" w:rsidRDefault="00B11F1D">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A1D983" w14:textId="77777777" w:rsidR="000D1352" w:rsidRDefault="000D135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1A5529" w14:textId="77777777" w:rsidR="00F40A14" w:rsidRDefault="00F40A14" w:rsidP="00CC763B">
    <w:pPr>
      <w:pStyle w:val="Header"/>
    </w:pPr>
    <w:r>
      <w:rPr>
        <w:noProof/>
      </w:rPr>
      <w:drawing>
        <wp:anchor distT="0" distB="0" distL="114300" distR="114300" simplePos="0" relativeHeight="251658240" behindDoc="0" locked="1" layoutInCell="1" allowOverlap="1" wp14:anchorId="69002A64" wp14:editId="21249331">
          <wp:simplePos x="0" y="0"/>
          <wp:positionH relativeFrom="rightMargin">
            <wp:align>left</wp:align>
          </wp:positionH>
          <wp:positionV relativeFrom="page">
            <wp:posOffset>349250</wp:posOffset>
          </wp:positionV>
          <wp:extent cx="438785" cy="438785"/>
          <wp:effectExtent l="0" t="0" r="0" b="0"/>
          <wp:wrapNone/>
          <wp:docPr id="1566491148" name="Picture 1566491148" descr="A picture containing foo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Picture 53" descr="A picture containing foo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438785" cy="438785"/>
                  </a:xfrm>
                  <a:prstGeom prst="rect">
                    <a:avLst/>
                  </a:prstGeom>
                </pic:spPr>
              </pic:pic>
            </a:graphicData>
          </a:graphic>
          <wp14:sizeRelH relativeFrom="page">
            <wp14:pctWidth>0</wp14:pctWidth>
          </wp14:sizeRelH>
          <wp14:sizeRelV relativeFrom="page">
            <wp14:pctHeight>0</wp14:pctHeight>
          </wp14:sizeRelV>
        </wp:anchor>
      </w:drawing>
    </w:r>
  </w:p>
  <w:p w14:paraId="0D41C297" w14:textId="77777777" w:rsidR="00F40A14" w:rsidRDefault="00F40A14" w:rsidP="00CC763B"/>
  <w:p w14:paraId="2ED2D348" w14:textId="77777777" w:rsidR="00F40A14" w:rsidRDefault="00F40A14"/>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8A24E7" w14:textId="77777777" w:rsidR="000D1352" w:rsidRDefault="000D135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AC6768"/>
    <w:multiLevelType w:val="hybridMultilevel"/>
    <w:tmpl w:val="7732335E"/>
    <w:lvl w:ilvl="0" w:tplc="0C090001">
      <w:start w:val="1"/>
      <w:numFmt w:val="bullet"/>
      <w:lvlText w:val=""/>
      <w:lvlJc w:val="left"/>
      <w:pPr>
        <w:ind w:left="283" w:hanging="360"/>
      </w:pPr>
      <w:rPr>
        <w:rFonts w:ascii="Symbol" w:hAnsi="Symbol" w:hint="default"/>
      </w:rPr>
    </w:lvl>
    <w:lvl w:ilvl="1" w:tplc="0C090003" w:tentative="1">
      <w:start w:val="1"/>
      <w:numFmt w:val="bullet"/>
      <w:lvlText w:val="o"/>
      <w:lvlJc w:val="left"/>
      <w:pPr>
        <w:ind w:left="1003" w:hanging="360"/>
      </w:pPr>
      <w:rPr>
        <w:rFonts w:ascii="Courier New" w:hAnsi="Courier New" w:cs="Courier New" w:hint="default"/>
      </w:rPr>
    </w:lvl>
    <w:lvl w:ilvl="2" w:tplc="0C090005" w:tentative="1">
      <w:start w:val="1"/>
      <w:numFmt w:val="bullet"/>
      <w:lvlText w:val=""/>
      <w:lvlJc w:val="left"/>
      <w:pPr>
        <w:ind w:left="1723" w:hanging="360"/>
      </w:pPr>
      <w:rPr>
        <w:rFonts w:ascii="Wingdings" w:hAnsi="Wingdings" w:hint="default"/>
      </w:rPr>
    </w:lvl>
    <w:lvl w:ilvl="3" w:tplc="0C090001" w:tentative="1">
      <w:start w:val="1"/>
      <w:numFmt w:val="bullet"/>
      <w:lvlText w:val=""/>
      <w:lvlJc w:val="left"/>
      <w:pPr>
        <w:ind w:left="2443" w:hanging="360"/>
      </w:pPr>
      <w:rPr>
        <w:rFonts w:ascii="Symbol" w:hAnsi="Symbol" w:hint="default"/>
      </w:rPr>
    </w:lvl>
    <w:lvl w:ilvl="4" w:tplc="0C090003" w:tentative="1">
      <w:start w:val="1"/>
      <w:numFmt w:val="bullet"/>
      <w:lvlText w:val="o"/>
      <w:lvlJc w:val="left"/>
      <w:pPr>
        <w:ind w:left="3163" w:hanging="360"/>
      </w:pPr>
      <w:rPr>
        <w:rFonts w:ascii="Courier New" w:hAnsi="Courier New" w:cs="Courier New" w:hint="default"/>
      </w:rPr>
    </w:lvl>
    <w:lvl w:ilvl="5" w:tplc="0C090005" w:tentative="1">
      <w:start w:val="1"/>
      <w:numFmt w:val="bullet"/>
      <w:lvlText w:val=""/>
      <w:lvlJc w:val="left"/>
      <w:pPr>
        <w:ind w:left="3883" w:hanging="360"/>
      </w:pPr>
      <w:rPr>
        <w:rFonts w:ascii="Wingdings" w:hAnsi="Wingdings" w:hint="default"/>
      </w:rPr>
    </w:lvl>
    <w:lvl w:ilvl="6" w:tplc="0C090001" w:tentative="1">
      <w:start w:val="1"/>
      <w:numFmt w:val="bullet"/>
      <w:lvlText w:val=""/>
      <w:lvlJc w:val="left"/>
      <w:pPr>
        <w:ind w:left="4603" w:hanging="360"/>
      </w:pPr>
      <w:rPr>
        <w:rFonts w:ascii="Symbol" w:hAnsi="Symbol" w:hint="default"/>
      </w:rPr>
    </w:lvl>
    <w:lvl w:ilvl="7" w:tplc="0C090003" w:tentative="1">
      <w:start w:val="1"/>
      <w:numFmt w:val="bullet"/>
      <w:lvlText w:val="o"/>
      <w:lvlJc w:val="left"/>
      <w:pPr>
        <w:ind w:left="5323" w:hanging="360"/>
      </w:pPr>
      <w:rPr>
        <w:rFonts w:ascii="Courier New" w:hAnsi="Courier New" w:cs="Courier New" w:hint="default"/>
      </w:rPr>
    </w:lvl>
    <w:lvl w:ilvl="8" w:tplc="0C090005" w:tentative="1">
      <w:start w:val="1"/>
      <w:numFmt w:val="bullet"/>
      <w:lvlText w:val=""/>
      <w:lvlJc w:val="left"/>
      <w:pPr>
        <w:ind w:left="6043" w:hanging="360"/>
      </w:pPr>
      <w:rPr>
        <w:rFonts w:ascii="Wingdings" w:hAnsi="Wingdings" w:hint="default"/>
      </w:rPr>
    </w:lvl>
  </w:abstractNum>
  <w:abstractNum w:abstractNumId="1" w15:restartNumberingAfterBreak="0">
    <w:nsid w:val="0198652A"/>
    <w:multiLevelType w:val="hybridMultilevel"/>
    <w:tmpl w:val="AF141C2C"/>
    <w:lvl w:ilvl="0" w:tplc="4EF6A8E4">
      <w:start w:val="1"/>
      <w:numFmt w:val="bullet"/>
      <w:lvlText w:val="•"/>
      <w:lvlJc w:val="left"/>
      <w:pPr>
        <w:tabs>
          <w:tab w:val="num" w:pos="720"/>
        </w:tabs>
        <w:ind w:left="720" w:hanging="360"/>
      </w:pPr>
      <w:rPr>
        <w:rFonts w:ascii="Arial" w:hAnsi="Arial" w:hint="default"/>
      </w:rPr>
    </w:lvl>
    <w:lvl w:ilvl="1" w:tplc="B3926564">
      <w:start w:val="1"/>
      <w:numFmt w:val="bullet"/>
      <w:lvlText w:val="•"/>
      <w:lvlJc w:val="left"/>
      <w:pPr>
        <w:tabs>
          <w:tab w:val="num" w:pos="1440"/>
        </w:tabs>
        <w:ind w:left="1440" w:hanging="360"/>
      </w:pPr>
      <w:rPr>
        <w:rFonts w:ascii="Arial" w:hAnsi="Arial" w:hint="default"/>
      </w:rPr>
    </w:lvl>
    <w:lvl w:ilvl="2" w:tplc="11846E16" w:tentative="1">
      <w:start w:val="1"/>
      <w:numFmt w:val="bullet"/>
      <w:lvlText w:val="•"/>
      <w:lvlJc w:val="left"/>
      <w:pPr>
        <w:tabs>
          <w:tab w:val="num" w:pos="2160"/>
        </w:tabs>
        <w:ind w:left="2160" w:hanging="360"/>
      </w:pPr>
      <w:rPr>
        <w:rFonts w:ascii="Arial" w:hAnsi="Arial" w:hint="default"/>
      </w:rPr>
    </w:lvl>
    <w:lvl w:ilvl="3" w:tplc="C1A09D4E" w:tentative="1">
      <w:start w:val="1"/>
      <w:numFmt w:val="bullet"/>
      <w:lvlText w:val="•"/>
      <w:lvlJc w:val="left"/>
      <w:pPr>
        <w:tabs>
          <w:tab w:val="num" w:pos="2880"/>
        </w:tabs>
        <w:ind w:left="2880" w:hanging="360"/>
      </w:pPr>
      <w:rPr>
        <w:rFonts w:ascii="Arial" w:hAnsi="Arial" w:hint="default"/>
      </w:rPr>
    </w:lvl>
    <w:lvl w:ilvl="4" w:tplc="3BA8EAC6" w:tentative="1">
      <w:start w:val="1"/>
      <w:numFmt w:val="bullet"/>
      <w:lvlText w:val="•"/>
      <w:lvlJc w:val="left"/>
      <w:pPr>
        <w:tabs>
          <w:tab w:val="num" w:pos="3600"/>
        </w:tabs>
        <w:ind w:left="3600" w:hanging="360"/>
      </w:pPr>
      <w:rPr>
        <w:rFonts w:ascii="Arial" w:hAnsi="Arial" w:hint="default"/>
      </w:rPr>
    </w:lvl>
    <w:lvl w:ilvl="5" w:tplc="43CAE912" w:tentative="1">
      <w:start w:val="1"/>
      <w:numFmt w:val="bullet"/>
      <w:lvlText w:val="•"/>
      <w:lvlJc w:val="left"/>
      <w:pPr>
        <w:tabs>
          <w:tab w:val="num" w:pos="4320"/>
        </w:tabs>
        <w:ind w:left="4320" w:hanging="360"/>
      </w:pPr>
      <w:rPr>
        <w:rFonts w:ascii="Arial" w:hAnsi="Arial" w:hint="default"/>
      </w:rPr>
    </w:lvl>
    <w:lvl w:ilvl="6" w:tplc="F3B2AD4C" w:tentative="1">
      <w:start w:val="1"/>
      <w:numFmt w:val="bullet"/>
      <w:lvlText w:val="•"/>
      <w:lvlJc w:val="left"/>
      <w:pPr>
        <w:tabs>
          <w:tab w:val="num" w:pos="5040"/>
        </w:tabs>
        <w:ind w:left="5040" w:hanging="360"/>
      </w:pPr>
      <w:rPr>
        <w:rFonts w:ascii="Arial" w:hAnsi="Arial" w:hint="default"/>
      </w:rPr>
    </w:lvl>
    <w:lvl w:ilvl="7" w:tplc="B414FBFA" w:tentative="1">
      <w:start w:val="1"/>
      <w:numFmt w:val="bullet"/>
      <w:lvlText w:val="•"/>
      <w:lvlJc w:val="left"/>
      <w:pPr>
        <w:tabs>
          <w:tab w:val="num" w:pos="5760"/>
        </w:tabs>
        <w:ind w:left="5760" w:hanging="360"/>
      </w:pPr>
      <w:rPr>
        <w:rFonts w:ascii="Arial" w:hAnsi="Arial" w:hint="default"/>
      </w:rPr>
    </w:lvl>
    <w:lvl w:ilvl="8" w:tplc="4E5C876E" w:tentative="1">
      <w:start w:val="1"/>
      <w:numFmt w:val="bullet"/>
      <w:lvlText w:val="•"/>
      <w:lvlJc w:val="left"/>
      <w:pPr>
        <w:tabs>
          <w:tab w:val="num" w:pos="6480"/>
        </w:tabs>
        <w:ind w:left="6480" w:hanging="360"/>
      </w:pPr>
      <w:rPr>
        <w:rFonts w:ascii="Arial" w:hAnsi="Arial" w:hint="default"/>
      </w:rPr>
    </w:lvl>
  </w:abstractNum>
  <w:abstractNum w:abstractNumId="2" w15:restartNumberingAfterBreak="0">
    <w:nsid w:val="04EF7021"/>
    <w:multiLevelType w:val="hybridMultilevel"/>
    <w:tmpl w:val="64D25E54"/>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 w15:restartNumberingAfterBreak="0">
    <w:nsid w:val="074649AC"/>
    <w:multiLevelType w:val="hybridMultilevel"/>
    <w:tmpl w:val="07B4E1DA"/>
    <w:lvl w:ilvl="0" w:tplc="0C090001">
      <w:start w:val="1"/>
      <w:numFmt w:val="bullet"/>
      <w:lvlText w:val=""/>
      <w:lvlJc w:val="left"/>
      <w:pPr>
        <w:ind w:left="720" w:hanging="360"/>
      </w:pPr>
      <w:rPr>
        <w:rFonts w:ascii="Symbol" w:hAnsi="Symbol" w:hint="default"/>
      </w:rPr>
    </w:lvl>
    <w:lvl w:ilvl="1" w:tplc="F7D8D86C">
      <w:numFmt w:val="bullet"/>
      <w:lvlText w:val="•"/>
      <w:lvlJc w:val="left"/>
      <w:pPr>
        <w:ind w:left="1470" w:hanging="390"/>
      </w:pPr>
      <w:rPr>
        <w:rFonts w:ascii="Poppins" w:eastAsia="Poppins" w:hAnsi="Poppins" w:cs="Poppins"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7ED3B1F"/>
    <w:multiLevelType w:val="hybridMultilevel"/>
    <w:tmpl w:val="C2B645C0"/>
    <w:lvl w:ilvl="0" w:tplc="0C090001">
      <w:start w:val="1"/>
      <w:numFmt w:val="bullet"/>
      <w:lvlText w:val=""/>
      <w:lvlJc w:val="left"/>
      <w:pPr>
        <w:ind w:left="501" w:hanging="360"/>
      </w:pPr>
      <w:rPr>
        <w:rFonts w:ascii="Symbol" w:hAnsi="Symbol" w:hint="default"/>
      </w:rPr>
    </w:lvl>
    <w:lvl w:ilvl="1" w:tplc="0C090003" w:tentative="1">
      <w:start w:val="1"/>
      <w:numFmt w:val="bullet"/>
      <w:lvlText w:val="o"/>
      <w:lvlJc w:val="left"/>
      <w:pPr>
        <w:ind w:left="1221" w:hanging="360"/>
      </w:pPr>
      <w:rPr>
        <w:rFonts w:ascii="Courier New" w:hAnsi="Courier New" w:cs="Courier New" w:hint="default"/>
      </w:rPr>
    </w:lvl>
    <w:lvl w:ilvl="2" w:tplc="0C090005" w:tentative="1">
      <w:start w:val="1"/>
      <w:numFmt w:val="bullet"/>
      <w:lvlText w:val=""/>
      <w:lvlJc w:val="left"/>
      <w:pPr>
        <w:ind w:left="1941" w:hanging="360"/>
      </w:pPr>
      <w:rPr>
        <w:rFonts w:ascii="Wingdings" w:hAnsi="Wingdings" w:hint="default"/>
      </w:rPr>
    </w:lvl>
    <w:lvl w:ilvl="3" w:tplc="0C090001" w:tentative="1">
      <w:start w:val="1"/>
      <w:numFmt w:val="bullet"/>
      <w:lvlText w:val=""/>
      <w:lvlJc w:val="left"/>
      <w:pPr>
        <w:ind w:left="2661" w:hanging="360"/>
      </w:pPr>
      <w:rPr>
        <w:rFonts w:ascii="Symbol" w:hAnsi="Symbol" w:hint="default"/>
      </w:rPr>
    </w:lvl>
    <w:lvl w:ilvl="4" w:tplc="0C090003" w:tentative="1">
      <w:start w:val="1"/>
      <w:numFmt w:val="bullet"/>
      <w:lvlText w:val="o"/>
      <w:lvlJc w:val="left"/>
      <w:pPr>
        <w:ind w:left="3381" w:hanging="360"/>
      </w:pPr>
      <w:rPr>
        <w:rFonts w:ascii="Courier New" w:hAnsi="Courier New" w:cs="Courier New" w:hint="default"/>
      </w:rPr>
    </w:lvl>
    <w:lvl w:ilvl="5" w:tplc="0C090005" w:tentative="1">
      <w:start w:val="1"/>
      <w:numFmt w:val="bullet"/>
      <w:lvlText w:val=""/>
      <w:lvlJc w:val="left"/>
      <w:pPr>
        <w:ind w:left="4101" w:hanging="360"/>
      </w:pPr>
      <w:rPr>
        <w:rFonts w:ascii="Wingdings" w:hAnsi="Wingdings" w:hint="default"/>
      </w:rPr>
    </w:lvl>
    <w:lvl w:ilvl="6" w:tplc="0C090001" w:tentative="1">
      <w:start w:val="1"/>
      <w:numFmt w:val="bullet"/>
      <w:lvlText w:val=""/>
      <w:lvlJc w:val="left"/>
      <w:pPr>
        <w:ind w:left="4821" w:hanging="360"/>
      </w:pPr>
      <w:rPr>
        <w:rFonts w:ascii="Symbol" w:hAnsi="Symbol" w:hint="default"/>
      </w:rPr>
    </w:lvl>
    <w:lvl w:ilvl="7" w:tplc="0C090003" w:tentative="1">
      <w:start w:val="1"/>
      <w:numFmt w:val="bullet"/>
      <w:lvlText w:val="o"/>
      <w:lvlJc w:val="left"/>
      <w:pPr>
        <w:ind w:left="5541" w:hanging="360"/>
      </w:pPr>
      <w:rPr>
        <w:rFonts w:ascii="Courier New" w:hAnsi="Courier New" w:cs="Courier New" w:hint="default"/>
      </w:rPr>
    </w:lvl>
    <w:lvl w:ilvl="8" w:tplc="0C090005" w:tentative="1">
      <w:start w:val="1"/>
      <w:numFmt w:val="bullet"/>
      <w:lvlText w:val=""/>
      <w:lvlJc w:val="left"/>
      <w:pPr>
        <w:ind w:left="6261" w:hanging="360"/>
      </w:pPr>
      <w:rPr>
        <w:rFonts w:ascii="Wingdings" w:hAnsi="Wingdings" w:hint="default"/>
      </w:rPr>
    </w:lvl>
  </w:abstractNum>
  <w:abstractNum w:abstractNumId="5" w15:restartNumberingAfterBreak="0">
    <w:nsid w:val="08B94335"/>
    <w:multiLevelType w:val="hybridMultilevel"/>
    <w:tmpl w:val="41640850"/>
    <w:lvl w:ilvl="0" w:tplc="DF86CE8E">
      <w:start w:val="2026"/>
      <w:numFmt w:val="bullet"/>
      <w:lvlText w:val="-"/>
      <w:lvlJc w:val="left"/>
      <w:pPr>
        <w:ind w:left="360" w:hanging="360"/>
      </w:pPr>
      <w:rPr>
        <w:rFonts w:ascii="Poppins" w:eastAsiaTheme="minorEastAsia" w:hAnsi="Poppins" w:cs="Poppins" w:hint="default"/>
      </w:rPr>
    </w:lvl>
    <w:lvl w:ilvl="1" w:tplc="49244EB8">
      <w:start w:val="1"/>
      <w:numFmt w:val="bullet"/>
      <w:lvlText w:val="o"/>
      <w:lvlJc w:val="left"/>
      <w:pPr>
        <w:ind w:left="720" w:hanging="360"/>
      </w:pPr>
      <w:rPr>
        <w:rFonts w:ascii="Courier New" w:hAnsi="Courier New" w:cs="Courier New" w:hint="default"/>
        <w:color w:val="auto"/>
      </w:rPr>
    </w:lvl>
    <w:lvl w:ilvl="2" w:tplc="0C090005">
      <w:start w:val="1"/>
      <w:numFmt w:val="bullet"/>
      <w:lvlText w:val=""/>
      <w:lvlJc w:val="left"/>
      <w:pPr>
        <w:ind w:left="1440" w:hanging="360"/>
      </w:pPr>
      <w:rPr>
        <w:rFonts w:ascii="Wingdings" w:hAnsi="Wingdings" w:hint="default"/>
      </w:rPr>
    </w:lvl>
    <w:lvl w:ilvl="3" w:tplc="0C090001" w:tentative="1">
      <w:start w:val="1"/>
      <w:numFmt w:val="bullet"/>
      <w:lvlText w:val=""/>
      <w:lvlJc w:val="left"/>
      <w:pPr>
        <w:ind w:left="2160" w:hanging="360"/>
      </w:pPr>
      <w:rPr>
        <w:rFonts w:ascii="Symbol" w:hAnsi="Symbol" w:hint="default"/>
      </w:rPr>
    </w:lvl>
    <w:lvl w:ilvl="4" w:tplc="0C090003" w:tentative="1">
      <w:start w:val="1"/>
      <w:numFmt w:val="bullet"/>
      <w:lvlText w:val="o"/>
      <w:lvlJc w:val="left"/>
      <w:pPr>
        <w:ind w:left="2880" w:hanging="360"/>
      </w:pPr>
      <w:rPr>
        <w:rFonts w:ascii="Courier New" w:hAnsi="Courier New" w:cs="Courier New" w:hint="default"/>
      </w:rPr>
    </w:lvl>
    <w:lvl w:ilvl="5" w:tplc="0C090005" w:tentative="1">
      <w:start w:val="1"/>
      <w:numFmt w:val="bullet"/>
      <w:lvlText w:val=""/>
      <w:lvlJc w:val="left"/>
      <w:pPr>
        <w:ind w:left="3600" w:hanging="360"/>
      </w:pPr>
      <w:rPr>
        <w:rFonts w:ascii="Wingdings" w:hAnsi="Wingdings" w:hint="default"/>
      </w:rPr>
    </w:lvl>
    <w:lvl w:ilvl="6" w:tplc="0C090001" w:tentative="1">
      <w:start w:val="1"/>
      <w:numFmt w:val="bullet"/>
      <w:lvlText w:val=""/>
      <w:lvlJc w:val="left"/>
      <w:pPr>
        <w:ind w:left="4320" w:hanging="360"/>
      </w:pPr>
      <w:rPr>
        <w:rFonts w:ascii="Symbol" w:hAnsi="Symbol" w:hint="default"/>
      </w:rPr>
    </w:lvl>
    <w:lvl w:ilvl="7" w:tplc="0C090003" w:tentative="1">
      <w:start w:val="1"/>
      <w:numFmt w:val="bullet"/>
      <w:lvlText w:val="o"/>
      <w:lvlJc w:val="left"/>
      <w:pPr>
        <w:ind w:left="5040" w:hanging="360"/>
      </w:pPr>
      <w:rPr>
        <w:rFonts w:ascii="Courier New" w:hAnsi="Courier New" w:cs="Courier New" w:hint="default"/>
      </w:rPr>
    </w:lvl>
    <w:lvl w:ilvl="8" w:tplc="0C090005" w:tentative="1">
      <w:start w:val="1"/>
      <w:numFmt w:val="bullet"/>
      <w:lvlText w:val=""/>
      <w:lvlJc w:val="left"/>
      <w:pPr>
        <w:ind w:left="5760" w:hanging="360"/>
      </w:pPr>
      <w:rPr>
        <w:rFonts w:ascii="Wingdings" w:hAnsi="Wingdings" w:hint="default"/>
      </w:rPr>
    </w:lvl>
  </w:abstractNum>
  <w:abstractNum w:abstractNumId="6" w15:restartNumberingAfterBreak="0">
    <w:nsid w:val="09EE20E2"/>
    <w:multiLevelType w:val="hybridMultilevel"/>
    <w:tmpl w:val="7102D6F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A4F349D"/>
    <w:multiLevelType w:val="hybridMultilevel"/>
    <w:tmpl w:val="3D3696C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0CB51D9C"/>
    <w:multiLevelType w:val="hybridMultilevel"/>
    <w:tmpl w:val="4EDA66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0D71629E"/>
    <w:multiLevelType w:val="hybridMultilevel"/>
    <w:tmpl w:val="17F0D80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0E1C6EE3"/>
    <w:multiLevelType w:val="hybridMultilevel"/>
    <w:tmpl w:val="90EA0C68"/>
    <w:lvl w:ilvl="0" w:tplc="16A043F6">
      <w:numFmt w:val="bullet"/>
      <w:lvlText w:val="-"/>
      <w:lvlJc w:val="left"/>
      <w:pPr>
        <w:ind w:left="720" w:hanging="360"/>
      </w:pPr>
      <w:rPr>
        <w:rFonts w:ascii="Poppins" w:eastAsiaTheme="minorEastAsia" w:hAnsi="Poppins" w:cs="Poppi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EF92736"/>
    <w:multiLevelType w:val="hybridMultilevel"/>
    <w:tmpl w:val="EA043B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1B0423F"/>
    <w:multiLevelType w:val="multilevel"/>
    <w:tmpl w:val="001A5358"/>
    <w:lvl w:ilvl="0">
      <w:start w:val="1"/>
      <w:numFmt w:val="decimal"/>
      <w:pStyle w:val="Heading2no"/>
      <w:lvlText w:val="%1."/>
      <w:lvlJc w:val="left"/>
      <w:pPr>
        <w:ind w:left="5643" w:hanging="397"/>
      </w:pPr>
      <w:rPr>
        <w:rFonts w:hint="default"/>
      </w:rPr>
    </w:lvl>
    <w:lvl w:ilvl="1">
      <w:start w:val="1"/>
      <w:numFmt w:val="decimal"/>
      <w:lvlText w:val="%1.%2"/>
      <w:lvlJc w:val="left"/>
      <w:pPr>
        <w:ind w:left="1134" w:hanging="737"/>
      </w:pPr>
      <w:rPr>
        <w:rFonts w:hint="default"/>
      </w:rPr>
    </w:lvl>
    <w:lvl w:ilvl="2">
      <w:start w:val="1"/>
      <w:numFmt w:val="decimal"/>
      <w:lvlText w:val="%1.%2.%3"/>
      <w:lvlJc w:val="left"/>
      <w:pPr>
        <w:ind w:left="2211" w:hanging="1077"/>
      </w:pPr>
      <w:rPr>
        <w:rFonts w:hint="default"/>
      </w:rPr>
    </w:lvl>
    <w:lvl w:ilvl="3">
      <w:start w:val="1"/>
      <w:numFmt w:val="decimal"/>
      <w:lvlText w:val="%1.%2.%3.%4"/>
      <w:lvlJc w:val="left"/>
      <w:pPr>
        <w:ind w:left="3629" w:hanging="1418"/>
      </w:pPr>
      <w:rPr>
        <w:rFonts w:hint="default"/>
      </w:rPr>
    </w:lvl>
    <w:lvl w:ilvl="4">
      <w:start w:val="1"/>
      <w:numFmt w:val="decimal"/>
      <w:lvlText w:val="%1.%2.%3.%4.%5"/>
      <w:lvlJc w:val="left"/>
      <w:pPr>
        <w:ind w:left="5387" w:hanging="1758"/>
      </w:pPr>
      <w:rPr>
        <w:rFonts w:hint="default"/>
      </w:rPr>
    </w:lvl>
    <w:lvl w:ilvl="5">
      <w:start w:val="1"/>
      <w:numFmt w:val="decimal"/>
      <w:lvlText w:val="%1.%2.%3.%4.%5.%6"/>
      <w:lvlJc w:val="left"/>
      <w:pPr>
        <w:ind w:left="6237" w:hanging="850"/>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12B7220D"/>
    <w:multiLevelType w:val="hybridMultilevel"/>
    <w:tmpl w:val="0B840F8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149706A2"/>
    <w:multiLevelType w:val="hybridMultilevel"/>
    <w:tmpl w:val="0FF22CBA"/>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15" w15:restartNumberingAfterBreak="0">
    <w:nsid w:val="1519252E"/>
    <w:multiLevelType w:val="hybridMultilevel"/>
    <w:tmpl w:val="3F88D1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15D54B78"/>
    <w:multiLevelType w:val="hybridMultilevel"/>
    <w:tmpl w:val="1E82C65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162666DA"/>
    <w:multiLevelType w:val="hybridMultilevel"/>
    <w:tmpl w:val="2AFC6936"/>
    <w:lvl w:ilvl="0" w:tplc="0C090001">
      <w:start w:val="1"/>
      <w:numFmt w:val="bullet"/>
      <w:lvlText w:val=""/>
      <w:lvlJc w:val="left"/>
      <w:pPr>
        <w:ind w:left="502" w:hanging="360"/>
      </w:pPr>
      <w:rPr>
        <w:rFonts w:ascii="Symbol" w:hAnsi="Symbol" w:hint="default"/>
      </w:rPr>
    </w:lvl>
    <w:lvl w:ilvl="1" w:tplc="0C090003" w:tentative="1">
      <w:start w:val="1"/>
      <w:numFmt w:val="bullet"/>
      <w:lvlText w:val="o"/>
      <w:lvlJc w:val="left"/>
      <w:pPr>
        <w:ind w:left="1222" w:hanging="360"/>
      </w:pPr>
      <w:rPr>
        <w:rFonts w:ascii="Courier New" w:hAnsi="Courier New" w:cs="Courier New" w:hint="default"/>
      </w:rPr>
    </w:lvl>
    <w:lvl w:ilvl="2" w:tplc="0C090005" w:tentative="1">
      <w:start w:val="1"/>
      <w:numFmt w:val="bullet"/>
      <w:lvlText w:val=""/>
      <w:lvlJc w:val="left"/>
      <w:pPr>
        <w:ind w:left="1942" w:hanging="360"/>
      </w:pPr>
      <w:rPr>
        <w:rFonts w:ascii="Wingdings" w:hAnsi="Wingdings" w:hint="default"/>
      </w:rPr>
    </w:lvl>
    <w:lvl w:ilvl="3" w:tplc="0C090001" w:tentative="1">
      <w:start w:val="1"/>
      <w:numFmt w:val="bullet"/>
      <w:lvlText w:val=""/>
      <w:lvlJc w:val="left"/>
      <w:pPr>
        <w:ind w:left="2662" w:hanging="360"/>
      </w:pPr>
      <w:rPr>
        <w:rFonts w:ascii="Symbol" w:hAnsi="Symbol" w:hint="default"/>
      </w:rPr>
    </w:lvl>
    <w:lvl w:ilvl="4" w:tplc="0C090003" w:tentative="1">
      <w:start w:val="1"/>
      <w:numFmt w:val="bullet"/>
      <w:lvlText w:val="o"/>
      <w:lvlJc w:val="left"/>
      <w:pPr>
        <w:ind w:left="3382" w:hanging="360"/>
      </w:pPr>
      <w:rPr>
        <w:rFonts w:ascii="Courier New" w:hAnsi="Courier New" w:cs="Courier New" w:hint="default"/>
      </w:rPr>
    </w:lvl>
    <w:lvl w:ilvl="5" w:tplc="0C090005" w:tentative="1">
      <w:start w:val="1"/>
      <w:numFmt w:val="bullet"/>
      <w:lvlText w:val=""/>
      <w:lvlJc w:val="left"/>
      <w:pPr>
        <w:ind w:left="4102" w:hanging="360"/>
      </w:pPr>
      <w:rPr>
        <w:rFonts w:ascii="Wingdings" w:hAnsi="Wingdings" w:hint="default"/>
      </w:rPr>
    </w:lvl>
    <w:lvl w:ilvl="6" w:tplc="0C090001" w:tentative="1">
      <w:start w:val="1"/>
      <w:numFmt w:val="bullet"/>
      <w:lvlText w:val=""/>
      <w:lvlJc w:val="left"/>
      <w:pPr>
        <w:ind w:left="4822" w:hanging="360"/>
      </w:pPr>
      <w:rPr>
        <w:rFonts w:ascii="Symbol" w:hAnsi="Symbol" w:hint="default"/>
      </w:rPr>
    </w:lvl>
    <w:lvl w:ilvl="7" w:tplc="0C090003" w:tentative="1">
      <w:start w:val="1"/>
      <w:numFmt w:val="bullet"/>
      <w:lvlText w:val="o"/>
      <w:lvlJc w:val="left"/>
      <w:pPr>
        <w:ind w:left="5542" w:hanging="360"/>
      </w:pPr>
      <w:rPr>
        <w:rFonts w:ascii="Courier New" w:hAnsi="Courier New" w:cs="Courier New" w:hint="default"/>
      </w:rPr>
    </w:lvl>
    <w:lvl w:ilvl="8" w:tplc="0C090005" w:tentative="1">
      <w:start w:val="1"/>
      <w:numFmt w:val="bullet"/>
      <w:lvlText w:val=""/>
      <w:lvlJc w:val="left"/>
      <w:pPr>
        <w:ind w:left="6262" w:hanging="360"/>
      </w:pPr>
      <w:rPr>
        <w:rFonts w:ascii="Wingdings" w:hAnsi="Wingdings" w:hint="default"/>
      </w:rPr>
    </w:lvl>
  </w:abstractNum>
  <w:abstractNum w:abstractNumId="18" w15:restartNumberingAfterBreak="0">
    <w:nsid w:val="17F7268B"/>
    <w:multiLevelType w:val="hybridMultilevel"/>
    <w:tmpl w:val="A67A3292"/>
    <w:lvl w:ilvl="0" w:tplc="835618AC">
      <w:start w:val="1"/>
      <w:numFmt w:val="bullet"/>
      <w:lvlText w:val="•"/>
      <w:lvlJc w:val="left"/>
      <w:pPr>
        <w:tabs>
          <w:tab w:val="num" w:pos="720"/>
        </w:tabs>
        <w:ind w:left="720" w:hanging="360"/>
      </w:pPr>
      <w:rPr>
        <w:rFonts w:ascii="Arial" w:hAnsi="Arial" w:hint="default"/>
      </w:rPr>
    </w:lvl>
    <w:lvl w:ilvl="1" w:tplc="E70899F0">
      <w:start w:val="1"/>
      <w:numFmt w:val="bullet"/>
      <w:lvlText w:val="•"/>
      <w:lvlJc w:val="left"/>
      <w:pPr>
        <w:tabs>
          <w:tab w:val="num" w:pos="1440"/>
        </w:tabs>
        <w:ind w:left="1440" w:hanging="360"/>
      </w:pPr>
      <w:rPr>
        <w:rFonts w:ascii="Arial" w:hAnsi="Arial" w:hint="default"/>
      </w:rPr>
    </w:lvl>
    <w:lvl w:ilvl="2" w:tplc="FEBAF4B0" w:tentative="1">
      <w:start w:val="1"/>
      <w:numFmt w:val="bullet"/>
      <w:lvlText w:val="•"/>
      <w:lvlJc w:val="left"/>
      <w:pPr>
        <w:tabs>
          <w:tab w:val="num" w:pos="2160"/>
        </w:tabs>
        <w:ind w:left="2160" w:hanging="360"/>
      </w:pPr>
      <w:rPr>
        <w:rFonts w:ascii="Arial" w:hAnsi="Arial" w:hint="default"/>
      </w:rPr>
    </w:lvl>
    <w:lvl w:ilvl="3" w:tplc="C98E0278" w:tentative="1">
      <w:start w:val="1"/>
      <w:numFmt w:val="bullet"/>
      <w:lvlText w:val="•"/>
      <w:lvlJc w:val="left"/>
      <w:pPr>
        <w:tabs>
          <w:tab w:val="num" w:pos="2880"/>
        </w:tabs>
        <w:ind w:left="2880" w:hanging="360"/>
      </w:pPr>
      <w:rPr>
        <w:rFonts w:ascii="Arial" w:hAnsi="Arial" w:hint="default"/>
      </w:rPr>
    </w:lvl>
    <w:lvl w:ilvl="4" w:tplc="21C046E8" w:tentative="1">
      <w:start w:val="1"/>
      <w:numFmt w:val="bullet"/>
      <w:lvlText w:val="•"/>
      <w:lvlJc w:val="left"/>
      <w:pPr>
        <w:tabs>
          <w:tab w:val="num" w:pos="3600"/>
        </w:tabs>
        <w:ind w:left="3600" w:hanging="360"/>
      </w:pPr>
      <w:rPr>
        <w:rFonts w:ascii="Arial" w:hAnsi="Arial" w:hint="default"/>
      </w:rPr>
    </w:lvl>
    <w:lvl w:ilvl="5" w:tplc="80F4B4E2" w:tentative="1">
      <w:start w:val="1"/>
      <w:numFmt w:val="bullet"/>
      <w:lvlText w:val="•"/>
      <w:lvlJc w:val="left"/>
      <w:pPr>
        <w:tabs>
          <w:tab w:val="num" w:pos="4320"/>
        </w:tabs>
        <w:ind w:left="4320" w:hanging="360"/>
      </w:pPr>
      <w:rPr>
        <w:rFonts w:ascii="Arial" w:hAnsi="Arial" w:hint="default"/>
      </w:rPr>
    </w:lvl>
    <w:lvl w:ilvl="6" w:tplc="F0709952" w:tentative="1">
      <w:start w:val="1"/>
      <w:numFmt w:val="bullet"/>
      <w:lvlText w:val="•"/>
      <w:lvlJc w:val="left"/>
      <w:pPr>
        <w:tabs>
          <w:tab w:val="num" w:pos="5040"/>
        </w:tabs>
        <w:ind w:left="5040" w:hanging="360"/>
      </w:pPr>
      <w:rPr>
        <w:rFonts w:ascii="Arial" w:hAnsi="Arial" w:hint="default"/>
      </w:rPr>
    </w:lvl>
    <w:lvl w:ilvl="7" w:tplc="89C24BDE" w:tentative="1">
      <w:start w:val="1"/>
      <w:numFmt w:val="bullet"/>
      <w:lvlText w:val="•"/>
      <w:lvlJc w:val="left"/>
      <w:pPr>
        <w:tabs>
          <w:tab w:val="num" w:pos="5760"/>
        </w:tabs>
        <w:ind w:left="5760" w:hanging="360"/>
      </w:pPr>
      <w:rPr>
        <w:rFonts w:ascii="Arial" w:hAnsi="Arial" w:hint="default"/>
      </w:rPr>
    </w:lvl>
    <w:lvl w:ilvl="8" w:tplc="0A20A906" w:tentative="1">
      <w:start w:val="1"/>
      <w:numFmt w:val="bullet"/>
      <w:lvlText w:val="•"/>
      <w:lvlJc w:val="left"/>
      <w:pPr>
        <w:tabs>
          <w:tab w:val="num" w:pos="6480"/>
        </w:tabs>
        <w:ind w:left="6480" w:hanging="360"/>
      </w:pPr>
      <w:rPr>
        <w:rFonts w:ascii="Arial" w:hAnsi="Arial" w:hint="default"/>
      </w:rPr>
    </w:lvl>
  </w:abstractNum>
  <w:abstractNum w:abstractNumId="19" w15:restartNumberingAfterBreak="0">
    <w:nsid w:val="1BFB30E9"/>
    <w:multiLevelType w:val="hybridMultilevel"/>
    <w:tmpl w:val="79C01BF0"/>
    <w:lvl w:ilvl="0" w:tplc="0C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Courier New" w:hint="default"/>
      </w:rPr>
    </w:lvl>
    <w:lvl w:ilvl="8" w:tplc="FFFFFFFF">
      <w:start w:val="1"/>
      <w:numFmt w:val="bullet"/>
      <w:lvlText w:val=""/>
      <w:lvlJc w:val="left"/>
      <w:pPr>
        <w:ind w:left="6480" w:hanging="360"/>
      </w:pPr>
      <w:rPr>
        <w:rFonts w:ascii="Wingdings" w:hAnsi="Wingdings" w:hint="default"/>
      </w:rPr>
    </w:lvl>
  </w:abstractNum>
  <w:abstractNum w:abstractNumId="20" w15:restartNumberingAfterBreak="0">
    <w:nsid w:val="1CDA7EEE"/>
    <w:multiLevelType w:val="hybridMultilevel"/>
    <w:tmpl w:val="AC3AB59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1ECD5B69"/>
    <w:multiLevelType w:val="hybridMultilevel"/>
    <w:tmpl w:val="46465C32"/>
    <w:lvl w:ilvl="0" w:tplc="40EE3DA6">
      <w:start w:val="1"/>
      <w:numFmt w:val="lowerLetter"/>
      <w:pStyle w:val="Normallist2"/>
      <w:lvlText w:val="%1)"/>
      <w:lvlJc w:val="left"/>
      <w:pPr>
        <w:ind w:left="397" w:hanging="397"/>
      </w:pPr>
      <w:rPr>
        <w:rFonts w:hint="default"/>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2" w15:restartNumberingAfterBreak="0">
    <w:nsid w:val="1FA53C9C"/>
    <w:multiLevelType w:val="hybridMultilevel"/>
    <w:tmpl w:val="071611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1FD44A9C"/>
    <w:multiLevelType w:val="hybridMultilevel"/>
    <w:tmpl w:val="04800FC0"/>
    <w:lvl w:ilvl="0" w:tplc="7F58E46C">
      <w:start w:val="1"/>
      <w:numFmt w:val="bullet"/>
      <w:lvlText w:val="•"/>
      <w:lvlJc w:val="left"/>
      <w:pPr>
        <w:tabs>
          <w:tab w:val="num" w:pos="720"/>
        </w:tabs>
        <w:ind w:left="720" w:hanging="360"/>
      </w:pPr>
      <w:rPr>
        <w:rFonts w:ascii="Arial" w:hAnsi="Arial" w:hint="default"/>
      </w:rPr>
    </w:lvl>
    <w:lvl w:ilvl="1" w:tplc="A84E2D40">
      <w:start w:val="1"/>
      <w:numFmt w:val="bullet"/>
      <w:lvlText w:val="•"/>
      <w:lvlJc w:val="left"/>
      <w:pPr>
        <w:tabs>
          <w:tab w:val="num" w:pos="1440"/>
        </w:tabs>
        <w:ind w:left="1440" w:hanging="360"/>
      </w:pPr>
      <w:rPr>
        <w:rFonts w:ascii="Arial" w:hAnsi="Arial" w:hint="default"/>
      </w:rPr>
    </w:lvl>
    <w:lvl w:ilvl="2" w:tplc="6C5C9E26" w:tentative="1">
      <w:start w:val="1"/>
      <w:numFmt w:val="bullet"/>
      <w:lvlText w:val="•"/>
      <w:lvlJc w:val="left"/>
      <w:pPr>
        <w:tabs>
          <w:tab w:val="num" w:pos="2160"/>
        </w:tabs>
        <w:ind w:left="2160" w:hanging="360"/>
      </w:pPr>
      <w:rPr>
        <w:rFonts w:ascii="Arial" w:hAnsi="Arial" w:hint="default"/>
      </w:rPr>
    </w:lvl>
    <w:lvl w:ilvl="3" w:tplc="7DDE0F68" w:tentative="1">
      <w:start w:val="1"/>
      <w:numFmt w:val="bullet"/>
      <w:lvlText w:val="•"/>
      <w:lvlJc w:val="left"/>
      <w:pPr>
        <w:tabs>
          <w:tab w:val="num" w:pos="2880"/>
        </w:tabs>
        <w:ind w:left="2880" w:hanging="360"/>
      </w:pPr>
      <w:rPr>
        <w:rFonts w:ascii="Arial" w:hAnsi="Arial" w:hint="default"/>
      </w:rPr>
    </w:lvl>
    <w:lvl w:ilvl="4" w:tplc="5B4E378A" w:tentative="1">
      <w:start w:val="1"/>
      <w:numFmt w:val="bullet"/>
      <w:lvlText w:val="•"/>
      <w:lvlJc w:val="left"/>
      <w:pPr>
        <w:tabs>
          <w:tab w:val="num" w:pos="3600"/>
        </w:tabs>
        <w:ind w:left="3600" w:hanging="360"/>
      </w:pPr>
      <w:rPr>
        <w:rFonts w:ascii="Arial" w:hAnsi="Arial" w:hint="default"/>
      </w:rPr>
    </w:lvl>
    <w:lvl w:ilvl="5" w:tplc="F8884110" w:tentative="1">
      <w:start w:val="1"/>
      <w:numFmt w:val="bullet"/>
      <w:lvlText w:val="•"/>
      <w:lvlJc w:val="left"/>
      <w:pPr>
        <w:tabs>
          <w:tab w:val="num" w:pos="4320"/>
        </w:tabs>
        <w:ind w:left="4320" w:hanging="360"/>
      </w:pPr>
      <w:rPr>
        <w:rFonts w:ascii="Arial" w:hAnsi="Arial" w:hint="default"/>
      </w:rPr>
    </w:lvl>
    <w:lvl w:ilvl="6" w:tplc="6DE678B6" w:tentative="1">
      <w:start w:val="1"/>
      <w:numFmt w:val="bullet"/>
      <w:lvlText w:val="•"/>
      <w:lvlJc w:val="left"/>
      <w:pPr>
        <w:tabs>
          <w:tab w:val="num" w:pos="5040"/>
        </w:tabs>
        <w:ind w:left="5040" w:hanging="360"/>
      </w:pPr>
      <w:rPr>
        <w:rFonts w:ascii="Arial" w:hAnsi="Arial" w:hint="default"/>
      </w:rPr>
    </w:lvl>
    <w:lvl w:ilvl="7" w:tplc="3D623D7C" w:tentative="1">
      <w:start w:val="1"/>
      <w:numFmt w:val="bullet"/>
      <w:lvlText w:val="•"/>
      <w:lvlJc w:val="left"/>
      <w:pPr>
        <w:tabs>
          <w:tab w:val="num" w:pos="5760"/>
        </w:tabs>
        <w:ind w:left="5760" w:hanging="360"/>
      </w:pPr>
      <w:rPr>
        <w:rFonts w:ascii="Arial" w:hAnsi="Arial" w:hint="default"/>
      </w:rPr>
    </w:lvl>
    <w:lvl w:ilvl="8" w:tplc="30D60D34" w:tentative="1">
      <w:start w:val="1"/>
      <w:numFmt w:val="bullet"/>
      <w:lvlText w:val="•"/>
      <w:lvlJc w:val="left"/>
      <w:pPr>
        <w:tabs>
          <w:tab w:val="num" w:pos="6480"/>
        </w:tabs>
        <w:ind w:left="6480" w:hanging="360"/>
      </w:pPr>
      <w:rPr>
        <w:rFonts w:ascii="Arial" w:hAnsi="Arial" w:hint="default"/>
      </w:rPr>
    </w:lvl>
  </w:abstractNum>
  <w:abstractNum w:abstractNumId="24" w15:restartNumberingAfterBreak="0">
    <w:nsid w:val="1FFB0FEF"/>
    <w:multiLevelType w:val="hybridMultilevel"/>
    <w:tmpl w:val="EF3ECC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222F2D20"/>
    <w:multiLevelType w:val="hybridMultilevel"/>
    <w:tmpl w:val="1AC69F2C"/>
    <w:lvl w:ilvl="0" w:tplc="8DEAB1F2">
      <w:start w:val="1"/>
      <w:numFmt w:val="bullet"/>
      <w:pStyle w:val="Bulletlevel1"/>
      <w:lvlText w:val=""/>
      <w:lvlJc w:val="left"/>
      <w:pPr>
        <w:ind w:left="2520" w:hanging="360"/>
      </w:pPr>
      <w:rPr>
        <w:rFonts w:ascii="Symbol" w:hAnsi="Symbol" w:cs="Calibri" w:hint="default"/>
        <w:bCs w:val="0"/>
        <w:iCs w:val="0"/>
        <w:caps w:val="0"/>
        <w:strike w:val="0"/>
        <w:dstrike w:val="0"/>
        <w:vanish w:val="0"/>
        <w:webHidden w:val="0"/>
        <w:color w:val="0F293A"/>
        <w:sz w:val="22"/>
        <w:szCs w:val="22"/>
        <w:u w:val="none"/>
        <w:effect w:val="none"/>
        <w:vertAlign w:val="baseline"/>
        <w:specVanish w:val="0"/>
      </w:rPr>
    </w:lvl>
    <w:lvl w:ilvl="1" w:tplc="0C090003">
      <w:start w:val="1"/>
      <w:numFmt w:val="bullet"/>
      <w:lvlText w:val="o"/>
      <w:lvlJc w:val="left"/>
      <w:pPr>
        <w:ind w:left="3600" w:hanging="360"/>
      </w:pPr>
      <w:rPr>
        <w:rFonts w:ascii="Courier New" w:hAnsi="Courier New" w:cs="Courier New" w:hint="default"/>
      </w:rPr>
    </w:lvl>
    <w:lvl w:ilvl="2" w:tplc="0C090005">
      <w:start w:val="1"/>
      <w:numFmt w:val="bullet"/>
      <w:lvlText w:val=""/>
      <w:lvlJc w:val="left"/>
      <w:pPr>
        <w:ind w:left="4320" w:hanging="360"/>
      </w:pPr>
      <w:rPr>
        <w:rFonts w:ascii="Wingdings" w:hAnsi="Wingdings" w:hint="default"/>
      </w:rPr>
    </w:lvl>
    <w:lvl w:ilvl="3" w:tplc="0C090001">
      <w:start w:val="1"/>
      <w:numFmt w:val="bullet"/>
      <w:lvlText w:val=""/>
      <w:lvlJc w:val="left"/>
      <w:pPr>
        <w:ind w:left="5040" w:hanging="360"/>
      </w:pPr>
      <w:rPr>
        <w:rFonts w:ascii="Symbol" w:hAnsi="Symbol" w:hint="default"/>
      </w:rPr>
    </w:lvl>
    <w:lvl w:ilvl="4" w:tplc="0C090003">
      <w:start w:val="1"/>
      <w:numFmt w:val="bullet"/>
      <w:lvlText w:val="o"/>
      <w:lvlJc w:val="left"/>
      <w:pPr>
        <w:ind w:left="5760" w:hanging="360"/>
      </w:pPr>
      <w:rPr>
        <w:rFonts w:ascii="Courier New" w:hAnsi="Courier New" w:cs="Courier New" w:hint="default"/>
      </w:rPr>
    </w:lvl>
    <w:lvl w:ilvl="5" w:tplc="0C090005">
      <w:start w:val="1"/>
      <w:numFmt w:val="bullet"/>
      <w:lvlText w:val=""/>
      <w:lvlJc w:val="left"/>
      <w:pPr>
        <w:ind w:left="6480" w:hanging="360"/>
      </w:pPr>
      <w:rPr>
        <w:rFonts w:ascii="Wingdings" w:hAnsi="Wingdings" w:hint="default"/>
      </w:rPr>
    </w:lvl>
    <w:lvl w:ilvl="6" w:tplc="0C090001">
      <w:start w:val="1"/>
      <w:numFmt w:val="bullet"/>
      <w:lvlText w:val=""/>
      <w:lvlJc w:val="left"/>
      <w:pPr>
        <w:ind w:left="7200" w:hanging="360"/>
      </w:pPr>
      <w:rPr>
        <w:rFonts w:ascii="Symbol" w:hAnsi="Symbol" w:hint="default"/>
      </w:rPr>
    </w:lvl>
    <w:lvl w:ilvl="7" w:tplc="0C090003">
      <w:start w:val="1"/>
      <w:numFmt w:val="bullet"/>
      <w:lvlText w:val="o"/>
      <w:lvlJc w:val="left"/>
      <w:pPr>
        <w:ind w:left="7920" w:hanging="360"/>
      </w:pPr>
      <w:rPr>
        <w:rFonts w:ascii="Courier New" w:hAnsi="Courier New" w:cs="Courier New" w:hint="default"/>
      </w:rPr>
    </w:lvl>
    <w:lvl w:ilvl="8" w:tplc="0C090005">
      <w:start w:val="1"/>
      <w:numFmt w:val="bullet"/>
      <w:lvlText w:val=""/>
      <w:lvlJc w:val="left"/>
      <w:pPr>
        <w:ind w:left="8640" w:hanging="360"/>
      </w:pPr>
      <w:rPr>
        <w:rFonts w:ascii="Wingdings" w:hAnsi="Wingdings" w:hint="default"/>
      </w:rPr>
    </w:lvl>
  </w:abstractNum>
  <w:abstractNum w:abstractNumId="26" w15:restartNumberingAfterBreak="0">
    <w:nsid w:val="23D269E2"/>
    <w:multiLevelType w:val="hybridMultilevel"/>
    <w:tmpl w:val="7DE414B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25F976A7"/>
    <w:multiLevelType w:val="hybridMultilevel"/>
    <w:tmpl w:val="5BBEF3CC"/>
    <w:lvl w:ilvl="0" w:tplc="0C090001">
      <w:start w:val="1"/>
      <w:numFmt w:val="bullet"/>
      <w:lvlText w:val=""/>
      <w:lvlJc w:val="left"/>
      <w:pPr>
        <w:ind w:left="502" w:hanging="360"/>
      </w:pPr>
      <w:rPr>
        <w:rFonts w:ascii="Symbol" w:hAnsi="Symbol" w:hint="default"/>
      </w:rPr>
    </w:lvl>
    <w:lvl w:ilvl="1" w:tplc="0C090003" w:tentative="1">
      <w:start w:val="1"/>
      <w:numFmt w:val="bullet"/>
      <w:lvlText w:val="o"/>
      <w:lvlJc w:val="left"/>
      <w:pPr>
        <w:ind w:left="1222" w:hanging="360"/>
      </w:pPr>
      <w:rPr>
        <w:rFonts w:ascii="Courier New" w:hAnsi="Courier New" w:cs="Courier New" w:hint="default"/>
      </w:rPr>
    </w:lvl>
    <w:lvl w:ilvl="2" w:tplc="0C090005" w:tentative="1">
      <w:start w:val="1"/>
      <w:numFmt w:val="bullet"/>
      <w:lvlText w:val=""/>
      <w:lvlJc w:val="left"/>
      <w:pPr>
        <w:ind w:left="1942" w:hanging="360"/>
      </w:pPr>
      <w:rPr>
        <w:rFonts w:ascii="Wingdings" w:hAnsi="Wingdings" w:hint="default"/>
      </w:rPr>
    </w:lvl>
    <w:lvl w:ilvl="3" w:tplc="0C090001" w:tentative="1">
      <w:start w:val="1"/>
      <w:numFmt w:val="bullet"/>
      <w:lvlText w:val=""/>
      <w:lvlJc w:val="left"/>
      <w:pPr>
        <w:ind w:left="2662" w:hanging="360"/>
      </w:pPr>
      <w:rPr>
        <w:rFonts w:ascii="Symbol" w:hAnsi="Symbol" w:hint="default"/>
      </w:rPr>
    </w:lvl>
    <w:lvl w:ilvl="4" w:tplc="0C090003" w:tentative="1">
      <w:start w:val="1"/>
      <w:numFmt w:val="bullet"/>
      <w:lvlText w:val="o"/>
      <w:lvlJc w:val="left"/>
      <w:pPr>
        <w:ind w:left="3382" w:hanging="360"/>
      </w:pPr>
      <w:rPr>
        <w:rFonts w:ascii="Courier New" w:hAnsi="Courier New" w:cs="Courier New" w:hint="default"/>
      </w:rPr>
    </w:lvl>
    <w:lvl w:ilvl="5" w:tplc="0C090005" w:tentative="1">
      <w:start w:val="1"/>
      <w:numFmt w:val="bullet"/>
      <w:lvlText w:val=""/>
      <w:lvlJc w:val="left"/>
      <w:pPr>
        <w:ind w:left="4102" w:hanging="360"/>
      </w:pPr>
      <w:rPr>
        <w:rFonts w:ascii="Wingdings" w:hAnsi="Wingdings" w:hint="default"/>
      </w:rPr>
    </w:lvl>
    <w:lvl w:ilvl="6" w:tplc="0C090001" w:tentative="1">
      <w:start w:val="1"/>
      <w:numFmt w:val="bullet"/>
      <w:lvlText w:val=""/>
      <w:lvlJc w:val="left"/>
      <w:pPr>
        <w:ind w:left="4822" w:hanging="360"/>
      </w:pPr>
      <w:rPr>
        <w:rFonts w:ascii="Symbol" w:hAnsi="Symbol" w:hint="default"/>
      </w:rPr>
    </w:lvl>
    <w:lvl w:ilvl="7" w:tplc="0C090003" w:tentative="1">
      <w:start w:val="1"/>
      <w:numFmt w:val="bullet"/>
      <w:lvlText w:val="o"/>
      <w:lvlJc w:val="left"/>
      <w:pPr>
        <w:ind w:left="5542" w:hanging="360"/>
      </w:pPr>
      <w:rPr>
        <w:rFonts w:ascii="Courier New" w:hAnsi="Courier New" w:cs="Courier New" w:hint="default"/>
      </w:rPr>
    </w:lvl>
    <w:lvl w:ilvl="8" w:tplc="0C090005" w:tentative="1">
      <w:start w:val="1"/>
      <w:numFmt w:val="bullet"/>
      <w:lvlText w:val=""/>
      <w:lvlJc w:val="left"/>
      <w:pPr>
        <w:ind w:left="6262" w:hanging="360"/>
      </w:pPr>
      <w:rPr>
        <w:rFonts w:ascii="Wingdings" w:hAnsi="Wingdings" w:hint="default"/>
      </w:rPr>
    </w:lvl>
  </w:abstractNum>
  <w:abstractNum w:abstractNumId="28" w15:restartNumberingAfterBreak="0">
    <w:nsid w:val="261103F4"/>
    <w:multiLevelType w:val="hybridMultilevel"/>
    <w:tmpl w:val="AD5A057E"/>
    <w:lvl w:ilvl="0" w:tplc="1D4AE79A">
      <w:start w:val="1"/>
      <w:numFmt w:val="bullet"/>
      <w:lvlText w:val="•"/>
      <w:lvlJc w:val="left"/>
      <w:pPr>
        <w:tabs>
          <w:tab w:val="num" w:pos="720"/>
        </w:tabs>
        <w:ind w:left="720" w:hanging="360"/>
      </w:pPr>
      <w:rPr>
        <w:rFonts w:ascii="Arial" w:hAnsi="Arial" w:hint="default"/>
      </w:rPr>
    </w:lvl>
    <w:lvl w:ilvl="1" w:tplc="96023C70">
      <w:start w:val="1"/>
      <w:numFmt w:val="bullet"/>
      <w:lvlText w:val="•"/>
      <w:lvlJc w:val="left"/>
      <w:pPr>
        <w:tabs>
          <w:tab w:val="num" w:pos="1440"/>
        </w:tabs>
        <w:ind w:left="1440" w:hanging="360"/>
      </w:pPr>
      <w:rPr>
        <w:rFonts w:ascii="Arial" w:hAnsi="Arial" w:hint="default"/>
      </w:rPr>
    </w:lvl>
    <w:lvl w:ilvl="2" w:tplc="1CD8E0FE" w:tentative="1">
      <w:start w:val="1"/>
      <w:numFmt w:val="bullet"/>
      <w:lvlText w:val="•"/>
      <w:lvlJc w:val="left"/>
      <w:pPr>
        <w:tabs>
          <w:tab w:val="num" w:pos="2160"/>
        </w:tabs>
        <w:ind w:left="2160" w:hanging="360"/>
      </w:pPr>
      <w:rPr>
        <w:rFonts w:ascii="Arial" w:hAnsi="Arial" w:hint="default"/>
      </w:rPr>
    </w:lvl>
    <w:lvl w:ilvl="3" w:tplc="10387236" w:tentative="1">
      <w:start w:val="1"/>
      <w:numFmt w:val="bullet"/>
      <w:lvlText w:val="•"/>
      <w:lvlJc w:val="left"/>
      <w:pPr>
        <w:tabs>
          <w:tab w:val="num" w:pos="2880"/>
        </w:tabs>
        <w:ind w:left="2880" w:hanging="360"/>
      </w:pPr>
      <w:rPr>
        <w:rFonts w:ascii="Arial" w:hAnsi="Arial" w:hint="default"/>
      </w:rPr>
    </w:lvl>
    <w:lvl w:ilvl="4" w:tplc="06A093CE" w:tentative="1">
      <w:start w:val="1"/>
      <w:numFmt w:val="bullet"/>
      <w:lvlText w:val="•"/>
      <w:lvlJc w:val="left"/>
      <w:pPr>
        <w:tabs>
          <w:tab w:val="num" w:pos="3600"/>
        </w:tabs>
        <w:ind w:left="3600" w:hanging="360"/>
      </w:pPr>
      <w:rPr>
        <w:rFonts w:ascii="Arial" w:hAnsi="Arial" w:hint="default"/>
      </w:rPr>
    </w:lvl>
    <w:lvl w:ilvl="5" w:tplc="C71AC9F8" w:tentative="1">
      <w:start w:val="1"/>
      <w:numFmt w:val="bullet"/>
      <w:lvlText w:val="•"/>
      <w:lvlJc w:val="left"/>
      <w:pPr>
        <w:tabs>
          <w:tab w:val="num" w:pos="4320"/>
        </w:tabs>
        <w:ind w:left="4320" w:hanging="360"/>
      </w:pPr>
      <w:rPr>
        <w:rFonts w:ascii="Arial" w:hAnsi="Arial" w:hint="default"/>
      </w:rPr>
    </w:lvl>
    <w:lvl w:ilvl="6" w:tplc="DB586D06" w:tentative="1">
      <w:start w:val="1"/>
      <w:numFmt w:val="bullet"/>
      <w:lvlText w:val="•"/>
      <w:lvlJc w:val="left"/>
      <w:pPr>
        <w:tabs>
          <w:tab w:val="num" w:pos="5040"/>
        </w:tabs>
        <w:ind w:left="5040" w:hanging="360"/>
      </w:pPr>
      <w:rPr>
        <w:rFonts w:ascii="Arial" w:hAnsi="Arial" w:hint="default"/>
      </w:rPr>
    </w:lvl>
    <w:lvl w:ilvl="7" w:tplc="D6D2D036" w:tentative="1">
      <w:start w:val="1"/>
      <w:numFmt w:val="bullet"/>
      <w:lvlText w:val="•"/>
      <w:lvlJc w:val="left"/>
      <w:pPr>
        <w:tabs>
          <w:tab w:val="num" w:pos="5760"/>
        </w:tabs>
        <w:ind w:left="5760" w:hanging="360"/>
      </w:pPr>
      <w:rPr>
        <w:rFonts w:ascii="Arial" w:hAnsi="Arial" w:hint="default"/>
      </w:rPr>
    </w:lvl>
    <w:lvl w:ilvl="8" w:tplc="376EE114" w:tentative="1">
      <w:start w:val="1"/>
      <w:numFmt w:val="bullet"/>
      <w:lvlText w:val="•"/>
      <w:lvlJc w:val="left"/>
      <w:pPr>
        <w:tabs>
          <w:tab w:val="num" w:pos="6480"/>
        </w:tabs>
        <w:ind w:left="6480" w:hanging="360"/>
      </w:pPr>
      <w:rPr>
        <w:rFonts w:ascii="Arial" w:hAnsi="Arial" w:hint="default"/>
      </w:rPr>
    </w:lvl>
  </w:abstractNum>
  <w:abstractNum w:abstractNumId="29" w15:restartNumberingAfterBreak="0">
    <w:nsid w:val="267459B0"/>
    <w:multiLevelType w:val="multilevel"/>
    <w:tmpl w:val="85605138"/>
    <w:styleLink w:val="Policylist"/>
    <w:lvl w:ilvl="0">
      <w:start w:val="1"/>
      <w:numFmt w:val="decimal"/>
      <w:lvlText w:val="%1."/>
      <w:lvlJc w:val="left"/>
      <w:pPr>
        <w:ind w:left="624" w:hanging="624"/>
      </w:pPr>
      <w:rPr>
        <w:rFonts w:hint="default"/>
      </w:rPr>
    </w:lvl>
    <w:lvl w:ilvl="1">
      <w:start w:val="1"/>
      <w:numFmt w:val="decimal"/>
      <w:lvlText w:val="%1.%2"/>
      <w:lvlJc w:val="left"/>
      <w:pPr>
        <w:ind w:left="624" w:hanging="624"/>
      </w:pPr>
      <w:rPr>
        <w:rFonts w:hint="default"/>
      </w:rPr>
    </w:lvl>
    <w:lvl w:ilvl="2">
      <w:start w:val="1"/>
      <w:numFmt w:val="decimal"/>
      <w:lvlText w:val="%1.%2.%3"/>
      <w:lvlJc w:val="left"/>
      <w:pPr>
        <w:ind w:left="1474" w:hanging="850"/>
      </w:pPr>
      <w:rPr>
        <w:rFonts w:hint="default"/>
      </w:rPr>
    </w:lvl>
    <w:lvl w:ilvl="3">
      <w:start w:val="1"/>
      <w:numFmt w:val="decimal"/>
      <w:lvlText w:val="%1.%2.%3.%4"/>
      <w:lvlJc w:val="left"/>
      <w:pPr>
        <w:ind w:left="2552" w:hanging="1078"/>
      </w:pPr>
      <w:rPr>
        <w:rFonts w:hint="default"/>
      </w:rPr>
    </w:lvl>
    <w:lvl w:ilvl="4">
      <w:start w:val="1"/>
      <w:numFmt w:val="decimal"/>
      <w:lvlText w:val="%1.%2.%3.%4.%5"/>
      <w:lvlJc w:val="left"/>
      <w:pPr>
        <w:ind w:left="3799" w:hanging="1247"/>
      </w:pPr>
      <w:rPr>
        <w:rFonts w:hint="default"/>
      </w:rPr>
    </w:lvl>
    <w:lvl w:ilvl="5">
      <w:start w:val="1"/>
      <w:numFmt w:val="decimal"/>
      <w:lvlText w:val="%1.%2.%3.%4.%5.%6"/>
      <w:lvlJc w:val="left"/>
      <w:pPr>
        <w:ind w:left="5103" w:hanging="1247"/>
      </w:pPr>
      <w:rPr>
        <w:rFonts w:hint="default"/>
      </w:rPr>
    </w:lvl>
    <w:lvl w:ilvl="6">
      <w:start w:val="1"/>
      <w:numFmt w:val="decimal"/>
      <w:lvlText w:val="%1.%2.%3.%4.%5.%6.%7"/>
      <w:lvlJc w:val="left"/>
      <w:pPr>
        <w:ind w:left="6521" w:hanging="1418"/>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52518D3"/>
    <w:multiLevelType w:val="hybridMultilevel"/>
    <w:tmpl w:val="C5304F94"/>
    <w:lvl w:ilvl="0" w:tplc="0C090001">
      <w:start w:val="1"/>
      <w:numFmt w:val="bullet"/>
      <w:lvlText w:val=""/>
      <w:lvlJc w:val="left"/>
      <w:pPr>
        <w:ind w:left="720" w:hanging="360"/>
      </w:pPr>
      <w:rPr>
        <w:rFonts w:ascii="Symbol" w:hAnsi="Symbol"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7FD126C"/>
    <w:multiLevelType w:val="hybridMultilevel"/>
    <w:tmpl w:val="A600E46A"/>
    <w:lvl w:ilvl="0" w:tplc="3F448932">
      <w:start w:val="2026"/>
      <w:numFmt w:val="bullet"/>
      <w:lvlText w:val="-"/>
      <w:lvlJc w:val="left"/>
      <w:pPr>
        <w:ind w:left="720" w:hanging="360"/>
      </w:pPr>
      <w:rPr>
        <w:rFonts w:ascii="Poppins" w:eastAsiaTheme="minorEastAsia" w:hAnsi="Poppins" w:cs="Poppins" w:hint="default"/>
        <w:b/>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39CE424D"/>
    <w:multiLevelType w:val="hybridMultilevel"/>
    <w:tmpl w:val="9FB43C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39F532EA"/>
    <w:multiLevelType w:val="hybridMultilevel"/>
    <w:tmpl w:val="022A84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3B1B30CE"/>
    <w:multiLevelType w:val="hybridMultilevel"/>
    <w:tmpl w:val="29ECBC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3B3115D8"/>
    <w:multiLevelType w:val="hybridMultilevel"/>
    <w:tmpl w:val="7CD6895E"/>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6" w15:restartNumberingAfterBreak="0">
    <w:nsid w:val="3E2666A0"/>
    <w:multiLevelType w:val="multilevel"/>
    <w:tmpl w:val="C2E088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401111EF"/>
    <w:multiLevelType w:val="hybridMultilevel"/>
    <w:tmpl w:val="845886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40913A82"/>
    <w:multiLevelType w:val="hybridMultilevel"/>
    <w:tmpl w:val="C01EC0E2"/>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9" w15:restartNumberingAfterBreak="0">
    <w:nsid w:val="40DD204F"/>
    <w:multiLevelType w:val="multilevel"/>
    <w:tmpl w:val="0D82AFAE"/>
    <w:lvl w:ilvl="0">
      <w:start w:val="1"/>
      <w:numFmt w:val="decimal"/>
      <w:pStyle w:val="PolicyLvl1"/>
      <w:lvlText w:val="%1."/>
      <w:lvlJc w:val="left"/>
      <w:pPr>
        <w:ind w:left="624" w:hanging="624"/>
      </w:pPr>
      <w:rPr>
        <w:rFonts w:hint="default"/>
      </w:rPr>
    </w:lvl>
    <w:lvl w:ilvl="1">
      <w:start w:val="1"/>
      <w:numFmt w:val="decimal"/>
      <w:pStyle w:val="PolicyLvl2"/>
      <w:lvlText w:val="%1.%2"/>
      <w:lvlJc w:val="left"/>
      <w:pPr>
        <w:ind w:left="624" w:hanging="624"/>
      </w:pPr>
      <w:rPr>
        <w:rFonts w:hint="default"/>
      </w:rPr>
    </w:lvl>
    <w:lvl w:ilvl="2">
      <w:start w:val="1"/>
      <w:numFmt w:val="decimal"/>
      <w:lvlText w:val="%1.%2.%3"/>
      <w:lvlJc w:val="left"/>
      <w:pPr>
        <w:ind w:left="1474" w:hanging="850"/>
      </w:pPr>
      <w:rPr>
        <w:rFonts w:hint="default"/>
      </w:rPr>
    </w:lvl>
    <w:lvl w:ilvl="3">
      <w:start w:val="1"/>
      <w:numFmt w:val="decimal"/>
      <w:lvlText w:val="%1.%2.%3.%4"/>
      <w:lvlJc w:val="left"/>
      <w:pPr>
        <w:ind w:left="2552" w:hanging="1078"/>
      </w:pPr>
      <w:rPr>
        <w:rFonts w:hint="default"/>
      </w:rPr>
    </w:lvl>
    <w:lvl w:ilvl="4">
      <w:start w:val="1"/>
      <w:numFmt w:val="decimal"/>
      <w:lvlText w:val="%1.%2.%3.%4.%5"/>
      <w:lvlJc w:val="left"/>
      <w:pPr>
        <w:ind w:left="3799" w:hanging="1247"/>
      </w:pPr>
      <w:rPr>
        <w:rFonts w:hint="default"/>
      </w:rPr>
    </w:lvl>
    <w:lvl w:ilvl="5">
      <w:start w:val="1"/>
      <w:numFmt w:val="decimal"/>
      <w:lvlText w:val="%1.%2.%3.%4.%5.%6"/>
      <w:lvlJc w:val="left"/>
      <w:pPr>
        <w:ind w:left="5103" w:hanging="1247"/>
      </w:pPr>
      <w:rPr>
        <w:rFonts w:hint="default"/>
      </w:rPr>
    </w:lvl>
    <w:lvl w:ilvl="6">
      <w:start w:val="1"/>
      <w:numFmt w:val="decimal"/>
      <w:lvlText w:val="%1.%2.%3.%4.%5.%6.%7"/>
      <w:lvlJc w:val="left"/>
      <w:pPr>
        <w:ind w:left="6521" w:hanging="1418"/>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0" w15:restartNumberingAfterBreak="0">
    <w:nsid w:val="45767319"/>
    <w:multiLevelType w:val="hybridMultilevel"/>
    <w:tmpl w:val="A76EA462"/>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41" w15:restartNumberingAfterBreak="0">
    <w:nsid w:val="472C2A79"/>
    <w:multiLevelType w:val="hybridMultilevel"/>
    <w:tmpl w:val="1E3E77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47A54FF6"/>
    <w:multiLevelType w:val="hybridMultilevel"/>
    <w:tmpl w:val="B378A6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48467C55"/>
    <w:multiLevelType w:val="hybridMultilevel"/>
    <w:tmpl w:val="35C8C1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488A1173"/>
    <w:multiLevelType w:val="hybridMultilevel"/>
    <w:tmpl w:val="76B20BB0"/>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5" w15:restartNumberingAfterBreak="0">
    <w:nsid w:val="489E169C"/>
    <w:multiLevelType w:val="hybridMultilevel"/>
    <w:tmpl w:val="1B7A8DCA"/>
    <w:lvl w:ilvl="0" w:tplc="0C090001">
      <w:start w:val="1"/>
      <w:numFmt w:val="bullet"/>
      <w:lvlText w:val=""/>
      <w:lvlJc w:val="left"/>
      <w:pPr>
        <w:ind w:left="502" w:hanging="360"/>
      </w:pPr>
      <w:rPr>
        <w:rFonts w:ascii="Symbol" w:hAnsi="Symbol" w:hint="default"/>
      </w:rPr>
    </w:lvl>
    <w:lvl w:ilvl="1" w:tplc="0C090003" w:tentative="1">
      <w:start w:val="1"/>
      <w:numFmt w:val="bullet"/>
      <w:lvlText w:val="o"/>
      <w:lvlJc w:val="left"/>
      <w:pPr>
        <w:ind w:left="1222" w:hanging="360"/>
      </w:pPr>
      <w:rPr>
        <w:rFonts w:ascii="Courier New" w:hAnsi="Courier New" w:cs="Courier New" w:hint="default"/>
      </w:rPr>
    </w:lvl>
    <w:lvl w:ilvl="2" w:tplc="0C090005" w:tentative="1">
      <w:start w:val="1"/>
      <w:numFmt w:val="bullet"/>
      <w:lvlText w:val=""/>
      <w:lvlJc w:val="left"/>
      <w:pPr>
        <w:ind w:left="1942" w:hanging="360"/>
      </w:pPr>
      <w:rPr>
        <w:rFonts w:ascii="Wingdings" w:hAnsi="Wingdings" w:hint="default"/>
      </w:rPr>
    </w:lvl>
    <w:lvl w:ilvl="3" w:tplc="0C090001" w:tentative="1">
      <w:start w:val="1"/>
      <w:numFmt w:val="bullet"/>
      <w:lvlText w:val=""/>
      <w:lvlJc w:val="left"/>
      <w:pPr>
        <w:ind w:left="2662" w:hanging="360"/>
      </w:pPr>
      <w:rPr>
        <w:rFonts w:ascii="Symbol" w:hAnsi="Symbol" w:hint="default"/>
      </w:rPr>
    </w:lvl>
    <w:lvl w:ilvl="4" w:tplc="0C090003" w:tentative="1">
      <w:start w:val="1"/>
      <w:numFmt w:val="bullet"/>
      <w:lvlText w:val="o"/>
      <w:lvlJc w:val="left"/>
      <w:pPr>
        <w:ind w:left="3382" w:hanging="360"/>
      </w:pPr>
      <w:rPr>
        <w:rFonts w:ascii="Courier New" w:hAnsi="Courier New" w:cs="Courier New" w:hint="default"/>
      </w:rPr>
    </w:lvl>
    <w:lvl w:ilvl="5" w:tplc="0C090005" w:tentative="1">
      <w:start w:val="1"/>
      <w:numFmt w:val="bullet"/>
      <w:lvlText w:val=""/>
      <w:lvlJc w:val="left"/>
      <w:pPr>
        <w:ind w:left="4102" w:hanging="360"/>
      </w:pPr>
      <w:rPr>
        <w:rFonts w:ascii="Wingdings" w:hAnsi="Wingdings" w:hint="default"/>
      </w:rPr>
    </w:lvl>
    <w:lvl w:ilvl="6" w:tplc="0C090001" w:tentative="1">
      <w:start w:val="1"/>
      <w:numFmt w:val="bullet"/>
      <w:lvlText w:val=""/>
      <w:lvlJc w:val="left"/>
      <w:pPr>
        <w:ind w:left="4822" w:hanging="360"/>
      </w:pPr>
      <w:rPr>
        <w:rFonts w:ascii="Symbol" w:hAnsi="Symbol" w:hint="default"/>
      </w:rPr>
    </w:lvl>
    <w:lvl w:ilvl="7" w:tplc="0C090003" w:tentative="1">
      <w:start w:val="1"/>
      <w:numFmt w:val="bullet"/>
      <w:lvlText w:val="o"/>
      <w:lvlJc w:val="left"/>
      <w:pPr>
        <w:ind w:left="5542" w:hanging="360"/>
      </w:pPr>
      <w:rPr>
        <w:rFonts w:ascii="Courier New" w:hAnsi="Courier New" w:cs="Courier New" w:hint="default"/>
      </w:rPr>
    </w:lvl>
    <w:lvl w:ilvl="8" w:tplc="0C090005" w:tentative="1">
      <w:start w:val="1"/>
      <w:numFmt w:val="bullet"/>
      <w:lvlText w:val=""/>
      <w:lvlJc w:val="left"/>
      <w:pPr>
        <w:ind w:left="6262" w:hanging="360"/>
      </w:pPr>
      <w:rPr>
        <w:rFonts w:ascii="Wingdings" w:hAnsi="Wingdings" w:hint="default"/>
      </w:rPr>
    </w:lvl>
  </w:abstractNum>
  <w:abstractNum w:abstractNumId="46" w15:restartNumberingAfterBreak="0">
    <w:nsid w:val="49A76222"/>
    <w:multiLevelType w:val="hybridMultilevel"/>
    <w:tmpl w:val="D8EC54D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49D52FAA"/>
    <w:multiLevelType w:val="hybridMultilevel"/>
    <w:tmpl w:val="AA7C08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4A9A3C92"/>
    <w:multiLevelType w:val="hybridMultilevel"/>
    <w:tmpl w:val="207C9978"/>
    <w:lvl w:ilvl="0" w:tplc="F7F62AC8">
      <w:start w:val="1"/>
      <w:numFmt w:val="bullet"/>
      <w:lvlText w:val=""/>
      <w:lvlJc w:val="left"/>
      <w:pPr>
        <w:ind w:left="720" w:hanging="360"/>
      </w:pPr>
      <w:rPr>
        <w:rFonts w:ascii="Symbol" w:hAnsi="Symbol" w:hint="default"/>
        <w:color w:val="008EA6" w:themeColor="text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4CA407ED"/>
    <w:multiLevelType w:val="hybridMultilevel"/>
    <w:tmpl w:val="9FDC2838"/>
    <w:lvl w:ilvl="0" w:tplc="5F64FF10">
      <w:start w:val="1"/>
      <w:numFmt w:val="bullet"/>
      <w:lvlText w:val="•"/>
      <w:lvlJc w:val="left"/>
      <w:pPr>
        <w:tabs>
          <w:tab w:val="num" w:pos="720"/>
        </w:tabs>
        <w:ind w:left="720" w:hanging="360"/>
      </w:pPr>
      <w:rPr>
        <w:rFonts w:ascii="Arial" w:hAnsi="Arial" w:hint="default"/>
      </w:rPr>
    </w:lvl>
    <w:lvl w:ilvl="1" w:tplc="AF723A9C">
      <w:start w:val="1"/>
      <w:numFmt w:val="bullet"/>
      <w:lvlText w:val="•"/>
      <w:lvlJc w:val="left"/>
      <w:pPr>
        <w:tabs>
          <w:tab w:val="num" w:pos="1440"/>
        </w:tabs>
        <w:ind w:left="1440" w:hanging="360"/>
      </w:pPr>
      <w:rPr>
        <w:rFonts w:ascii="Arial" w:hAnsi="Arial" w:hint="default"/>
      </w:rPr>
    </w:lvl>
    <w:lvl w:ilvl="2" w:tplc="F9B2A538" w:tentative="1">
      <w:start w:val="1"/>
      <w:numFmt w:val="bullet"/>
      <w:lvlText w:val="•"/>
      <w:lvlJc w:val="left"/>
      <w:pPr>
        <w:tabs>
          <w:tab w:val="num" w:pos="2160"/>
        </w:tabs>
        <w:ind w:left="2160" w:hanging="360"/>
      </w:pPr>
      <w:rPr>
        <w:rFonts w:ascii="Arial" w:hAnsi="Arial" w:hint="default"/>
      </w:rPr>
    </w:lvl>
    <w:lvl w:ilvl="3" w:tplc="CF687712" w:tentative="1">
      <w:start w:val="1"/>
      <w:numFmt w:val="bullet"/>
      <w:lvlText w:val="•"/>
      <w:lvlJc w:val="left"/>
      <w:pPr>
        <w:tabs>
          <w:tab w:val="num" w:pos="2880"/>
        </w:tabs>
        <w:ind w:left="2880" w:hanging="360"/>
      </w:pPr>
      <w:rPr>
        <w:rFonts w:ascii="Arial" w:hAnsi="Arial" w:hint="default"/>
      </w:rPr>
    </w:lvl>
    <w:lvl w:ilvl="4" w:tplc="6E80C18A" w:tentative="1">
      <w:start w:val="1"/>
      <w:numFmt w:val="bullet"/>
      <w:lvlText w:val="•"/>
      <w:lvlJc w:val="left"/>
      <w:pPr>
        <w:tabs>
          <w:tab w:val="num" w:pos="3600"/>
        </w:tabs>
        <w:ind w:left="3600" w:hanging="360"/>
      </w:pPr>
      <w:rPr>
        <w:rFonts w:ascii="Arial" w:hAnsi="Arial" w:hint="default"/>
      </w:rPr>
    </w:lvl>
    <w:lvl w:ilvl="5" w:tplc="528E901E" w:tentative="1">
      <w:start w:val="1"/>
      <w:numFmt w:val="bullet"/>
      <w:lvlText w:val="•"/>
      <w:lvlJc w:val="left"/>
      <w:pPr>
        <w:tabs>
          <w:tab w:val="num" w:pos="4320"/>
        </w:tabs>
        <w:ind w:left="4320" w:hanging="360"/>
      </w:pPr>
      <w:rPr>
        <w:rFonts w:ascii="Arial" w:hAnsi="Arial" w:hint="default"/>
      </w:rPr>
    </w:lvl>
    <w:lvl w:ilvl="6" w:tplc="59405372" w:tentative="1">
      <w:start w:val="1"/>
      <w:numFmt w:val="bullet"/>
      <w:lvlText w:val="•"/>
      <w:lvlJc w:val="left"/>
      <w:pPr>
        <w:tabs>
          <w:tab w:val="num" w:pos="5040"/>
        </w:tabs>
        <w:ind w:left="5040" w:hanging="360"/>
      </w:pPr>
      <w:rPr>
        <w:rFonts w:ascii="Arial" w:hAnsi="Arial" w:hint="default"/>
      </w:rPr>
    </w:lvl>
    <w:lvl w:ilvl="7" w:tplc="C8D04E16" w:tentative="1">
      <w:start w:val="1"/>
      <w:numFmt w:val="bullet"/>
      <w:lvlText w:val="•"/>
      <w:lvlJc w:val="left"/>
      <w:pPr>
        <w:tabs>
          <w:tab w:val="num" w:pos="5760"/>
        </w:tabs>
        <w:ind w:left="5760" w:hanging="360"/>
      </w:pPr>
      <w:rPr>
        <w:rFonts w:ascii="Arial" w:hAnsi="Arial" w:hint="default"/>
      </w:rPr>
    </w:lvl>
    <w:lvl w:ilvl="8" w:tplc="366884AC" w:tentative="1">
      <w:start w:val="1"/>
      <w:numFmt w:val="bullet"/>
      <w:lvlText w:val="•"/>
      <w:lvlJc w:val="left"/>
      <w:pPr>
        <w:tabs>
          <w:tab w:val="num" w:pos="6480"/>
        </w:tabs>
        <w:ind w:left="6480" w:hanging="360"/>
      </w:pPr>
      <w:rPr>
        <w:rFonts w:ascii="Arial" w:hAnsi="Arial" w:hint="default"/>
      </w:rPr>
    </w:lvl>
  </w:abstractNum>
  <w:abstractNum w:abstractNumId="50" w15:restartNumberingAfterBreak="0">
    <w:nsid w:val="4DB30BA4"/>
    <w:multiLevelType w:val="hybridMultilevel"/>
    <w:tmpl w:val="74601C7E"/>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1" w15:restartNumberingAfterBreak="0">
    <w:nsid w:val="4DFE3DFD"/>
    <w:multiLevelType w:val="hybridMultilevel"/>
    <w:tmpl w:val="B9C444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4ECA5F09"/>
    <w:multiLevelType w:val="hybridMultilevel"/>
    <w:tmpl w:val="5792D9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509A69C2"/>
    <w:multiLevelType w:val="hybridMultilevel"/>
    <w:tmpl w:val="7AB628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4" w15:restartNumberingAfterBreak="0">
    <w:nsid w:val="52C46D74"/>
    <w:multiLevelType w:val="hybridMultilevel"/>
    <w:tmpl w:val="BA34175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5" w15:restartNumberingAfterBreak="0">
    <w:nsid w:val="54127B0D"/>
    <w:multiLevelType w:val="hybridMultilevel"/>
    <w:tmpl w:val="B3D0C016"/>
    <w:lvl w:ilvl="0" w:tplc="AB22D344">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6" w15:restartNumberingAfterBreak="0">
    <w:nsid w:val="547A1090"/>
    <w:multiLevelType w:val="hybridMultilevel"/>
    <w:tmpl w:val="21CC022E"/>
    <w:lvl w:ilvl="0" w:tplc="DF86CE8E">
      <w:start w:val="2026"/>
      <w:numFmt w:val="bullet"/>
      <w:lvlText w:val="-"/>
      <w:lvlJc w:val="left"/>
      <w:pPr>
        <w:ind w:left="360" w:hanging="360"/>
      </w:pPr>
      <w:rPr>
        <w:rFonts w:ascii="Poppins" w:eastAsiaTheme="minorEastAsia" w:hAnsi="Poppins" w:cs="Poppins"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7" w15:restartNumberingAfterBreak="0">
    <w:nsid w:val="55655117"/>
    <w:multiLevelType w:val="hybridMultilevel"/>
    <w:tmpl w:val="0FE66FEA"/>
    <w:lvl w:ilvl="0" w:tplc="0C090001">
      <w:start w:val="1"/>
      <w:numFmt w:val="bullet"/>
      <w:lvlText w:val=""/>
      <w:lvlJc w:val="left"/>
      <w:pPr>
        <w:ind w:left="720" w:hanging="360"/>
      </w:pPr>
      <w:rPr>
        <w:rFonts w:ascii="Symbol" w:hAnsi="Symbol"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8" w15:restartNumberingAfterBreak="0">
    <w:nsid w:val="59945CFD"/>
    <w:multiLevelType w:val="hybridMultilevel"/>
    <w:tmpl w:val="960A6E10"/>
    <w:lvl w:ilvl="0" w:tplc="BDBA2F88">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5C474684"/>
    <w:multiLevelType w:val="hybridMultilevel"/>
    <w:tmpl w:val="F6DCE29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5DE02E5D"/>
    <w:multiLevelType w:val="hybridMultilevel"/>
    <w:tmpl w:val="D66A3E1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5F237ED2"/>
    <w:multiLevelType w:val="hybridMultilevel"/>
    <w:tmpl w:val="08EEEABA"/>
    <w:lvl w:ilvl="0" w:tplc="8954CD56">
      <w:start w:val="1"/>
      <w:numFmt w:val="bullet"/>
      <w:lvlText w:val="•"/>
      <w:lvlJc w:val="left"/>
      <w:pPr>
        <w:tabs>
          <w:tab w:val="num" w:pos="720"/>
        </w:tabs>
        <w:ind w:left="720" w:hanging="360"/>
      </w:pPr>
      <w:rPr>
        <w:rFonts w:ascii="Arial" w:hAnsi="Arial" w:hint="default"/>
      </w:rPr>
    </w:lvl>
    <w:lvl w:ilvl="1" w:tplc="0E40FBB0">
      <w:start w:val="1"/>
      <w:numFmt w:val="bullet"/>
      <w:lvlText w:val="•"/>
      <w:lvlJc w:val="left"/>
      <w:pPr>
        <w:tabs>
          <w:tab w:val="num" w:pos="1440"/>
        </w:tabs>
        <w:ind w:left="1440" w:hanging="360"/>
      </w:pPr>
      <w:rPr>
        <w:rFonts w:ascii="Arial" w:hAnsi="Arial" w:hint="default"/>
      </w:rPr>
    </w:lvl>
    <w:lvl w:ilvl="2" w:tplc="30CC5BC2" w:tentative="1">
      <w:start w:val="1"/>
      <w:numFmt w:val="bullet"/>
      <w:lvlText w:val="•"/>
      <w:lvlJc w:val="left"/>
      <w:pPr>
        <w:tabs>
          <w:tab w:val="num" w:pos="2160"/>
        </w:tabs>
        <w:ind w:left="2160" w:hanging="360"/>
      </w:pPr>
      <w:rPr>
        <w:rFonts w:ascii="Arial" w:hAnsi="Arial" w:hint="default"/>
      </w:rPr>
    </w:lvl>
    <w:lvl w:ilvl="3" w:tplc="809A0FF4" w:tentative="1">
      <w:start w:val="1"/>
      <w:numFmt w:val="bullet"/>
      <w:lvlText w:val="•"/>
      <w:lvlJc w:val="left"/>
      <w:pPr>
        <w:tabs>
          <w:tab w:val="num" w:pos="2880"/>
        </w:tabs>
        <w:ind w:left="2880" w:hanging="360"/>
      </w:pPr>
      <w:rPr>
        <w:rFonts w:ascii="Arial" w:hAnsi="Arial" w:hint="default"/>
      </w:rPr>
    </w:lvl>
    <w:lvl w:ilvl="4" w:tplc="83AE2C86" w:tentative="1">
      <w:start w:val="1"/>
      <w:numFmt w:val="bullet"/>
      <w:lvlText w:val="•"/>
      <w:lvlJc w:val="left"/>
      <w:pPr>
        <w:tabs>
          <w:tab w:val="num" w:pos="3600"/>
        </w:tabs>
        <w:ind w:left="3600" w:hanging="360"/>
      </w:pPr>
      <w:rPr>
        <w:rFonts w:ascii="Arial" w:hAnsi="Arial" w:hint="default"/>
      </w:rPr>
    </w:lvl>
    <w:lvl w:ilvl="5" w:tplc="8FF2B0BA" w:tentative="1">
      <w:start w:val="1"/>
      <w:numFmt w:val="bullet"/>
      <w:lvlText w:val="•"/>
      <w:lvlJc w:val="left"/>
      <w:pPr>
        <w:tabs>
          <w:tab w:val="num" w:pos="4320"/>
        </w:tabs>
        <w:ind w:left="4320" w:hanging="360"/>
      </w:pPr>
      <w:rPr>
        <w:rFonts w:ascii="Arial" w:hAnsi="Arial" w:hint="default"/>
      </w:rPr>
    </w:lvl>
    <w:lvl w:ilvl="6" w:tplc="40A0B04C" w:tentative="1">
      <w:start w:val="1"/>
      <w:numFmt w:val="bullet"/>
      <w:lvlText w:val="•"/>
      <w:lvlJc w:val="left"/>
      <w:pPr>
        <w:tabs>
          <w:tab w:val="num" w:pos="5040"/>
        </w:tabs>
        <w:ind w:left="5040" w:hanging="360"/>
      </w:pPr>
      <w:rPr>
        <w:rFonts w:ascii="Arial" w:hAnsi="Arial" w:hint="default"/>
      </w:rPr>
    </w:lvl>
    <w:lvl w:ilvl="7" w:tplc="E4AE77BE" w:tentative="1">
      <w:start w:val="1"/>
      <w:numFmt w:val="bullet"/>
      <w:lvlText w:val="•"/>
      <w:lvlJc w:val="left"/>
      <w:pPr>
        <w:tabs>
          <w:tab w:val="num" w:pos="5760"/>
        </w:tabs>
        <w:ind w:left="5760" w:hanging="360"/>
      </w:pPr>
      <w:rPr>
        <w:rFonts w:ascii="Arial" w:hAnsi="Arial" w:hint="default"/>
      </w:rPr>
    </w:lvl>
    <w:lvl w:ilvl="8" w:tplc="47444E5A" w:tentative="1">
      <w:start w:val="1"/>
      <w:numFmt w:val="bullet"/>
      <w:lvlText w:val="•"/>
      <w:lvlJc w:val="left"/>
      <w:pPr>
        <w:tabs>
          <w:tab w:val="num" w:pos="6480"/>
        </w:tabs>
        <w:ind w:left="6480" w:hanging="360"/>
      </w:pPr>
      <w:rPr>
        <w:rFonts w:ascii="Arial" w:hAnsi="Arial" w:hint="default"/>
      </w:rPr>
    </w:lvl>
  </w:abstractNum>
  <w:abstractNum w:abstractNumId="62" w15:restartNumberingAfterBreak="0">
    <w:nsid w:val="6271502F"/>
    <w:multiLevelType w:val="hybridMultilevel"/>
    <w:tmpl w:val="CC42B082"/>
    <w:lvl w:ilvl="0" w:tplc="0C090001">
      <w:start w:val="1"/>
      <w:numFmt w:val="bullet"/>
      <w:lvlText w:val=""/>
      <w:lvlJc w:val="left"/>
      <w:pPr>
        <w:ind w:left="765" w:hanging="360"/>
      </w:pPr>
      <w:rPr>
        <w:rFonts w:ascii="Symbol" w:hAnsi="Symbol" w:hint="default"/>
      </w:rPr>
    </w:lvl>
    <w:lvl w:ilvl="1" w:tplc="0C090003" w:tentative="1">
      <w:start w:val="1"/>
      <w:numFmt w:val="bullet"/>
      <w:lvlText w:val="o"/>
      <w:lvlJc w:val="left"/>
      <w:pPr>
        <w:ind w:left="1485" w:hanging="360"/>
      </w:pPr>
      <w:rPr>
        <w:rFonts w:ascii="Courier New" w:hAnsi="Courier New" w:cs="Courier New" w:hint="default"/>
      </w:rPr>
    </w:lvl>
    <w:lvl w:ilvl="2" w:tplc="0C090005" w:tentative="1">
      <w:start w:val="1"/>
      <w:numFmt w:val="bullet"/>
      <w:lvlText w:val=""/>
      <w:lvlJc w:val="left"/>
      <w:pPr>
        <w:ind w:left="2205" w:hanging="360"/>
      </w:pPr>
      <w:rPr>
        <w:rFonts w:ascii="Wingdings" w:hAnsi="Wingdings" w:hint="default"/>
      </w:rPr>
    </w:lvl>
    <w:lvl w:ilvl="3" w:tplc="0C090001" w:tentative="1">
      <w:start w:val="1"/>
      <w:numFmt w:val="bullet"/>
      <w:lvlText w:val=""/>
      <w:lvlJc w:val="left"/>
      <w:pPr>
        <w:ind w:left="2925" w:hanging="360"/>
      </w:pPr>
      <w:rPr>
        <w:rFonts w:ascii="Symbol" w:hAnsi="Symbol" w:hint="default"/>
      </w:rPr>
    </w:lvl>
    <w:lvl w:ilvl="4" w:tplc="0C090003" w:tentative="1">
      <w:start w:val="1"/>
      <w:numFmt w:val="bullet"/>
      <w:lvlText w:val="o"/>
      <w:lvlJc w:val="left"/>
      <w:pPr>
        <w:ind w:left="3645" w:hanging="360"/>
      </w:pPr>
      <w:rPr>
        <w:rFonts w:ascii="Courier New" w:hAnsi="Courier New" w:cs="Courier New" w:hint="default"/>
      </w:rPr>
    </w:lvl>
    <w:lvl w:ilvl="5" w:tplc="0C090005" w:tentative="1">
      <w:start w:val="1"/>
      <w:numFmt w:val="bullet"/>
      <w:lvlText w:val=""/>
      <w:lvlJc w:val="left"/>
      <w:pPr>
        <w:ind w:left="4365" w:hanging="360"/>
      </w:pPr>
      <w:rPr>
        <w:rFonts w:ascii="Wingdings" w:hAnsi="Wingdings" w:hint="default"/>
      </w:rPr>
    </w:lvl>
    <w:lvl w:ilvl="6" w:tplc="0C090001" w:tentative="1">
      <w:start w:val="1"/>
      <w:numFmt w:val="bullet"/>
      <w:lvlText w:val=""/>
      <w:lvlJc w:val="left"/>
      <w:pPr>
        <w:ind w:left="5085" w:hanging="360"/>
      </w:pPr>
      <w:rPr>
        <w:rFonts w:ascii="Symbol" w:hAnsi="Symbol" w:hint="default"/>
      </w:rPr>
    </w:lvl>
    <w:lvl w:ilvl="7" w:tplc="0C090003" w:tentative="1">
      <w:start w:val="1"/>
      <w:numFmt w:val="bullet"/>
      <w:lvlText w:val="o"/>
      <w:lvlJc w:val="left"/>
      <w:pPr>
        <w:ind w:left="5805" w:hanging="360"/>
      </w:pPr>
      <w:rPr>
        <w:rFonts w:ascii="Courier New" w:hAnsi="Courier New" w:cs="Courier New" w:hint="default"/>
      </w:rPr>
    </w:lvl>
    <w:lvl w:ilvl="8" w:tplc="0C090005" w:tentative="1">
      <w:start w:val="1"/>
      <w:numFmt w:val="bullet"/>
      <w:lvlText w:val=""/>
      <w:lvlJc w:val="left"/>
      <w:pPr>
        <w:ind w:left="6525" w:hanging="360"/>
      </w:pPr>
      <w:rPr>
        <w:rFonts w:ascii="Wingdings" w:hAnsi="Wingdings" w:hint="default"/>
      </w:rPr>
    </w:lvl>
  </w:abstractNum>
  <w:abstractNum w:abstractNumId="63" w15:restartNumberingAfterBreak="0">
    <w:nsid w:val="63BF5BBE"/>
    <w:multiLevelType w:val="multilevel"/>
    <w:tmpl w:val="1BBEACE2"/>
    <w:lvl w:ilvl="0">
      <w:start w:val="1"/>
      <w:numFmt w:val="decimal"/>
      <w:pStyle w:val="Normallist1"/>
      <w:lvlText w:val="%1."/>
      <w:lvlJc w:val="left"/>
      <w:pPr>
        <w:ind w:left="397" w:hanging="397"/>
      </w:pPr>
      <w:rPr>
        <w:rFonts w:hint="default"/>
      </w:rPr>
    </w:lvl>
    <w:lvl w:ilvl="1">
      <w:start w:val="1"/>
      <w:numFmt w:val="decimal"/>
      <w:lvlText w:val="%1.%2."/>
      <w:lvlJc w:val="left"/>
      <w:pPr>
        <w:ind w:left="1077" w:hanging="680"/>
      </w:pPr>
      <w:rPr>
        <w:rFonts w:hint="default"/>
      </w:rPr>
    </w:lvl>
    <w:lvl w:ilvl="2">
      <w:start w:val="1"/>
      <w:numFmt w:val="decimal"/>
      <w:lvlText w:val="%1.%2.%3."/>
      <w:lvlJc w:val="left"/>
      <w:pPr>
        <w:ind w:left="2041" w:hanging="964"/>
      </w:pPr>
      <w:rPr>
        <w:rFonts w:hint="default"/>
      </w:rPr>
    </w:lvl>
    <w:lvl w:ilvl="3">
      <w:start w:val="1"/>
      <w:numFmt w:val="decimal"/>
      <w:lvlText w:val="%1.%2.%3.%4."/>
      <w:lvlJc w:val="left"/>
      <w:pPr>
        <w:ind w:left="3289" w:hanging="1248"/>
      </w:pPr>
      <w:rPr>
        <w:rFonts w:hint="default"/>
      </w:rPr>
    </w:lvl>
    <w:lvl w:ilvl="4">
      <w:start w:val="1"/>
      <w:numFmt w:val="decimal"/>
      <w:lvlText w:val="%1.%2.%3.%4.%5."/>
      <w:lvlJc w:val="left"/>
      <w:pPr>
        <w:ind w:left="4309" w:hanging="1020"/>
      </w:pPr>
      <w:rPr>
        <w:rFonts w:hint="default"/>
      </w:rPr>
    </w:lvl>
    <w:lvl w:ilvl="5">
      <w:start w:val="1"/>
      <w:numFmt w:val="decimal"/>
      <w:lvlText w:val="%1.%2.%3.%4.%5.%6."/>
      <w:lvlJc w:val="left"/>
      <w:pPr>
        <w:ind w:left="5443" w:hanging="1134"/>
      </w:pPr>
      <w:rPr>
        <w:rFonts w:hint="default"/>
      </w:rPr>
    </w:lvl>
    <w:lvl w:ilvl="6">
      <w:start w:val="1"/>
      <w:numFmt w:val="decimal"/>
      <w:lvlText w:val="%1.%2.%3.%4.%5.%6.%7."/>
      <w:lvlJc w:val="left"/>
      <w:pPr>
        <w:ind w:left="7088" w:hanging="1701"/>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660F1C5B"/>
    <w:multiLevelType w:val="hybridMultilevel"/>
    <w:tmpl w:val="212842E4"/>
    <w:lvl w:ilvl="0" w:tplc="0C090001">
      <w:start w:val="1"/>
      <w:numFmt w:val="bullet"/>
      <w:lvlText w:val=""/>
      <w:lvlJc w:val="left"/>
      <w:pPr>
        <w:ind w:left="720" w:hanging="360"/>
      </w:pPr>
      <w:rPr>
        <w:rFonts w:ascii="Symbol" w:hAnsi="Symbol"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5" w15:restartNumberingAfterBreak="0">
    <w:nsid w:val="66A9231D"/>
    <w:multiLevelType w:val="hybridMultilevel"/>
    <w:tmpl w:val="88280C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6845776B"/>
    <w:multiLevelType w:val="multilevel"/>
    <w:tmpl w:val="C972D466"/>
    <w:lvl w:ilvl="0">
      <w:start w:val="1"/>
      <w:numFmt w:val="decimal"/>
      <w:pStyle w:val="ListNumber"/>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7" w15:restartNumberingAfterBreak="0">
    <w:nsid w:val="6A0C20DA"/>
    <w:multiLevelType w:val="hybridMultilevel"/>
    <w:tmpl w:val="A36836D0"/>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68" w15:restartNumberingAfterBreak="0">
    <w:nsid w:val="6C8A4983"/>
    <w:multiLevelType w:val="hybridMultilevel"/>
    <w:tmpl w:val="EE248C2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9" w15:restartNumberingAfterBreak="0">
    <w:nsid w:val="6CAB2394"/>
    <w:multiLevelType w:val="hybridMultilevel"/>
    <w:tmpl w:val="5D469A98"/>
    <w:lvl w:ilvl="0" w:tplc="0C090001">
      <w:start w:val="1"/>
      <w:numFmt w:val="bullet"/>
      <w:lvlText w:val=""/>
      <w:lvlJc w:val="left"/>
      <w:pPr>
        <w:ind w:left="502" w:hanging="360"/>
      </w:pPr>
      <w:rPr>
        <w:rFonts w:ascii="Symbol" w:hAnsi="Symbol" w:hint="default"/>
      </w:rPr>
    </w:lvl>
    <w:lvl w:ilvl="1" w:tplc="0C090003" w:tentative="1">
      <w:start w:val="1"/>
      <w:numFmt w:val="bullet"/>
      <w:lvlText w:val="o"/>
      <w:lvlJc w:val="left"/>
      <w:pPr>
        <w:ind w:left="1222" w:hanging="360"/>
      </w:pPr>
      <w:rPr>
        <w:rFonts w:ascii="Courier New" w:hAnsi="Courier New" w:cs="Courier New" w:hint="default"/>
      </w:rPr>
    </w:lvl>
    <w:lvl w:ilvl="2" w:tplc="0C090005" w:tentative="1">
      <w:start w:val="1"/>
      <w:numFmt w:val="bullet"/>
      <w:lvlText w:val=""/>
      <w:lvlJc w:val="left"/>
      <w:pPr>
        <w:ind w:left="1942" w:hanging="360"/>
      </w:pPr>
      <w:rPr>
        <w:rFonts w:ascii="Wingdings" w:hAnsi="Wingdings" w:hint="default"/>
      </w:rPr>
    </w:lvl>
    <w:lvl w:ilvl="3" w:tplc="0C090001" w:tentative="1">
      <w:start w:val="1"/>
      <w:numFmt w:val="bullet"/>
      <w:lvlText w:val=""/>
      <w:lvlJc w:val="left"/>
      <w:pPr>
        <w:ind w:left="2662" w:hanging="360"/>
      </w:pPr>
      <w:rPr>
        <w:rFonts w:ascii="Symbol" w:hAnsi="Symbol" w:hint="default"/>
      </w:rPr>
    </w:lvl>
    <w:lvl w:ilvl="4" w:tplc="0C090003" w:tentative="1">
      <w:start w:val="1"/>
      <w:numFmt w:val="bullet"/>
      <w:lvlText w:val="o"/>
      <w:lvlJc w:val="left"/>
      <w:pPr>
        <w:ind w:left="3382" w:hanging="360"/>
      </w:pPr>
      <w:rPr>
        <w:rFonts w:ascii="Courier New" w:hAnsi="Courier New" w:cs="Courier New" w:hint="default"/>
      </w:rPr>
    </w:lvl>
    <w:lvl w:ilvl="5" w:tplc="0C090005" w:tentative="1">
      <w:start w:val="1"/>
      <w:numFmt w:val="bullet"/>
      <w:lvlText w:val=""/>
      <w:lvlJc w:val="left"/>
      <w:pPr>
        <w:ind w:left="4102" w:hanging="360"/>
      </w:pPr>
      <w:rPr>
        <w:rFonts w:ascii="Wingdings" w:hAnsi="Wingdings" w:hint="default"/>
      </w:rPr>
    </w:lvl>
    <w:lvl w:ilvl="6" w:tplc="0C090001" w:tentative="1">
      <w:start w:val="1"/>
      <w:numFmt w:val="bullet"/>
      <w:lvlText w:val=""/>
      <w:lvlJc w:val="left"/>
      <w:pPr>
        <w:ind w:left="4822" w:hanging="360"/>
      </w:pPr>
      <w:rPr>
        <w:rFonts w:ascii="Symbol" w:hAnsi="Symbol" w:hint="default"/>
      </w:rPr>
    </w:lvl>
    <w:lvl w:ilvl="7" w:tplc="0C090003" w:tentative="1">
      <w:start w:val="1"/>
      <w:numFmt w:val="bullet"/>
      <w:lvlText w:val="o"/>
      <w:lvlJc w:val="left"/>
      <w:pPr>
        <w:ind w:left="5542" w:hanging="360"/>
      </w:pPr>
      <w:rPr>
        <w:rFonts w:ascii="Courier New" w:hAnsi="Courier New" w:cs="Courier New" w:hint="default"/>
      </w:rPr>
    </w:lvl>
    <w:lvl w:ilvl="8" w:tplc="0C090005" w:tentative="1">
      <w:start w:val="1"/>
      <w:numFmt w:val="bullet"/>
      <w:lvlText w:val=""/>
      <w:lvlJc w:val="left"/>
      <w:pPr>
        <w:ind w:left="6262" w:hanging="360"/>
      </w:pPr>
      <w:rPr>
        <w:rFonts w:ascii="Wingdings" w:hAnsi="Wingdings" w:hint="default"/>
      </w:rPr>
    </w:lvl>
  </w:abstractNum>
  <w:abstractNum w:abstractNumId="70" w15:restartNumberingAfterBreak="0">
    <w:nsid w:val="6CE448B8"/>
    <w:multiLevelType w:val="hybridMultilevel"/>
    <w:tmpl w:val="D30400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6F8336C5"/>
    <w:multiLevelType w:val="hybridMultilevel"/>
    <w:tmpl w:val="BAB0962A"/>
    <w:lvl w:ilvl="0" w:tplc="0C090001">
      <w:start w:val="1"/>
      <w:numFmt w:val="bullet"/>
      <w:lvlText w:val=""/>
      <w:lvlJc w:val="left"/>
      <w:pPr>
        <w:ind w:left="502" w:hanging="360"/>
      </w:pPr>
      <w:rPr>
        <w:rFonts w:ascii="Symbol" w:hAnsi="Symbol" w:hint="default"/>
      </w:rPr>
    </w:lvl>
    <w:lvl w:ilvl="1" w:tplc="0C090003" w:tentative="1">
      <w:start w:val="1"/>
      <w:numFmt w:val="bullet"/>
      <w:lvlText w:val="o"/>
      <w:lvlJc w:val="left"/>
      <w:pPr>
        <w:ind w:left="1222" w:hanging="360"/>
      </w:pPr>
      <w:rPr>
        <w:rFonts w:ascii="Courier New" w:hAnsi="Courier New" w:cs="Courier New" w:hint="default"/>
      </w:rPr>
    </w:lvl>
    <w:lvl w:ilvl="2" w:tplc="0C090005" w:tentative="1">
      <w:start w:val="1"/>
      <w:numFmt w:val="bullet"/>
      <w:lvlText w:val=""/>
      <w:lvlJc w:val="left"/>
      <w:pPr>
        <w:ind w:left="1942" w:hanging="360"/>
      </w:pPr>
      <w:rPr>
        <w:rFonts w:ascii="Wingdings" w:hAnsi="Wingdings" w:hint="default"/>
      </w:rPr>
    </w:lvl>
    <w:lvl w:ilvl="3" w:tplc="0C090001" w:tentative="1">
      <w:start w:val="1"/>
      <w:numFmt w:val="bullet"/>
      <w:lvlText w:val=""/>
      <w:lvlJc w:val="left"/>
      <w:pPr>
        <w:ind w:left="2662" w:hanging="360"/>
      </w:pPr>
      <w:rPr>
        <w:rFonts w:ascii="Symbol" w:hAnsi="Symbol" w:hint="default"/>
      </w:rPr>
    </w:lvl>
    <w:lvl w:ilvl="4" w:tplc="0C090003" w:tentative="1">
      <w:start w:val="1"/>
      <w:numFmt w:val="bullet"/>
      <w:lvlText w:val="o"/>
      <w:lvlJc w:val="left"/>
      <w:pPr>
        <w:ind w:left="3382" w:hanging="360"/>
      </w:pPr>
      <w:rPr>
        <w:rFonts w:ascii="Courier New" w:hAnsi="Courier New" w:cs="Courier New" w:hint="default"/>
      </w:rPr>
    </w:lvl>
    <w:lvl w:ilvl="5" w:tplc="0C090005" w:tentative="1">
      <w:start w:val="1"/>
      <w:numFmt w:val="bullet"/>
      <w:lvlText w:val=""/>
      <w:lvlJc w:val="left"/>
      <w:pPr>
        <w:ind w:left="4102" w:hanging="360"/>
      </w:pPr>
      <w:rPr>
        <w:rFonts w:ascii="Wingdings" w:hAnsi="Wingdings" w:hint="default"/>
      </w:rPr>
    </w:lvl>
    <w:lvl w:ilvl="6" w:tplc="0C090001" w:tentative="1">
      <w:start w:val="1"/>
      <w:numFmt w:val="bullet"/>
      <w:lvlText w:val=""/>
      <w:lvlJc w:val="left"/>
      <w:pPr>
        <w:ind w:left="4822" w:hanging="360"/>
      </w:pPr>
      <w:rPr>
        <w:rFonts w:ascii="Symbol" w:hAnsi="Symbol" w:hint="default"/>
      </w:rPr>
    </w:lvl>
    <w:lvl w:ilvl="7" w:tplc="0C090003" w:tentative="1">
      <w:start w:val="1"/>
      <w:numFmt w:val="bullet"/>
      <w:lvlText w:val="o"/>
      <w:lvlJc w:val="left"/>
      <w:pPr>
        <w:ind w:left="5542" w:hanging="360"/>
      </w:pPr>
      <w:rPr>
        <w:rFonts w:ascii="Courier New" w:hAnsi="Courier New" w:cs="Courier New" w:hint="default"/>
      </w:rPr>
    </w:lvl>
    <w:lvl w:ilvl="8" w:tplc="0C090005" w:tentative="1">
      <w:start w:val="1"/>
      <w:numFmt w:val="bullet"/>
      <w:lvlText w:val=""/>
      <w:lvlJc w:val="left"/>
      <w:pPr>
        <w:ind w:left="6262" w:hanging="360"/>
      </w:pPr>
      <w:rPr>
        <w:rFonts w:ascii="Wingdings" w:hAnsi="Wingdings" w:hint="default"/>
      </w:rPr>
    </w:lvl>
  </w:abstractNum>
  <w:abstractNum w:abstractNumId="72" w15:restartNumberingAfterBreak="0">
    <w:nsid w:val="72D40C22"/>
    <w:multiLevelType w:val="hybridMultilevel"/>
    <w:tmpl w:val="FDD21676"/>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73" w15:restartNumberingAfterBreak="0">
    <w:nsid w:val="736F4C4F"/>
    <w:multiLevelType w:val="hybridMultilevel"/>
    <w:tmpl w:val="60D2EBF8"/>
    <w:lvl w:ilvl="0" w:tplc="0C090001">
      <w:start w:val="1"/>
      <w:numFmt w:val="bullet"/>
      <w:lvlText w:val=""/>
      <w:lvlJc w:val="left"/>
      <w:pPr>
        <w:ind w:left="1080" w:hanging="360"/>
      </w:pPr>
      <w:rPr>
        <w:rFonts w:ascii="Symbol" w:hAnsi="Symbol" w:hint="default"/>
        <w:b w:val="0"/>
        <w:bCs w:val="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74" w15:restartNumberingAfterBreak="0">
    <w:nsid w:val="754D6D4E"/>
    <w:multiLevelType w:val="hybridMultilevel"/>
    <w:tmpl w:val="0CF695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5" w15:restartNumberingAfterBreak="0">
    <w:nsid w:val="76B6010A"/>
    <w:multiLevelType w:val="hybridMultilevel"/>
    <w:tmpl w:val="041274B4"/>
    <w:lvl w:ilvl="0" w:tplc="0C090001">
      <w:start w:val="1"/>
      <w:numFmt w:val="bullet"/>
      <w:lvlText w:val=""/>
      <w:lvlJc w:val="left"/>
      <w:pPr>
        <w:ind w:left="773" w:hanging="360"/>
      </w:pPr>
      <w:rPr>
        <w:rFonts w:ascii="Symbol" w:hAnsi="Symbol" w:hint="default"/>
      </w:rPr>
    </w:lvl>
    <w:lvl w:ilvl="1" w:tplc="0C090003" w:tentative="1">
      <w:start w:val="1"/>
      <w:numFmt w:val="bullet"/>
      <w:lvlText w:val="o"/>
      <w:lvlJc w:val="left"/>
      <w:pPr>
        <w:ind w:left="1493" w:hanging="360"/>
      </w:pPr>
      <w:rPr>
        <w:rFonts w:ascii="Courier New" w:hAnsi="Courier New" w:cs="Courier New" w:hint="default"/>
      </w:rPr>
    </w:lvl>
    <w:lvl w:ilvl="2" w:tplc="0C090005" w:tentative="1">
      <w:start w:val="1"/>
      <w:numFmt w:val="bullet"/>
      <w:lvlText w:val=""/>
      <w:lvlJc w:val="left"/>
      <w:pPr>
        <w:ind w:left="2213" w:hanging="360"/>
      </w:pPr>
      <w:rPr>
        <w:rFonts w:ascii="Wingdings" w:hAnsi="Wingdings" w:hint="default"/>
      </w:rPr>
    </w:lvl>
    <w:lvl w:ilvl="3" w:tplc="0C090001" w:tentative="1">
      <w:start w:val="1"/>
      <w:numFmt w:val="bullet"/>
      <w:lvlText w:val=""/>
      <w:lvlJc w:val="left"/>
      <w:pPr>
        <w:ind w:left="2933" w:hanging="360"/>
      </w:pPr>
      <w:rPr>
        <w:rFonts w:ascii="Symbol" w:hAnsi="Symbol" w:hint="default"/>
      </w:rPr>
    </w:lvl>
    <w:lvl w:ilvl="4" w:tplc="0C090003" w:tentative="1">
      <w:start w:val="1"/>
      <w:numFmt w:val="bullet"/>
      <w:lvlText w:val="o"/>
      <w:lvlJc w:val="left"/>
      <w:pPr>
        <w:ind w:left="3653" w:hanging="360"/>
      </w:pPr>
      <w:rPr>
        <w:rFonts w:ascii="Courier New" w:hAnsi="Courier New" w:cs="Courier New" w:hint="default"/>
      </w:rPr>
    </w:lvl>
    <w:lvl w:ilvl="5" w:tplc="0C090005" w:tentative="1">
      <w:start w:val="1"/>
      <w:numFmt w:val="bullet"/>
      <w:lvlText w:val=""/>
      <w:lvlJc w:val="left"/>
      <w:pPr>
        <w:ind w:left="4373" w:hanging="360"/>
      </w:pPr>
      <w:rPr>
        <w:rFonts w:ascii="Wingdings" w:hAnsi="Wingdings" w:hint="default"/>
      </w:rPr>
    </w:lvl>
    <w:lvl w:ilvl="6" w:tplc="0C090001" w:tentative="1">
      <w:start w:val="1"/>
      <w:numFmt w:val="bullet"/>
      <w:lvlText w:val=""/>
      <w:lvlJc w:val="left"/>
      <w:pPr>
        <w:ind w:left="5093" w:hanging="360"/>
      </w:pPr>
      <w:rPr>
        <w:rFonts w:ascii="Symbol" w:hAnsi="Symbol" w:hint="default"/>
      </w:rPr>
    </w:lvl>
    <w:lvl w:ilvl="7" w:tplc="0C090003" w:tentative="1">
      <w:start w:val="1"/>
      <w:numFmt w:val="bullet"/>
      <w:lvlText w:val="o"/>
      <w:lvlJc w:val="left"/>
      <w:pPr>
        <w:ind w:left="5813" w:hanging="360"/>
      </w:pPr>
      <w:rPr>
        <w:rFonts w:ascii="Courier New" w:hAnsi="Courier New" w:cs="Courier New" w:hint="default"/>
      </w:rPr>
    </w:lvl>
    <w:lvl w:ilvl="8" w:tplc="0C090005" w:tentative="1">
      <w:start w:val="1"/>
      <w:numFmt w:val="bullet"/>
      <w:lvlText w:val=""/>
      <w:lvlJc w:val="left"/>
      <w:pPr>
        <w:ind w:left="6533" w:hanging="360"/>
      </w:pPr>
      <w:rPr>
        <w:rFonts w:ascii="Wingdings" w:hAnsi="Wingdings" w:hint="default"/>
      </w:rPr>
    </w:lvl>
  </w:abstractNum>
  <w:abstractNum w:abstractNumId="76" w15:restartNumberingAfterBreak="0">
    <w:nsid w:val="78652017"/>
    <w:multiLevelType w:val="hybridMultilevel"/>
    <w:tmpl w:val="8A1AAB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7" w15:restartNumberingAfterBreak="0">
    <w:nsid w:val="7BD84F19"/>
    <w:multiLevelType w:val="hybridMultilevel"/>
    <w:tmpl w:val="74B0E2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8" w15:restartNumberingAfterBreak="0">
    <w:nsid w:val="7F536ACB"/>
    <w:multiLevelType w:val="multilevel"/>
    <w:tmpl w:val="5846F7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943074492">
    <w:abstractNumId w:val="66"/>
  </w:num>
  <w:num w:numId="2" w16cid:durableId="1899510468">
    <w:abstractNumId w:val="29"/>
  </w:num>
  <w:num w:numId="3" w16cid:durableId="1927878279">
    <w:abstractNumId w:val="39"/>
  </w:num>
  <w:num w:numId="4" w16cid:durableId="1755665575">
    <w:abstractNumId w:val="12"/>
  </w:num>
  <w:num w:numId="5" w16cid:durableId="1053043027">
    <w:abstractNumId w:val="63"/>
  </w:num>
  <w:num w:numId="6" w16cid:durableId="336006171">
    <w:abstractNumId w:val="21"/>
  </w:num>
  <w:num w:numId="7" w16cid:durableId="116799917">
    <w:abstractNumId w:val="25"/>
  </w:num>
  <w:num w:numId="8" w16cid:durableId="2142378345">
    <w:abstractNumId w:val="75"/>
  </w:num>
  <w:num w:numId="9" w16cid:durableId="82535080">
    <w:abstractNumId w:val="13"/>
  </w:num>
  <w:num w:numId="10" w16cid:durableId="2094549858">
    <w:abstractNumId w:val="37"/>
  </w:num>
  <w:num w:numId="11" w16cid:durableId="275603973">
    <w:abstractNumId w:val="26"/>
  </w:num>
  <w:num w:numId="12" w16cid:durableId="1018115908">
    <w:abstractNumId w:val="58"/>
  </w:num>
  <w:num w:numId="13" w16cid:durableId="2117094505">
    <w:abstractNumId w:val="24"/>
  </w:num>
  <w:num w:numId="14" w16cid:durableId="253897515">
    <w:abstractNumId w:val="55"/>
  </w:num>
  <w:num w:numId="15" w16cid:durableId="286669952">
    <w:abstractNumId w:val="50"/>
  </w:num>
  <w:num w:numId="16" w16cid:durableId="1631284016">
    <w:abstractNumId w:val="56"/>
  </w:num>
  <w:num w:numId="17" w16cid:durableId="1859462926">
    <w:abstractNumId w:val="5"/>
  </w:num>
  <w:num w:numId="18" w16cid:durableId="1267423542">
    <w:abstractNumId w:val="45"/>
  </w:num>
  <w:num w:numId="19" w16cid:durableId="51928097">
    <w:abstractNumId w:val="17"/>
  </w:num>
  <w:num w:numId="20" w16cid:durableId="757479981">
    <w:abstractNumId w:val="0"/>
  </w:num>
  <w:num w:numId="21" w16cid:durableId="1125854930">
    <w:abstractNumId w:val="71"/>
  </w:num>
  <w:num w:numId="22" w16cid:durableId="98373652">
    <w:abstractNumId w:val="4"/>
  </w:num>
  <w:num w:numId="23" w16cid:durableId="90710021">
    <w:abstractNumId w:val="27"/>
  </w:num>
  <w:num w:numId="24" w16cid:durableId="1183738836">
    <w:abstractNumId w:val="69"/>
  </w:num>
  <w:num w:numId="25" w16cid:durableId="1295941205">
    <w:abstractNumId w:val="48"/>
  </w:num>
  <w:num w:numId="26" w16cid:durableId="528301697">
    <w:abstractNumId w:val="15"/>
  </w:num>
  <w:num w:numId="27" w16cid:durableId="1505779509">
    <w:abstractNumId w:val="33"/>
  </w:num>
  <w:num w:numId="28" w16cid:durableId="595139137">
    <w:abstractNumId w:val="65"/>
  </w:num>
  <w:num w:numId="29" w16cid:durableId="747270153">
    <w:abstractNumId w:val="62"/>
  </w:num>
  <w:num w:numId="30" w16cid:durableId="68892056">
    <w:abstractNumId w:val="46"/>
  </w:num>
  <w:num w:numId="31" w16cid:durableId="799349251">
    <w:abstractNumId w:val="8"/>
  </w:num>
  <w:num w:numId="32" w16cid:durableId="1988581844">
    <w:abstractNumId w:val="74"/>
  </w:num>
  <w:num w:numId="33" w16cid:durableId="1978292486">
    <w:abstractNumId w:val="11"/>
  </w:num>
  <w:num w:numId="34" w16cid:durableId="374696516">
    <w:abstractNumId w:val="7"/>
  </w:num>
  <w:num w:numId="35" w16cid:durableId="1235775897">
    <w:abstractNumId w:val="32"/>
  </w:num>
  <w:num w:numId="36" w16cid:durableId="783572523">
    <w:abstractNumId w:val="53"/>
  </w:num>
  <w:num w:numId="37" w16cid:durableId="1826508997">
    <w:abstractNumId w:val="51"/>
  </w:num>
  <w:num w:numId="38" w16cid:durableId="1418863509">
    <w:abstractNumId w:val="43"/>
  </w:num>
  <w:num w:numId="39" w16cid:durableId="1255477785">
    <w:abstractNumId w:val="38"/>
  </w:num>
  <w:num w:numId="40" w16cid:durableId="844056735">
    <w:abstractNumId w:val="35"/>
  </w:num>
  <w:num w:numId="41" w16cid:durableId="1744327729">
    <w:abstractNumId w:val="2"/>
  </w:num>
  <w:num w:numId="42" w16cid:durableId="340621169">
    <w:abstractNumId w:val="14"/>
  </w:num>
  <w:num w:numId="43" w16cid:durableId="880245826">
    <w:abstractNumId w:val="73"/>
  </w:num>
  <w:num w:numId="44" w16cid:durableId="61099722">
    <w:abstractNumId w:val="67"/>
  </w:num>
  <w:num w:numId="45" w16cid:durableId="1358970532">
    <w:abstractNumId w:val="40"/>
  </w:num>
  <w:num w:numId="46" w16cid:durableId="511377427">
    <w:abstractNumId w:val="72"/>
  </w:num>
  <w:num w:numId="47" w16cid:durableId="1091048921">
    <w:abstractNumId w:val="52"/>
  </w:num>
  <w:num w:numId="48" w16cid:durableId="1456290465">
    <w:abstractNumId w:val="77"/>
  </w:num>
  <w:num w:numId="49" w16cid:durableId="246379103">
    <w:abstractNumId w:val="6"/>
  </w:num>
  <w:num w:numId="50" w16cid:durableId="1509519803">
    <w:abstractNumId w:val="68"/>
  </w:num>
  <w:num w:numId="51" w16cid:durableId="1573154361">
    <w:abstractNumId w:val="60"/>
  </w:num>
  <w:num w:numId="52" w16cid:durableId="542988971">
    <w:abstractNumId w:val="49"/>
  </w:num>
  <w:num w:numId="53" w16cid:durableId="1068697174">
    <w:abstractNumId w:val="28"/>
  </w:num>
  <w:num w:numId="54" w16cid:durableId="1824662817">
    <w:abstractNumId w:val="23"/>
  </w:num>
  <w:num w:numId="55" w16cid:durableId="334112345">
    <w:abstractNumId w:val="61"/>
  </w:num>
  <w:num w:numId="56" w16cid:durableId="1859157316">
    <w:abstractNumId w:val="18"/>
  </w:num>
  <w:num w:numId="57" w16cid:durableId="314377565">
    <w:abstractNumId w:val="1"/>
  </w:num>
  <w:num w:numId="58" w16cid:durableId="480005409">
    <w:abstractNumId w:val="22"/>
  </w:num>
  <w:num w:numId="59" w16cid:durableId="571350964">
    <w:abstractNumId w:val="70"/>
  </w:num>
  <w:num w:numId="60" w16cid:durableId="407315393">
    <w:abstractNumId w:val="47"/>
  </w:num>
  <w:num w:numId="61" w16cid:durableId="2059208325">
    <w:abstractNumId w:val="34"/>
  </w:num>
  <w:num w:numId="62" w16cid:durableId="223298884">
    <w:abstractNumId w:val="64"/>
  </w:num>
  <w:num w:numId="63" w16cid:durableId="316033571">
    <w:abstractNumId w:val="54"/>
  </w:num>
  <w:num w:numId="64" w16cid:durableId="331614691">
    <w:abstractNumId w:val="3"/>
  </w:num>
  <w:num w:numId="65" w16cid:durableId="353851063">
    <w:abstractNumId w:val="30"/>
  </w:num>
  <w:num w:numId="66" w16cid:durableId="839346643">
    <w:abstractNumId w:val="57"/>
  </w:num>
  <w:num w:numId="67" w16cid:durableId="858008897">
    <w:abstractNumId w:val="19"/>
  </w:num>
  <w:num w:numId="68" w16cid:durableId="1033313088">
    <w:abstractNumId w:val="31"/>
  </w:num>
  <w:num w:numId="69" w16cid:durableId="622537245">
    <w:abstractNumId w:val="78"/>
  </w:num>
  <w:num w:numId="70" w16cid:durableId="1193299353">
    <w:abstractNumId w:val="44"/>
  </w:num>
  <w:num w:numId="71" w16cid:durableId="2019043655">
    <w:abstractNumId w:val="42"/>
  </w:num>
  <w:num w:numId="72" w16cid:durableId="592519823">
    <w:abstractNumId w:val="76"/>
  </w:num>
  <w:num w:numId="73" w16cid:durableId="984815637">
    <w:abstractNumId w:val="10"/>
  </w:num>
  <w:num w:numId="74" w16cid:durableId="1217085772">
    <w:abstractNumId w:val="36"/>
  </w:num>
  <w:num w:numId="75" w16cid:durableId="1536843812">
    <w:abstractNumId w:val="20"/>
  </w:num>
  <w:num w:numId="76" w16cid:durableId="576283204">
    <w:abstractNumId w:val="9"/>
  </w:num>
  <w:num w:numId="77" w16cid:durableId="1730225726">
    <w:abstractNumId w:val="41"/>
  </w:num>
  <w:num w:numId="78" w16cid:durableId="148249543">
    <w:abstractNumId w:val="59"/>
  </w:num>
  <w:num w:numId="79" w16cid:durableId="2045396946">
    <w:abstractNumId w:val="16"/>
  </w:num>
  <w:numIdMacAtCleanup w:val="7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ophie O'Shea">
    <w15:presenceInfo w15:providerId="AD" w15:userId="S::Sophie.Oshea@auda.org.au::5f85da2d-2027-4b73-9c85-47537df4683c"/>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AU" w:vendorID="64" w:dllVersion="0" w:nlCheck="1" w:checkStyle="0"/>
  <w:activeWritingStyle w:appName="MSWord" w:lang="en-US" w:vendorID="64" w:dllVersion="0" w:nlCheck="1" w:checkStyle="0"/>
  <w:activeWritingStyle w:appName="MSWord" w:lang="en-NZ" w:vendorID="64" w:dllVersion="0" w:nlCheck="1" w:checkStyle="0"/>
  <w:activeWritingStyle w:appName="MSWord" w:lang="en-GB" w:vendorID="64" w:dllVersion="0" w:nlCheck="1" w:checkStyle="0"/>
  <w:proofState w:spelling="clean" w:grammar="clean"/>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NbOwMDU3NDWxNDQ0N7FQ0lEKTi0uzszPAykwrwUAG5r66ywAAAA="/>
  </w:docVars>
  <w:rsids>
    <w:rsidRoot w:val="00914174"/>
    <w:rsid w:val="00000197"/>
    <w:rsid w:val="0000108B"/>
    <w:rsid w:val="000019AC"/>
    <w:rsid w:val="00001C7C"/>
    <w:rsid w:val="00002860"/>
    <w:rsid w:val="00002A60"/>
    <w:rsid w:val="00002B63"/>
    <w:rsid w:val="00002BC0"/>
    <w:rsid w:val="00003F05"/>
    <w:rsid w:val="00004382"/>
    <w:rsid w:val="000048CE"/>
    <w:rsid w:val="0000537D"/>
    <w:rsid w:val="00005991"/>
    <w:rsid w:val="00005B48"/>
    <w:rsid w:val="00006776"/>
    <w:rsid w:val="000074F7"/>
    <w:rsid w:val="000077EF"/>
    <w:rsid w:val="00007CD2"/>
    <w:rsid w:val="0001091D"/>
    <w:rsid w:val="0001113B"/>
    <w:rsid w:val="00011940"/>
    <w:rsid w:val="00011BC1"/>
    <w:rsid w:val="000122E4"/>
    <w:rsid w:val="00012E95"/>
    <w:rsid w:val="00013304"/>
    <w:rsid w:val="000134F9"/>
    <w:rsid w:val="000137DB"/>
    <w:rsid w:val="00013BD7"/>
    <w:rsid w:val="00014359"/>
    <w:rsid w:val="000145BE"/>
    <w:rsid w:val="000147C8"/>
    <w:rsid w:val="00014993"/>
    <w:rsid w:val="00014B9E"/>
    <w:rsid w:val="00014D8E"/>
    <w:rsid w:val="00015037"/>
    <w:rsid w:val="000157F4"/>
    <w:rsid w:val="00016FED"/>
    <w:rsid w:val="0001701F"/>
    <w:rsid w:val="000175FF"/>
    <w:rsid w:val="00017FA3"/>
    <w:rsid w:val="00020163"/>
    <w:rsid w:val="0002053B"/>
    <w:rsid w:val="00021148"/>
    <w:rsid w:val="000219C4"/>
    <w:rsid w:val="000227A7"/>
    <w:rsid w:val="00022D37"/>
    <w:rsid w:val="000231D0"/>
    <w:rsid w:val="00024F26"/>
    <w:rsid w:val="00024F48"/>
    <w:rsid w:val="00025E8F"/>
    <w:rsid w:val="0002606A"/>
    <w:rsid w:val="000263E0"/>
    <w:rsid w:val="000264B2"/>
    <w:rsid w:val="00026997"/>
    <w:rsid w:val="000269D4"/>
    <w:rsid w:val="00026A2A"/>
    <w:rsid w:val="0002740A"/>
    <w:rsid w:val="00030121"/>
    <w:rsid w:val="000302E4"/>
    <w:rsid w:val="000304D8"/>
    <w:rsid w:val="0003057B"/>
    <w:rsid w:val="0003066E"/>
    <w:rsid w:val="0003084E"/>
    <w:rsid w:val="00030BB4"/>
    <w:rsid w:val="00031BDE"/>
    <w:rsid w:val="000328D5"/>
    <w:rsid w:val="00034345"/>
    <w:rsid w:val="000343C5"/>
    <w:rsid w:val="00036320"/>
    <w:rsid w:val="0003647F"/>
    <w:rsid w:val="00036705"/>
    <w:rsid w:val="00037596"/>
    <w:rsid w:val="000377E1"/>
    <w:rsid w:val="000377FC"/>
    <w:rsid w:val="00037AE7"/>
    <w:rsid w:val="0004088A"/>
    <w:rsid w:val="00040A6A"/>
    <w:rsid w:val="00042877"/>
    <w:rsid w:val="00042B7C"/>
    <w:rsid w:val="00042F70"/>
    <w:rsid w:val="00043506"/>
    <w:rsid w:val="00043A93"/>
    <w:rsid w:val="00043BE6"/>
    <w:rsid w:val="00043DFF"/>
    <w:rsid w:val="00043FED"/>
    <w:rsid w:val="0004411A"/>
    <w:rsid w:val="000443DD"/>
    <w:rsid w:val="00044A71"/>
    <w:rsid w:val="00044C42"/>
    <w:rsid w:val="00045185"/>
    <w:rsid w:val="00045B69"/>
    <w:rsid w:val="00045BFA"/>
    <w:rsid w:val="00045D50"/>
    <w:rsid w:val="000460C1"/>
    <w:rsid w:val="000462AF"/>
    <w:rsid w:val="00046B07"/>
    <w:rsid w:val="00046F7F"/>
    <w:rsid w:val="00046FBC"/>
    <w:rsid w:val="000470E8"/>
    <w:rsid w:val="0004770C"/>
    <w:rsid w:val="00047A4F"/>
    <w:rsid w:val="00047D53"/>
    <w:rsid w:val="00050496"/>
    <w:rsid w:val="000511F2"/>
    <w:rsid w:val="0005126B"/>
    <w:rsid w:val="000519F5"/>
    <w:rsid w:val="0005259C"/>
    <w:rsid w:val="0005414A"/>
    <w:rsid w:val="00054175"/>
    <w:rsid w:val="00054536"/>
    <w:rsid w:val="0005456C"/>
    <w:rsid w:val="00054FDA"/>
    <w:rsid w:val="000551BE"/>
    <w:rsid w:val="000556FF"/>
    <w:rsid w:val="00055795"/>
    <w:rsid w:val="00055CBD"/>
    <w:rsid w:val="00056D3F"/>
    <w:rsid w:val="00057096"/>
    <w:rsid w:val="00060504"/>
    <w:rsid w:val="00060E56"/>
    <w:rsid w:val="000610CB"/>
    <w:rsid w:val="000612BC"/>
    <w:rsid w:val="00061750"/>
    <w:rsid w:val="00061ADD"/>
    <w:rsid w:val="00061BD2"/>
    <w:rsid w:val="00061E97"/>
    <w:rsid w:val="00061F43"/>
    <w:rsid w:val="000620CA"/>
    <w:rsid w:val="000632B8"/>
    <w:rsid w:val="000638D9"/>
    <w:rsid w:val="00063BA2"/>
    <w:rsid w:val="00063C4D"/>
    <w:rsid w:val="000641DC"/>
    <w:rsid w:val="000642A3"/>
    <w:rsid w:val="00064414"/>
    <w:rsid w:val="00064694"/>
    <w:rsid w:val="00064B0D"/>
    <w:rsid w:val="000650C8"/>
    <w:rsid w:val="0006524C"/>
    <w:rsid w:val="000652A8"/>
    <w:rsid w:val="0006601B"/>
    <w:rsid w:val="00066CEF"/>
    <w:rsid w:val="000677DD"/>
    <w:rsid w:val="000679E5"/>
    <w:rsid w:val="00067B1B"/>
    <w:rsid w:val="00067CBF"/>
    <w:rsid w:val="00070235"/>
    <w:rsid w:val="00070876"/>
    <w:rsid w:val="00071079"/>
    <w:rsid w:val="00071836"/>
    <w:rsid w:val="00071845"/>
    <w:rsid w:val="000720C7"/>
    <w:rsid w:val="000723F0"/>
    <w:rsid w:val="00072498"/>
    <w:rsid w:val="00072AAC"/>
    <w:rsid w:val="0007378F"/>
    <w:rsid w:val="000741D8"/>
    <w:rsid w:val="00074544"/>
    <w:rsid w:val="0007457A"/>
    <w:rsid w:val="0007460A"/>
    <w:rsid w:val="000750A9"/>
    <w:rsid w:val="000751E5"/>
    <w:rsid w:val="0007588E"/>
    <w:rsid w:val="00075C1B"/>
    <w:rsid w:val="00075F3B"/>
    <w:rsid w:val="00075F45"/>
    <w:rsid w:val="000764A5"/>
    <w:rsid w:val="00076D08"/>
    <w:rsid w:val="0007781C"/>
    <w:rsid w:val="00077B5E"/>
    <w:rsid w:val="0008041A"/>
    <w:rsid w:val="00081A14"/>
    <w:rsid w:val="0008222D"/>
    <w:rsid w:val="000826D3"/>
    <w:rsid w:val="00082840"/>
    <w:rsid w:val="000839AD"/>
    <w:rsid w:val="00084034"/>
    <w:rsid w:val="00084396"/>
    <w:rsid w:val="00084721"/>
    <w:rsid w:val="00084BE7"/>
    <w:rsid w:val="0008511A"/>
    <w:rsid w:val="00087409"/>
    <w:rsid w:val="00087678"/>
    <w:rsid w:val="00087909"/>
    <w:rsid w:val="00090102"/>
    <w:rsid w:val="00090DE5"/>
    <w:rsid w:val="00091EA7"/>
    <w:rsid w:val="000927D2"/>
    <w:rsid w:val="00093428"/>
    <w:rsid w:val="0009395C"/>
    <w:rsid w:val="000948D5"/>
    <w:rsid w:val="00095122"/>
    <w:rsid w:val="000958D8"/>
    <w:rsid w:val="000958F0"/>
    <w:rsid w:val="00095C60"/>
    <w:rsid w:val="00095EC3"/>
    <w:rsid w:val="00096EB2"/>
    <w:rsid w:val="00097552"/>
    <w:rsid w:val="000977F1"/>
    <w:rsid w:val="00097BA4"/>
    <w:rsid w:val="000A045D"/>
    <w:rsid w:val="000A0893"/>
    <w:rsid w:val="000A21F6"/>
    <w:rsid w:val="000A23F2"/>
    <w:rsid w:val="000A36A7"/>
    <w:rsid w:val="000A3F08"/>
    <w:rsid w:val="000A4129"/>
    <w:rsid w:val="000A4577"/>
    <w:rsid w:val="000A45BE"/>
    <w:rsid w:val="000A47AE"/>
    <w:rsid w:val="000A4872"/>
    <w:rsid w:val="000A4D51"/>
    <w:rsid w:val="000A519D"/>
    <w:rsid w:val="000A53C4"/>
    <w:rsid w:val="000A578C"/>
    <w:rsid w:val="000A5BEF"/>
    <w:rsid w:val="000A5C48"/>
    <w:rsid w:val="000A5EA7"/>
    <w:rsid w:val="000A62D9"/>
    <w:rsid w:val="000A6461"/>
    <w:rsid w:val="000A6A58"/>
    <w:rsid w:val="000A6A68"/>
    <w:rsid w:val="000A7512"/>
    <w:rsid w:val="000A7807"/>
    <w:rsid w:val="000A7FF6"/>
    <w:rsid w:val="000B06B7"/>
    <w:rsid w:val="000B13AA"/>
    <w:rsid w:val="000B1E74"/>
    <w:rsid w:val="000B20A5"/>
    <w:rsid w:val="000B24E1"/>
    <w:rsid w:val="000B25CD"/>
    <w:rsid w:val="000B2D18"/>
    <w:rsid w:val="000B3884"/>
    <w:rsid w:val="000B3C45"/>
    <w:rsid w:val="000B3F67"/>
    <w:rsid w:val="000B402C"/>
    <w:rsid w:val="000B41A4"/>
    <w:rsid w:val="000B42F1"/>
    <w:rsid w:val="000B4353"/>
    <w:rsid w:val="000B44E3"/>
    <w:rsid w:val="000B49A7"/>
    <w:rsid w:val="000B4B11"/>
    <w:rsid w:val="000B4BBF"/>
    <w:rsid w:val="000B4E42"/>
    <w:rsid w:val="000B5410"/>
    <w:rsid w:val="000B5D15"/>
    <w:rsid w:val="000B6A89"/>
    <w:rsid w:val="000B70D7"/>
    <w:rsid w:val="000B70F5"/>
    <w:rsid w:val="000B7375"/>
    <w:rsid w:val="000B7A06"/>
    <w:rsid w:val="000C0665"/>
    <w:rsid w:val="000C0FD7"/>
    <w:rsid w:val="000C205E"/>
    <w:rsid w:val="000C2A70"/>
    <w:rsid w:val="000C3A9B"/>
    <w:rsid w:val="000C3CBF"/>
    <w:rsid w:val="000C3D0C"/>
    <w:rsid w:val="000C3F08"/>
    <w:rsid w:val="000C4147"/>
    <w:rsid w:val="000C4AAE"/>
    <w:rsid w:val="000C5646"/>
    <w:rsid w:val="000C6276"/>
    <w:rsid w:val="000C7211"/>
    <w:rsid w:val="000C787B"/>
    <w:rsid w:val="000C797E"/>
    <w:rsid w:val="000C7BD9"/>
    <w:rsid w:val="000C7CF6"/>
    <w:rsid w:val="000C7E9A"/>
    <w:rsid w:val="000D081F"/>
    <w:rsid w:val="000D08E8"/>
    <w:rsid w:val="000D0D5C"/>
    <w:rsid w:val="000D0FC5"/>
    <w:rsid w:val="000D1352"/>
    <w:rsid w:val="000D136F"/>
    <w:rsid w:val="000D1CE9"/>
    <w:rsid w:val="000D2457"/>
    <w:rsid w:val="000D274A"/>
    <w:rsid w:val="000D2D71"/>
    <w:rsid w:val="000D2FFE"/>
    <w:rsid w:val="000D363E"/>
    <w:rsid w:val="000D470E"/>
    <w:rsid w:val="000D4A11"/>
    <w:rsid w:val="000D55DF"/>
    <w:rsid w:val="000D5B14"/>
    <w:rsid w:val="000D5CCD"/>
    <w:rsid w:val="000D7B1A"/>
    <w:rsid w:val="000E0624"/>
    <w:rsid w:val="000E0CD6"/>
    <w:rsid w:val="000E1087"/>
    <w:rsid w:val="000E113F"/>
    <w:rsid w:val="000E118B"/>
    <w:rsid w:val="000E1862"/>
    <w:rsid w:val="000E2452"/>
    <w:rsid w:val="000E2D20"/>
    <w:rsid w:val="000E2FA9"/>
    <w:rsid w:val="000E3CA1"/>
    <w:rsid w:val="000E5D55"/>
    <w:rsid w:val="000E6617"/>
    <w:rsid w:val="000E6BD2"/>
    <w:rsid w:val="000E6CFB"/>
    <w:rsid w:val="000E73A1"/>
    <w:rsid w:val="000E74E6"/>
    <w:rsid w:val="000E773F"/>
    <w:rsid w:val="000E7848"/>
    <w:rsid w:val="000E7D86"/>
    <w:rsid w:val="000E7D8F"/>
    <w:rsid w:val="000F052D"/>
    <w:rsid w:val="000F0A91"/>
    <w:rsid w:val="000F1422"/>
    <w:rsid w:val="000F184A"/>
    <w:rsid w:val="000F1DDE"/>
    <w:rsid w:val="000F2215"/>
    <w:rsid w:val="000F2906"/>
    <w:rsid w:val="000F2A31"/>
    <w:rsid w:val="000F33D1"/>
    <w:rsid w:val="000F3C24"/>
    <w:rsid w:val="000F3C85"/>
    <w:rsid w:val="000F47EA"/>
    <w:rsid w:val="000F49C1"/>
    <w:rsid w:val="000F4AC8"/>
    <w:rsid w:val="000F4E14"/>
    <w:rsid w:val="000F5100"/>
    <w:rsid w:val="000F556F"/>
    <w:rsid w:val="000F55C5"/>
    <w:rsid w:val="000F5985"/>
    <w:rsid w:val="000F5FE9"/>
    <w:rsid w:val="000F617B"/>
    <w:rsid w:val="000F62CF"/>
    <w:rsid w:val="000F6579"/>
    <w:rsid w:val="000F6631"/>
    <w:rsid w:val="000F6762"/>
    <w:rsid w:val="000F6787"/>
    <w:rsid w:val="000F7E8F"/>
    <w:rsid w:val="00100B15"/>
    <w:rsid w:val="00101768"/>
    <w:rsid w:val="00101BAE"/>
    <w:rsid w:val="00101C3B"/>
    <w:rsid w:val="00101F00"/>
    <w:rsid w:val="001035AE"/>
    <w:rsid w:val="00103BD8"/>
    <w:rsid w:val="001041CB"/>
    <w:rsid w:val="00104241"/>
    <w:rsid w:val="001042A7"/>
    <w:rsid w:val="00104326"/>
    <w:rsid w:val="0010481C"/>
    <w:rsid w:val="00104EB5"/>
    <w:rsid w:val="00105D59"/>
    <w:rsid w:val="00105EF5"/>
    <w:rsid w:val="00105F3F"/>
    <w:rsid w:val="00105F4C"/>
    <w:rsid w:val="00105FE1"/>
    <w:rsid w:val="001064AB"/>
    <w:rsid w:val="00106A1B"/>
    <w:rsid w:val="00106DAE"/>
    <w:rsid w:val="00106FC8"/>
    <w:rsid w:val="00107097"/>
    <w:rsid w:val="0010796E"/>
    <w:rsid w:val="00107E29"/>
    <w:rsid w:val="00110124"/>
    <w:rsid w:val="0011027F"/>
    <w:rsid w:val="001103C7"/>
    <w:rsid w:val="00110447"/>
    <w:rsid w:val="00110B72"/>
    <w:rsid w:val="00112C1D"/>
    <w:rsid w:val="00113C87"/>
    <w:rsid w:val="001140E9"/>
    <w:rsid w:val="00114116"/>
    <w:rsid w:val="001141E9"/>
    <w:rsid w:val="00114924"/>
    <w:rsid w:val="00114D0A"/>
    <w:rsid w:val="00114F45"/>
    <w:rsid w:val="00115620"/>
    <w:rsid w:val="001167AF"/>
    <w:rsid w:val="0011685C"/>
    <w:rsid w:val="00117185"/>
    <w:rsid w:val="0011750B"/>
    <w:rsid w:val="0011758D"/>
    <w:rsid w:val="001175BE"/>
    <w:rsid w:val="00117B2D"/>
    <w:rsid w:val="00120EF5"/>
    <w:rsid w:val="00120F80"/>
    <w:rsid w:val="00121644"/>
    <w:rsid w:val="00121D65"/>
    <w:rsid w:val="00122ABC"/>
    <w:rsid w:val="00123CF6"/>
    <w:rsid w:val="00124381"/>
    <w:rsid w:val="00124A9E"/>
    <w:rsid w:val="00125147"/>
    <w:rsid w:val="0012529B"/>
    <w:rsid w:val="0012593E"/>
    <w:rsid w:val="001261F9"/>
    <w:rsid w:val="00126224"/>
    <w:rsid w:val="00126334"/>
    <w:rsid w:val="00126655"/>
    <w:rsid w:val="0012675B"/>
    <w:rsid w:val="00126855"/>
    <w:rsid w:val="00126AEE"/>
    <w:rsid w:val="001273E1"/>
    <w:rsid w:val="00130132"/>
    <w:rsid w:val="0013061B"/>
    <w:rsid w:val="00130FCB"/>
    <w:rsid w:val="0013162A"/>
    <w:rsid w:val="00132476"/>
    <w:rsid w:val="001330DB"/>
    <w:rsid w:val="0013320E"/>
    <w:rsid w:val="00133256"/>
    <w:rsid w:val="00133A05"/>
    <w:rsid w:val="00133CA7"/>
    <w:rsid w:val="00133EA3"/>
    <w:rsid w:val="00133EE1"/>
    <w:rsid w:val="00134243"/>
    <w:rsid w:val="001342E9"/>
    <w:rsid w:val="001346D4"/>
    <w:rsid w:val="00136AD1"/>
    <w:rsid w:val="00140035"/>
    <w:rsid w:val="00140336"/>
    <w:rsid w:val="001403E9"/>
    <w:rsid w:val="001405B8"/>
    <w:rsid w:val="0014073F"/>
    <w:rsid w:val="0014141F"/>
    <w:rsid w:val="00141590"/>
    <w:rsid w:val="00141A16"/>
    <w:rsid w:val="00141A43"/>
    <w:rsid w:val="001420F2"/>
    <w:rsid w:val="00143088"/>
    <w:rsid w:val="00143157"/>
    <w:rsid w:val="001434E0"/>
    <w:rsid w:val="001435A3"/>
    <w:rsid w:val="00143807"/>
    <w:rsid w:val="00143BD8"/>
    <w:rsid w:val="00144219"/>
    <w:rsid w:val="001443AB"/>
    <w:rsid w:val="0014463D"/>
    <w:rsid w:val="00144AD2"/>
    <w:rsid w:val="00144F76"/>
    <w:rsid w:val="00145269"/>
    <w:rsid w:val="0014547B"/>
    <w:rsid w:val="00145970"/>
    <w:rsid w:val="00145FCF"/>
    <w:rsid w:val="001461E9"/>
    <w:rsid w:val="001463D6"/>
    <w:rsid w:val="001465FB"/>
    <w:rsid w:val="00146918"/>
    <w:rsid w:val="00146C37"/>
    <w:rsid w:val="00146CAC"/>
    <w:rsid w:val="00147331"/>
    <w:rsid w:val="0015150A"/>
    <w:rsid w:val="00151675"/>
    <w:rsid w:val="00151885"/>
    <w:rsid w:val="00151890"/>
    <w:rsid w:val="001519D5"/>
    <w:rsid w:val="001522CD"/>
    <w:rsid w:val="00152BC4"/>
    <w:rsid w:val="0015424C"/>
    <w:rsid w:val="00154AD5"/>
    <w:rsid w:val="00154D2B"/>
    <w:rsid w:val="00155F5F"/>
    <w:rsid w:val="00156211"/>
    <w:rsid w:val="00156633"/>
    <w:rsid w:val="00157A15"/>
    <w:rsid w:val="00157B00"/>
    <w:rsid w:val="001608D6"/>
    <w:rsid w:val="00160E6E"/>
    <w:rsid w:val="001618D5"/>
    <w:rsid w:val="00161BA7"/>
    <w:rsid w:val="001634D5"/>
    <w:rsid w:val="0016352F"/>
    <w:rsid w:val="00163651"/>
    <w:rsid w:val="001637B5"/>
    <w:rsid w:val="001638FB"/>
    <w:rsid w:val="00163E05"/>
    <w:rsid w:val="0016455A"/>
    <w:rsid w:val="00165066"/>
    <w:rsid w:val="001650F2"/>
    <w:rsid w:val="00165457"/>
    <w:rsid w:val="00165458"/>
    <w:rsid w:val="00165DD0"/>
    <w:rsid w:val="001667DC"/>
    <w:rsid w:val="00166A5C"/>
    <w:rsid w:val="00167CB4"/>
    <w:rsid w:val="00170731"/>
    <w:rsid w:val="001712FB"/>
    <w:rsid w:val="001723E1"/>
    <w:rsid w:val="00172552"/>
    <w:rsid w:val="0017257C"/>
    <w:rsid w:val="001728EF"/>
    <w:rsid w:val="00172B3F"/>
    <w:rsid w:val="00173B0F"/>
    <w:rsid w:val="00173D95"/>
    <w:rsid w:val="0017411F"/>
    <w:rsid w:val="00174BA8"/>
    <w:rsid w:val="00175103"/>
    <w:rsid w:val="0017515A"/>
    <w:rsid w:val="001759B6"/>
    <w:rsid w:val="00175C38"/>
    <w:rsid w:val="001760FD"/>
    <w:rsid w:val="0017616E"/>
    <w:rsid w:val="001766FE"/>
    <w:rsid w:val="00177207"/>
    <w:rsid w:val="00177465"/>
    <w:rsid w:val="00177C0D"/>
    <w:rsid w:val="00177C6F"/>
    <w:rsid w:val="00177EC1"/>
    <w:rsid w:val="001800F9"/>
    <w:rsid w:val="00180123"/>
    <w:rsid w:val="001807E8"/>
    <w:rsid w:val="00180811"/>
    <w:rsid w:val="00180A61"/>
    <w:rsid w:val="00180D45"/>
    <w:rsid w:val="00181EE3"/>
    <w:rsid w:val="00181F86"/>
    <w:rsid w:val="001827E4"/>
    <w:rsid w:val="00182867"/>
    <w:rsid w:val="001829F3"/>
    <w:rsid w:val="00183DA8"/>
    <w:rsid w:val="00183DE7"/>
    <w:rsid w:val="00183FC9"/>
    <w:rsid w:val="00184139"/>
    <w:rsid w:val="00184CE9"/>
    <w:rsid w:val="00185A01"/>
    <w:rsid w:val="00185F69"/>
    <w:rsid w:val="0018618F"/>
    <w:rsid w:val="00186310"/>
    <w:rsid w:val="00190E66"/>
    <w:rsid w:val="00190FF7"/>
    <w:rsid w:val="00191372"/>
    <w:rsid w:val="001916AA"/>
    <w:rsid w:val="00191860"/>
    <w:rsid w:val="00191EDE"/>
    <w:rsid w:val="00191F5A"/>
    <w:rsid w:val="001920C0"/>
    <w:rsid w:val="00192354"/>
    <w:rsid w:val="00192C17"/>
    <w:rsid w:val="00192E3B"/>
    <w:rsid w:val="0019313D"/>
    <w:rsid w:val="0019332F"/>
    <w:rsid w:val="001942E9"/>
    <w:rsid w:val="00194748"/>
    <w:rsid w:val="00194826"/>
    <w:rsid w:val="00194DE5"/>
    <w:rsid w:val="00194EC9"/>
    <w:rsid w:val="001960F0"/>
    <w:rsid w:val="00196734"/>
    <w:rsid w:val="00196A3E"/>
    <w:rsid w:val="001972AE"/>
    <w:rsid w:val="001A0035"/>
    <w:rsid w:val="001A04E4"/>
    <w:rsid w:val="001A1079"/>
    <w:rsid w:val="001A153A"/>
    <w:rsid w:val="001A153F"/>
    <w:rsid w:val="001A1A67"/>
    <w:rsid w:val="001A1BBA"/>
    <w:rsid w:val="001A24A8"/>
    <w:rsid w:val="001A2BEC"/>
    <w:rsid w:val="001A3192"/>
    <w:rsid w:val="001A3974"/>
    <w:rsid w:val="001A3D83"/>
    <w:rsid w:val="001A4791"/>
    <w:rsid w:val="001A5028"/>
    <w:rsid w:val="001A54DF"/>
    <w:rsid w:val="001A6098"/>
    <w:rsid w:val="001A6137"/>
    <w:rsid w:val="001A62ED"/>
    <w:rsid w:val="001A6519"/>
    <w:rsid w:val="001A66BE"/>
    <w:rsid w:val="001A7D5B"/>
    <w:rsid w:val="001A7D79"/>
    <w:rsid w:val="001B10CF"/>
    <w:rsid w:val="001B10D4"/>
    <w:rsid w:val="001B191A"/>
    <w:rsid w:val="001B35FF"/>
    <w:rsid w:val="001B3685"/>
    <w:rsid w:val="001B3797"/>
    <w:rsid w:val="001B382B"/>
    <w:rsid w:val="001B3924"/>
    <w:rsid w:val="001B3DC8"/>
    <w:rsid w:val="001B43D1"/>
    <w:rsid w:val="001B5768"/>
    <w:rsid w:val="001B6032"/>
    <w:rsid w:val="001B67E3"/>
    <w:rsid w:val="001B6977"/>
    <w:rsid w:val="001B701E"/>
    <w:rsid w:val="001B749F"/>
    <w:rsid w:val="001B7B62"/>
    <w:rsid w:val="001B7CD4"/>
    <w:rsid w:val="001B7E22"/>
    <w:rsid w:val="001C03C4"/>
    <w:rsid w:val="001C059C"/>
    <w:rsid w:val="001C05FD"/>
    <w:rsid w:val="001C0734"/>
    <w:rsid w:val="001C08B8"/>
    <w:rsid w:val="001C0B38"/>
    <w:rsid w:val="001C116D"/>
    <w:rsid w:val="001C1E14"/>
    <w:rsid w:val="001C25F1"/>
    <w:rsid w:val="001C29B7"/>
    <w:rsid w:val="001C2EE6"/>
    <w:rsid w:val="001C36F9"/>
    <w:rsid w:val="001C3A2F"/>
    <w:rsid w:val="001C4745"/>
    <w:rsid w:val="001C48C5"/>
    <w:rsid w:val="001C4947"/>
    <w:rsid w:val="001C4F69"/>
    <w:rsid w:val="001C542E"/>
    <w:rsid w:val="001C5600"/>
    <w:rsid w:val="001C5C12"/>
    <w:rsid w:val="001C5F49"/>
    <w:rsid w:val="001C70C3"/>
    <w:rsid w:val="001C7E57"/>
    <w:rsid w:val="001D0268"/>
    <w:rsid w:val="001D02C5"/>
    <w:rsid w:val="001D062C"/>
    <w:rsid w:val="001D161F"/>
    <w:rsid w:val="001D1EAA"/>
    <w:rsid w:val="001D2D9C"/>
    <w:rsid w:val="001D2F17"/>
    <w:rsid w:val="001D3DDD"/>
    <w:rsid w:val="001D41B5"/>
    <w:rsid w:val="001D42A5"/>
    <w:rsid w:val="001D475F"/>
    <w:rsid w:val="001D4B80"/>
    <w:rsid w:val="001D4D1E"/>
    <w:rsid w:val="001D56DD"/>
    <w:rsid w:val="001D5A7C"/>
    <w:rsid w:val="001D5F7E"/>
    <w:rsid w:val="001D72C9"/>
    <w:rsid w:val="001D7798"/>
    <w:rsid w:val="001D7907"/>
    <w:rsid w:val="001E0008"/>
    <w:rsid w:val="001E0065"/>
    <w:rsid w:val="001E0299"/>
    <w:rsid w:val="001E0429"/>
    <w:rsid w:val="001E1111"/>
    <w:rsid w:val="001E1150"/>
    <w:rsid w:val="001E1245"/>
    <w:rsid w:val="001E1996"/>
    <w:rsid w:val="001E1FAB"/>
    <w:rsid w:val="001E219B"/>
    <w:rsid w:val="001E2C1A"/>
    <w:rsid w:val="001E37BD"/>
    <w:rsid w:val="001E3B97"/>
    <w:rsid w:val="001E4171"/>
    <w:rsid w:val="001E5232"/>
    <w:rsid w:val="001E55D0"/>
    <w:rsid w:val="001E5637"/>
    <w:rsid w:val="001E59C5"/>
    <w:rsid w:val="001E5BDD"/>
    <w:rsid w:val="001E61D3"/>
    <w:rsid w:val="001E6280"/>
    <w:rsid w:val="001E65A3"/>
    <w:rsid w:val="001E6977"/>
    <w:rsid w:val="001E786A"/>
    <w:rsid w:val="001F0DB9"/>
    <w:rsid w:val="001F12B5"/>
    <w:rsid w:val="001F1477"/>
    <w:rsid w:val="001F15C8"/>
    <w:rsid w:val="001F1730"/>
    <w:rsid w:val="001F193F"/>
    <w:rsid w:val="001F2ECB"/>
    <w:rsid w:val="001F3057"/>
    <w:rsid w:val="001F3981"/>
    <w:rsid w:val="001F3BC2"/>
    <w:rsid w:val="001F3FEA"/>
    <w:rsid w:val="001F4608"/>
    <w:rsid w:val="001F4A71"/>
    <w:rsid w:val="001F4C35"/>
    <w:rsid w:val="001F51FC"/>
    <w:rsid w:val="001F57BF"/>
    <w:rsid w:val="001F67EA"/>
    <w:rsid w:val="001F6D89"/>
    <w:rsid w:val="001F6E7F"/>
    <w:rsid w:val="001F71D4"/>
    <w:rsid w:val="001F7C99"/>
    <w:rsid w:val="001F7F09"/>
    <w:rsid w:val="002000D2"/>
    <w:rsid w:val="00200565"/>
    <w:rsid w:val="00200FAB"/>
    <w:rsid w:val="002013AE"/>
    <w:rsid w:val="0020158C"/>
    <w:rsid w:val="002019C5"/>
    <w:rsid w:val="00201AEF"/>
    <w:rsid w:val="0020230B"/>
    <w:rsid w:val="0020270C"/>
    <w:rsid w:val="00202783"/>
    <w:rsid w:val="0020285B"/>
    <w:rsid w:val="002028EC"/>
    <w:rsid w:val="00202F88"/>
    <w:rsid w:val="00203B1B"/>
    <w:rsid w:val="002040C9"/>
    <w:rsid w:val="00204421"/>
    <w:rsid w:val="0020459F"/>
    <w:rsid w:val="00204E4C"/>
    <w:rsid w:val="00205578"/>
    <w:rsid w:val="002055EE"/>
    <w:rsid w:val="00205662"/>
    <w:rsid w:val="00205D3E"/>
    <w:rsid w:val="002066D2"/>
    <w:rsid w:val="002068BD"/>
    <w:rsid w:val="00206AC4"/>
    <w:rsid w:val="00206F51"/>
    <w:rsid w:val="002076FA"/>
    <w:rsid w:val="00210BE1"/>
    <w:rsid w:val="00210D97"/>
    <w:rsid w:val="002115B1"/>
    <w:rsid w:val="00211F30"/>
    <w:rsid w:val="00212856"/>
    <w:rsid w:val="00212A06"/>
    <w:rsid w:val="00213C2B"/>
    <w:rsid w:val="00213C49"/>
    <w:rsid w:val="00214B83"/>
    <w:rsid w:val="00214D27"/>
    <w:rsid w:val="002150FC"/>
    <w:rsid w:val="00215662"/>
    <w:rsid w:val="00215D40"/>
    <w:rsid w:val="00215FB0"/>
    <w:rsid w:val="002160E4"/>
    <w:rsid w:val="00216643"/>
    <w:rsid w:val="002166DA"/>
    <w:rsid w:val="00216C4C"/>
    <w:rsid w:val="00216C90"/>
    <w:rsid w:val="002171E5"/>
    <w:rsid w:val="002172F9"/>
    <w:rsid w:val="002173FE"/>
    <w:rsid w:val="00217F19"/>
    <w:rsid w:val="00217F47"/>
    <w:rsid w:val="00220BE6"/>
    <w:rsid w:val="00221314"/>
    <w:rsid w:val="002220F1"/>
    <w:rsid w:val="00222274"/>
    <w:rsid w:val="00222818"/>
    <w:rsid w:val="00223334"/>
    <w:rsid w:val="00223670"/>
    <w:rsid w:val="00223AF9"/>
    <w:rsid w:val="002244A9"/>
    <w:rsid w:val="00224558"/>
    <w:rsid w:val="00225107"/>
    <w:rsid w:val="002255B6"/>
    <w:rsid w:val="002255F0"/>
    <w:rsid w:val="00225E4C"/>
    <w:rsid w:val="00226109"/>
    <w:rsid w:val="00226727"/>
    <w:rsid w:val="00226C7C"/>
    <w:rsid w:val="002270DF"/>
    <w:rsid w:val="00227421"/>
    <w:rsid w:val="002278C5"/>
    <w:rsid w:val="002300C5"/>
    <w:rsid w:val="00230BE7"/>
    <w:rsid w:val="0023187D"/>
    <w:rsid w:val="002324B3"/>
    <w:rsid w:val="002336E1"/>
    <w:rsid w:val="002339C0"/>
    <w:rsid w:val="00233EE7"/>
    <w:rsid w:val="002354B4"/>
    <w:rsid w:val="00235B2F"/>
    <w:rsid w:val="00235D18"/>
    <w:rsid w:val="00236018"/>
    <w:rsid w:val="00236227"/>
    <w:rsid w:val="00236AF5"/>
    <w:rsid w:val="00236DF6"/>
    <w:rsid w:val="00237BDC"/>
    <w:rsid w:val="00237D03"/>
    <w:rsid w:val="00237EC0"/>
    <w:rsid w:val="002402E4"/>
    <w:rsid w:val="00241098"/>
    <w:rsid w:val="00241644"/>
    <w:rsid w:val="002418AB"/>
    <w:rsid w:val="00242169"/>
    <w:rsid w:val="00242915"/>
    <w:rsid w:val="00243288"/>
    <w:rsid w:val="00243317"/>
    <w:rsid w:val="00243683"/>
    <w:rsid w:val="00243B6B"/>
    <w:rsid w:val="00243C31"/>
    <w:rsid w:val="00244269"/>
    <w:rsid w:val="0024434C"/>
    <w:rsid w:val="00244467"/>
    <w:rsid w:val="00244CBC"/>
    <w:rsid w:val="00245B2C"/>
    <w:rsid w:val="00245C71"/>
    <w:rsid w:val="0024610D"/>
    <w:rsid w:val="00246CB3"/>
    <w:rsid w:val="00247211"/>
    <w:rsid w:val="00247CCB"/>
    <w:rsid w:val="0025069E"/>
    <w:rsid w:val="0025075C"/>
    <w:rsid w:val="00250AC9"/>
    <w:rsid w:val="00250AE9"/>
    <w:rsid w:val="0025178E"/>
    <w:rsid w:val="00251C98"/>
    <w:rsid w:val="002526F9"/>
    <w:rsid w:val="002529DA"/>
    <w:rsid w:val="00252F90"/>
    <w:rsid w:val="002541CD"/>
    <w:rsid w:val="00254840"/>
    <w:rsid w:val="00254965"/>
    <w:rsid w:val="00254ADB"/>
    <w:rsid w:val="00255C2C"/>
    <w:rsid w:val="00256627"/>
    <w:rsid w:val="00256D50"/>
    <w:rsid w:val="00256E12"/>
    <w:rsid w:val="00257070"/>
    <w:rsid w:val="0025741A"/>
    <w:rsid w:val="002575CD"/>
    <w:rsid w:val="00257C7B"/>
    <w:rsid w:val="00257DD5"/>
    <w:rsid w:val="00257FCC"/>
    <w:rsid w:val="00260C36"/>
    <w:rsid w:val="00260D78"/>
    <w:rsid w:val="00261536"/>
    <w:rsid w:val="002623FA"/>
    <w:rsid w:val="00262DB0"/>
    <w:rsid w:val="0026379B"/>
    <w:rsid w:val="00264C56"/>
    <w:rsid w:val="00264D75"/>
    <w:rsid w:val="002651AD"/>
    <w:rsid w:val="002657D0"/>
    <w:rsid w:val="00265BAC"/>
    <w:rsid w:val="002679D8"/>
    <w:rsid w:val="00270FD7"/>
    <w:rsid w:val="002710E0"/>
    <w:rsid w:val="00272241"/>
    <w:rsid w:val="00272462"/>
    <w:rsid w:val="00272F0B"/>
    <w:rsid w:val="0027315A"/>
    <w:rsid w:val="00273680"/>
    <w:rsid w:val="00273ADE"/>
    <w:rsid w:val="002744B5"/>
    <w:rsid w:val="002747FB"/>
    <w:rsid w:val="0027482D"/>
    <w:rsid w:val="0027493B"/>
    <w:rsid w:val="0027706A"/>
    <w:rsid w:val="0028040D"/>
    <w:rsid w:val="00280703"/>
    <w:rsid w:val="00280AEF"/>
    <w:rsid w:val="00280FE9"/>
    <w:rsid w:val="00281149"/>
    <w:rsid w:val="002818E2"/>
    <w:rsid w:val="00281B81"/>
    <w:rsid w:val="00281C8E"/>
    <w:rsid w:val="00281DB1"/>
    <w:rsid w:val="0028252B"/>
    <w:rsid w:val="0028304D"/>
    <w:rsid w:val="00283C0D"/>
    <w:rsid w:val="00284A3C"/>
    <w:rsid w:val="00285450"/>
    <w:rsid w:val="00285927"/>
    <w:rsid w:val="00285AC6"/>
    <w:rsid w:val="00285EC5"/>
    <w:rsid w:val="0028702B"/>
    <w:rsid w:val="002871AA"/>
    <w:rsid w:val="00287BAC"/>
    <w:rsid w:val="00287CBE"/>
    <w:rsid w:val="0029006C"/>
    <w:rsid w:val="0029180A"/>
    <w:rsid w:val="002920E3"/>
    <w:rsid w:val="0029371C"/>
    <w:rsid w:val="00293F99"/>
    <w:rsid w:val="002943C6"/>
    <w:rsid w:val="00294A8D"/>
    <w:rsid w:val="00294C90"/>
    <w:rsid w:val="00294F72"/>
    <w:rsid w:val="002951AB"/>
    <w:rsid w:val="00296037"/>
    <w:rsid w:val="00296344"/>
    <w:rsid w:val="00296B01"/>
    <w:rsid w:val="00296C9C"/>
    <w:rsid w:val="00296E79"/>
    <w:rsid w:val="002971F0"/>
    <w:rsid w:val="002975F5"/>
    <w:rsid w:val="00297614"/>
    <w:rsid w:val="00297AC2"/>
    <w:rsid w:val="002A05F7"/>
    <w:rsid w:val="002A0F67"/>
    <w:rsid w:val="002A1F99"/>
    <w:rsid w:val="002A20EC"/>
    <w:rsid w:val="002A21BA"/>
    <w:rsid w:val="002A2621"/>
    <w:rsid w:val="002A2F9F"/>
    <w:rsid w:val="002A3189"/>
    <w:rsid w:val="002A36CA"/>
    <w:rsid w:val="002A3A86"/>
    <w:rsid w:val="002A3F29"/>
    <w:rsid w:val="002A56E1"/>
    <w:rsid w:val="002A59D9"/>
    <w:rsid w:val="002A5CB8"/>
    <w:rsid w:val="002A60CD"/>
    <w:rsid w:val="002A6903"/>
    <w:rsid w:val="002B0202"/>
    <w:rsid w:val="002B0B79"/>
    <w:rsid w:val="002B0BE0"/>
    <w:rsid w:val="002B1977"/>
    <w:rsid w:val="002B21D4"/>
    <w:rsid w:val="002B23E2"/>
    <w:rsid w:val="002B30EC"/>
    <w:rsid w:val="002B33F3"/>
    <w:rsid w:val="002B4125"/>
    <w:rsid w:val="002B457C"/>
    <w:rsid w:val="002B464F"/>
    <w:rsid w:val="002B47A3"/>
    <w:rsid w:val="002B4ADA"/>
    <w:rsid w:val="002B4ECA"/>
    <w:rsid w:val="002B5AE8"/>
    <w:rsid w:val="002B5D94"/>
    <w:rsid w:val="002B5F50"/>
    <w:rsid w:val="002B6AE3"/>
    <w:rsid w:val="002B6C24"/>
    <w:rsid w:val="002B72E8"/>
    <w:rsid w:val="002B7FCE"/>
    <w:rsid w:val="002C0C88"/>
    <w:rsid w:val="002C0D5F"/>
    <w:rsid w:val="002C19CF"/>
    <w:rsid w:val="002C1C5D"/>
    <w:rsid w:val="002C218D"/>
    <w:rsid w:val="002C27F0"/>
    <w:rsid w:val="002C2A2B"/>
    <w:rsid w:val="002C2C00"/>
    <w:rsid w:val="002C2E42"/>
    <w:rsid w:val="002C40A9"/>
    <w:rsid w:val="002C434C"/>
    <w:rsid w:val="002C48F5"/>
    <w:rsid w:val="002C4FEA"/>
    <w:rsid w:val="002C5F2D"/>
    <w:rsid w:val="002C5F8C"/>
    <w:rsid w:val="002C60EA"/>
    <w:rsid w:val="002C6A65"/>
    <w:rsid w:val="002D0222"/>
    <w:rsid w:val="002D03A9"/>
    <w:rsid w:val="002D1B44"/>
    <w:rsid w:val="002D296F"/>
    <w:rsid w:val="002D2D1C"/>
    <w:rsid w:val="002D3148"/>
    <w:rsid w:val="002D3369"/>
    <w:rsid w:val="002D36A6"/>
    <w:rsid w:val="002D397E"/>
    <w:rsid w:val="002D59B8"/>
    <w:rsid w:val="002D6596"/>
    <w:rsid w:val="002D7226"/>
    <w:rsid w:val="002E0019"/>
    <w:rsid w:val="002E04EE"/>
    <w:rsid w:val="002E1957"/>
    <w:rsid w:val="002E1E93"/>
    <w:rsid w:val="002E2451"/>
    <w:rsid w:val="002E297B"/>
    <w:rsid w:val="002E2A9D"/>
    <w:rsid w:val="002E3A76"/>
    <w:rsid w:val="002E4486"/>
    <w:rsid w:val="002E4AEF"/>
    <w:rsid w:val="002E4D59"/>
    <w:rsid w:val="002E5363"/>
    <w:rsid w:val="002E5A8E"/>
    <w:rsid w:val="002E5B4E"/>
    <w:rsid w:val="002E62B5"/>
    <w:rsid w:val="002E6DCD"/>
    <w:rsid w:val="002E6EFF"/>
    <w:rsid w:val="002E71A2"/>
    <w:rsid w:val="002F0D32"/>
    <w:rsid w:val="002F13DD"/>
    <w:rsid w:val="002F26A2"/>
    <w:rsid w:val="002F275E"/>
    <w:rsid w:val="002F30BF"/>
    <w:rsid w:val="002F357C"/>
    <w:rsid w:val="002F3D9C"/>
    <w:rsid w:val="002F422A"/>
    <w:rsid w:val="002F47A5"/>
    <w:rsid w:val="002F4A38"/>
    <w:rsid w:val="002F4D7E"/>
    <w:rsid w:val="002F506C"/>
    <w:rsid w:val="002F551E"/>
    <w:rsid w:val="002F5670"/>
    <w:rsid w:val="002F5800"/>
    <w:rsid w:val="002F583F"/>
    <w:rsid w:val="002F59CB"/>
    <w:rsid w:val="002F6433"/>
    <w:rsid w:val="002F6693"/>
    <w:rsid w:val="002F6C9F"/>
    <w:rsid w:val="002F7093"/>
    <w:rsid w:val="002F72CB"/>
    <w:rsid w:val="002F7453"/>
    <w:rsid w:val="002F74FD"/>
    <w:rsid w:val="002F7F6F"/>
    <w:rsid w:val="00300AFF"/>
    <w:rsid w:val="00301B23"/>
    <w:rsid w:val="003024E4"/>
    <w:rsid w:val="00302804"/>
    <w:rsid w:val="00302920"/>
    <w:rsid w:val="003035E6"/>
    <w:rsid w:val="00303EE0"/>
    <w:rsid w:val="00303F46"/>
    <w:rsid w:val="00304047"/>
    <w:rsid w:val="003043C1"/>
    <w:rsid w:val="00304B24"/>
    <w:rsid w:val="003054C8"/>
    <w:rsid w:val="0030572C"/>
    <w:rsid w:val="003059C5"/>
    <w:rsid w:val="00305C5D"/>
    <w:rsid w:val="0030624C"/>
    <w:rsid w:val="00306CB4"/>
    <w:rsid w:val="00307786"/>
    <w:rsid w:val="003102EE"/>
    <w:rsid w:val="0031040F"/>
    <w:rsid w:val="0031073A"/>
    <w:rsid w:val="0031074D"/>
    <w:rsid w:val="00310ADB"/>
    <w:rsid w:val="00310B41"/>
    <w:rsid w:val="00312EF9"/>
    <w:rsid w:val="003132FA"/>
    <w:rsid w:val="00313BDD"/>
    <w:rsid w:val="00314F98"/>
    <w:rsid w:val="00315758"/>
    <w:rsid w:val="00315A31"/>
    <w:rsid w:val="00315F4D"/>
    <w:rsid w:val="003162BD"/>
    <w:rsid w:val="0031687D"/>
    <w:rsid w:val="00316963"/>
    <w:rsid w:val="003171EA"/>
    <w:rsid w:val="00317C86"/>
    <w:rsid w:val="00317D3A"/>
    <w:rsid w:val="00317FFA"/>
    <w:rsid w:val="003203F4"/>
    <w:rsid w:val="00320A82"/>
    <w:rsid w:val="00320C82"/>
    <w:rsid w:val="00320DF4"/>
    <w:rsid w:val="003211B4"/>
    <w:rsid w:val="003215A6"/>
    <w:rsid w:val="00321CED"/>
    <w:rsid w:val="00321DD3"/>
    <w:rsid w:val="0032222B"/>
    <w:rsid w:val="00322711"/>
    <w:rsid w:val="00322E3B"/>
    <w:rsid w:val="00324228"/>
    <w:rsid w:val="00324390"/>
    <w:rsid w:val="00324467"/>
    <w:rsid w:val="0032496C"/>
    <w:rsid w:val="00324AD6"/>
    <w:rsid w:val="003254E6"/>
    <w:rsid w:val="003256E1"/>
    <w:rsid w:val="00325EE3"/>
    <w:rsid w:val="00325F27"/>
    <w:rsid w:val="00326948"/>
    <w:rsid w:val="003271BF"/>
    <w:rsid w:val="003273B0"/>
    <w:rsid w:val="003278ED"/>
    <w:rsid w:val="0033006B"/>
    <w:rsid w:val="003315F0"/>
    <w:rsid w:val="003316DF"/>
    <w:rsid w:val="00331868"/>
    <w:rsid w:val="00331B77"/>
    <w:rsid w:val="00331E85"/>
    <w:rsid w:val="00331FAC"/>
    <w:rsid w:val="0033220C"/>
    <w:rsid w:val="0033256E"/>
    <w:rsid w:val="0033309E"/>
    <w:rsid w:val="003335F1"/>
    <w:rsid w:val="00333928"/>
    <w:rsid w:val="003346D6"/>
    <w:rsid w:val="00334A07"/>
    <w:rsid w:val="0033566A"/>
    <w:rsid w:val="00335690"/>
    <w:rsid w:val="00336CA6"/>
    <w:rsid w:val="00337483"/>
    <w:rsid w:val="00337D5E"/>
    <w:rsid w:val="00340D2B"/>
    <w:rsid w:val="00340EDF"/>
    <w:rsid w:val="00341381"/>
    <w:rsid w:val="00341407"/>
    <w:rsid w:val="0034344D"/>
    <w:rsid w:val="00344218"/>
    <w:rsid w:val="00344E5B"/>
    <w:rsid w:val="00345523"/>
    <w:rsid w:val="00345FC0"/>
    <w:rsid w:val="0034622B"/>
    <w:rsid w:val="00346A19"/>
    <w:rsid w:val="00346E3D"/>
    <w:rsid w:val="00346F82"/>
    <w:rsid w:val="00346F91"/>
    <w:rsid w:val="0034705F"/>
    <w:rsid w:val="00347642"/>
    <w:rsid w:val="00347C16"/>
    <w:rsid w:val="003506B2"/>
    <w:rsid w:val="00351521"/>
    <w:rsid w:val="003519D8"/>
    <w:rsid w:val="00351BD9"/>
    <w:rsid w:val="00352DC6"/>
    <w:rsid w:val="0035349E"/>
    <w:rsid w:val="00353F79"/>
    <w:rsid w:val="0035473A"/>
    <w:rsid w:val="00354A8C"/>
    <w:rsid w:val="00355088"/>
    <w:rsid w:val="003559F4"/>
    <w:rsid w:val="00355F5D"/>
    <w:rsid w:val="00356D8F"/>
    <w:rsid w:val="003570CD"/>
    <w:rsid w:val="003606D5"/>
    <w:rsid w:val="00360D85"/>
    <w:rsid w:val="00360E9B"/>
    <w:rsid w:val="00361A2E"/>
    <w:rsid w:val="00361ACC"/>
    <w:rsid w:val="00361C75"/>
    <w:rsid w:val="00361EB7"/>
    <w:rsid w:val="00361F39"/>
    <w:rsid w:val="003625B9"/>
    <w:rsid w:val="00362650"/>
    <w:rsid w:val="00362863"/>
    <w:rsid w:val="00362B22"/>
    <w:rsid w:val="00363E44"/>
    <w:rsid w:val="00364C85"/>
    <w:rsid w:val="00364D49"/>
    <w:rsid w:val="00364DB6"/>
    <w:rsid w:val="00365373"/>
    <w:rsid w:val="00365892"/>
    <w:rsid w:val="00365D1A"/>
    <w:rsid w:val="003660D5"/>
    <w:rsid w:val="00367CB6"/>
    <w:rsid w:val="00367F4D"/>
    <w:rsid w:val="0037053E"/>
    <w:rsid w:val="00370717"/>
    <w:rsid w:val="00370C84"/>
    <w:rsid w:val="00371132"/>
    <w:rsid w:val="0037121A"/>
    <w:rsid w:val="003713A9"/>
    <w:rsid w:val="00371DF8"/>
    <w:rsid w:val="003721A3"/>
    <w:rsid w:val="003723A3"/>
    <w:rsid w:val="003725D2"/>
    <w:rsid w:val="00372B5C"/>
    <w:rsid w:val="00372F09"/>
    <w:rsid w:val="00373413"/>
    <w:rsid w:val="0037354B"/>
    <w:rsid w:val="003758CB"/>
    <w:rsid w:val="00375978"/>
    <w:rsid w:val="0037661B"/>
    <w:rsid w:val="00376B47"/>
    <w:rsid w:val="003777B3"/>
    <w:rsid w:val="00377930"/>
    <w:rsid w:val="00377B76"/>
    <w:rsid w:val="00380741"/>
    <w:rsid w:val="00380B30"/>
    <w:rsid w:val="00381944"/>
    <w:rsid w:val="00381969"/>
    <w:rsid w:val="00381E01"/>
    <w:rsid w:val="00381F91"/>
    <w:rsid w:val="003822FF"/>
    <w:rsid w:val="00382516"/>
    <w:rsid w:val="003826C6"/>
    <w:rsid w:val="003826E1"/>
    <w:rsid w:val="00382CAF"/>
    <w:rsid w:val="00383A5B"/>
    <w:rsid w:val="00383B8A"/>
    <w:rsid w:val="0038455D"/>
    <w:rsid w:val="00384572"/>
    <w:rsid w:val="00384594"/>
    <w:rsid w:val="00384C73"/>
    <w:rsid w:val="00385030"/>
    <w:rsid w:val="003858BC"/>
    <w:rsid w:val="00386003"/>
    <w:rsid w:val="00386840"/>
    <w:rsid w:val="00386ADA"/>
    <w:rsid w:val="00386B82"/>
    <w:rsid w:val="0038751D"/>
    <w:rsid w:val="003906FD"/>
    <w:rsid w:val="0039075C"/>
    <w:rsid w:val="00390970"/>
    <w:rsid w:val="00390D93"/>
    <w:rsid w:val="003912B6"/>
    <w:rsid w:val="003912D5"/>
    <w:rsid w:val="00391BF7"/>
    <w:rsid w:val="00391D03"/>
    <w:rsid w:val="00392B26"/>
    <w:rsid w:val="00392E2B"/>
    <w:rsid w:val="003939DA"/>
    <w:rsid w:val="00393DA7"/>
    <w:rsid w:val="00393E3A"/>
    <w:rsid w:val="003944D8"/>
    <w:rsid w:val="0039481A"/>
    <w:rsid w:val="003950C4"/>
    <w:rsid w:val="003951ED"/>
    <w:rsid w:val="00395D82"/>
    <w:rsid w:val="003963C9"/>
    <w:rsid w:val="0039641C"/>
    <w:rsid w:val="00396E4E"/>
    <w:rsid w:val="003971C4"/>
    <w:rsid w:val="00397693"/>
    <w:rsid w:val="00397908"/>
    <w:rsid w:val="003A0487"/>
    <w:rsid w:val="003A078B"/>
    <w:rsid w:val="003A0BFD"/>
    <w:rsid w:val="003A11B1"/>
    <w:rsid w:val="003A1FF3"/>
    <w:rsid w:val="003A204E"/>
    <w:rsid w:val="003A2275"/>
    <w:rsid w:val="003A24B5"/>
    <w:rsid w:val="003A31FD"/>
    <w:rsid w:val="003A377B"/>
    <w:rsid w:val="003A3B33"/>
    <w:rsid w:val="003A3D9B"/>
    <w:rsid w:val="003A3DEE"/>
    <w:rsid w:val="003A3E55"/>
    <w:rsid w:val="003A46AA"/>
    <w:rsid w:val="003A4828"/>
    <w:rsid w:val="003A4D43"/>
    <w:rsid w:val="003A5167"/>
    <w:rsid w:val="003A5D31"/>
    <w:rsid w:val="003B0B86"/>
    <w:rsid w:val="003B17CF"/>
    <w:rsid w:val="003B18A4"/>
    <w:rsid w:val="003B2129"/>
    <w:rsid w:val="003B215F"/>
    <w:rsid w:val="003B2470"/>
    <w:rsid w:val="003B30B6"/>
    <w:rsid w:val="003B34A3"/>
    <w:rsid w:val="003B44B4"/>
    <w:rsid w:val="003B4CCA"/>
    <w:rsid w:val="003B4DAC"/>
    <w:rsid w:val="003B52FF"/>
    <w:rsid w:val="003B5C4D"/>
    <w:rsid w:val="003B5CCE"/>
    <w:rsid w:val="003B7AFF"/>
    <w:rsid w:val="003B7B34"/>
    <w:rsid w:val="003B7DBD"/>
    <w:rsid w:val="003B7F14"/>
    <w:rsid w:val="003C0216"/>
    <w:rsid w:val="003C0259"/>
    <w:rsid w:val="003C0BE6"/>
    <w:rsid w:val="003C1691"/>
    <w:rsid w:val="003C1D96"/>
    <w:rsid w:val="003C1FB9"/>
    <w:rsid w:val="003C26B1"/>
    <w:rsid w:val="003C2D8E"/>
    <w:rsid w:val="003C32CB"/>
    <w:rsid w:val="003C36E0"/>
    <w:rsid w:val="003C387F"/>
    <w:rsid w:val="003C47D1"/>
    <w:rsid w:val="003C5087"/>
    <w:rsid w:val="003C56C6"/>
    <w:rsid w:val="003C59AC"/>
    <w:rsid w:val="003C5C5F"/>
    <w:rsid w:val="003C650A"/>
    <w:rsid w:val="003C65DE"/>
    <w:rsid w:val="003C68CD"/>
    <w:rsid w:val="003C6CA0"/>
    <w:rsid w:val="003C7084"/>
    <w:rsid w:val="003C722B"/>
    <w:rsid w:val="003C7CC6"/>
    <w:rsid w:val="003D0432"/>
    <w:rsid w:val="003D0492"/>
    <w:rsid w:val="003D0D10"/>
    <w:rsid w:val="003D276B"/>
    <w:rsid w:val="003D29CA"/>
    <w:rsid w:val="003D2AFB"/>
    <w:rsid w:val="003D2BD5"/>
    <w:rsid w:val="003D31A6"/>
    <w:rsid w:val="003D3AC1"/>
    <w:rsid w:val="003D474C"/>
    <w:rsid w:val="003D4C96"/>
    <w:rsid w:val="003D5237"/>
    <w:rsid w:val="003D5D27"/>
    <w:rsid w:val="003D6985"/>
    <w:rsid w:val="003D69A3"/>
    <w:rsid w:val="003D6E44"/>
    <w:rsid w:val="003D6F08"/>
    <w:rsid w:val="003E04FE"/>
    <w:rsid w:val="003E0FFD"/>
    <w:rsid w:val="003E1209"/>
    <w:rsid w:val="003E142D"/>
    <w:rsid w:val="003E15B3"/>
    <w:rsid w:val="003E178D"/>
    <w:rsid w:val="003E1949"/>
    <w:rsid w:val="003E1B92"/>
    <w:rsid w:val="003E27A3"/>
    <w:rsid w:val="003E2A2A"/>
    <w:rsid w:val="003E2B68"/>
    <w:rsid w:val="003E3117"/>
    <w:rsid w:val="003E3A01"/>
    <w:rsid w:val="003E48A9"/>
    <w:rsid w:val="003E48F3"/>
    <w:rsid w:val="003E4B9E"/>
    <w:rsid w:val="003E5B68"/>
    <w:rsid w:val="003E673B"/>
    <w:rsid w:val="003E679D"/>
    <w:rsid w:val="003E6D4F"/>
    <w:rsid w:val="003E6E22"/>
    <w:rsid w:val="003E704C"/>
    <w:rsid w:val="003E73EB"/>
    <w:rsid w:val="003F0303"/>
    <w:rsid w:val="003F09D0"/>
    <w:rsid w:val="003F0BC6"/>
    <w:rsid w:val="003F0C6A"/>
    <w:rsid w:val="003F0FA2"/>
    <w:rsid w:val="003F16E4"/>
    <w:rsid w:val="003F18B5"/>
    <w:rsid w:val="003F1AA3"/>
    <w:rsid w:val="003F2065"/>
    <w:rsid w:val="003F2254"/>
    <w:rsid w:val="003F2E89"/>
    <w:rsid w:val="003F31C5"/>
    <w:rsid w:val="003F380F"/>
    <w:rsid w:val="003F39F6"/>
    <w:rsid w:val="003F3AB0"/>
    <w:rsid w:val="003F3ED5"/>
    <w:rsid w:val="003F4530"/>
    <w:rsid w:val="003F49C3"/>
    <w:rsid w:val="003F5399"/>
    <w:rsid w:val="003F53F2"/>
    <w:rsid w:val="003F554B"/>
    <w:rsid w:val="003F5754"/>
    <w:rsid w:val="003F5D4A"/>
    <w:rsid w:val="003F619C"/>
    <w:rsid w:val="003F63D7"/>
    <w:rsid w:val="003F6CEC"/>
    <w:rsid w:val="003F7DE4"/>
    <w:rsid w:val="004000D7"/>
    <w:rsid w:val="00400611"/>
    <w:rsid w:val="00400EE6"/>
    <w:rsid w:val="004012C2"/>
    <w:rsid w:val="00401644"/>
    <w:rsid w:val="00401BC0"/>
    <w:rsid w:val="00401D5A"/>
    <w:rsid w:val="00401D60"/>
    <w:rsid w:val="00402553"/>
    <w:rsid w:val="0040331A"/>
    <w:rsid w:val="00405900"/>
    <w:rsid w:val="00405DD9"/>
    <w:rsid w:val="0040612B"/>
    <w:rsid w:val="00406340"/>
    <w:rsid w:val="00406B49"/>
    <w:rsid w:val="00406D20"/>
    <w:rsid w:val="00406E0E"/>
    <w:rsid w:val="0040731D"/>
    <w:rsid w:val="00407624"/>
    <w:rsid w:val="0041032D"/>
    <w:rsid w:val="0041096A"/>
    <w:rsid w:val="004110A8"/>
    <w:rsid w:val="0041158A"/>
    <w:rsid w:val="00411759"/>
    <w:rsid w:val="00411A18"/>
    <w:rsid w:val="00411F20"/>
    <w:rsid w:val="00412AAE"/>
    <w:rsid w:val="00412C0B"/>
    <w:rsid w:val="00412FF0"/>
    <w:rsid w:val="00413121"/>
    <w:rsid w:val="004134FD"/>
    <w:rsid w:val="004144D9"/>
    <w:rsid w:val="00414EFC"/>
    <w:rsid w:val="004152AD"/>
    <w:rsid w:val="0041582F"/>
    <w:rsid w:val="00416D18"/>
    <w:rsid w:val="00416D3D"/>
    <w:rsid w:val="00417924"/>
    <w:rsid w:val="0042030B"/>
    <w:rsid w:val="004207C7"/>
    <w:rsid w:val="004208DE"/>
    <w:rsid w:val="00420952"/>
    <w:rsid w:val="004209DB"/>
    <w:rsid w:val="004211FF"/>
    <w:rsid w:val="004217AD"/>
    <w:rsid w:val="00422490"/>
    <w:rsid w:val="00422B1F"/>
    <w:rsid w:val="0042318B"/>
    <w:rsid w:val="0042336A"/>
    <w:rsid w:val="004239F4"/>
    <w:rsid w:val="0042444A"/>
    <w:rsid w:val="00425021"/>
    <w:rsid w:val="004250E0"/>
    <w:rsid w:val="0042532A"/>
    <w:rsid w:val="00425512"/>
    <w:rsid w:val="004264FC"/>
    <w:rsid w:val="004266B0"/>
    <w:rsid w:val="004267BB"/>
    <w:rsid w:val="0042695E"/>
    <w:rsid w:val="004271B2"/>
    <w:rsid w:val="00427333"/>
    <w:rsid w:val="0042739E"/>
    <w:rsid w:val="00427569"/>
    <w:rsid w:val="00427EBB"/>
    <w:rsid w:val="004300F6"/>
    <w:rsid w:val="004305F3"/>
    <w:rsid w:val="00430658"/>
    <w:rsid w:val="00430FEE"/>
    <w:rsid w:val="0043141F"/>
    <w:rsid w:val="00431C50"/>
    <w:rsid w:val="00432441"/>
    <w:rsid w:val="0043301C"/>
    <w:rsid w:val="00433031"/>
    <w:rsid w:val="00434434"/>
    <w:rsid w:val="00434879"/>
    <w:rsid w:val="00435950"/>
    <w:rsid w:val="004359CB"/>
    <w:rsid w:val="00435BFA"/>
    <w:rsid w:val="00436126"/>
    <w:rsid w:val="004362B0"/>
    <w:rsid w:val="00436311"/>
    <w:rsid w:val="00436504"/>
    <w:rsid w:val="004366A9"/>
    <w:rsid w:val="00436820"/>
    <w:rsid w:val="004368DE"/>
    <w:rsid w:val="004370DA"/>
    <w:rsid w:val="004374AC"/>
    <w:rsid w:val="0044048F"/>
    <w:rsid w:val="004404E8"/>
    <w:rsid w:val="0044109A"/>
    <w:rsid w:val="004414BC"/>
    <w:rsid w:val="00441683"/>
    <w:rsid w:val="00441BBB"/>
    <w:rsid w:val="004425B5"/>
    <w:rsid w:val="004426A6"/>
    <w:rsid w:val="00442D24"/>
    <w:rsid w:val="00442F58"/>
    <w:rsid w:val="004438EF"/>
    <w:rsid w:val="00444153"/>
    <w:rsid w:val="00444AB1"/>
    <w:rsid w:val="00444F0E"/>
    <w:rsid w:val="004460AB"/>
    <w:rsid w:val="0044639E"/>
    <w:rsid w:val="00447BED"/>
    <w:rsid w:val="00450356"/>
    <w:rsid w:val="00450383"/>
    <w:rsid w:val="00450618"/>
    <w:rsid w:val="004516D8"/>
    <w:rsid w:val="00451A4B"/>
    <w:rsid w:val="0045221D"/>
    <w:rsid w:val="004525EF"/>
    <w:rsid w:val="00452C9A"/>
    <w:rsid w:val="00452CDB"/>
    <w:rsid w:val="00452F3C"/>
    <w:rsid w:val="00452FCB"/>
    <w:rsid w:val="00453138"/>
    <w:rsid w:val="00453190"/>
    <w:rsid w:val="0045377E"/>
    <w:rsid w:val="004538CC"/>
    <w:rsid w:val="004544B4"/>
    <w:rsid w:val="00456A5D"/>
    <w:rsid w:val="0046009F"/>
    <w:rsid w:val="00460260"/>
    <w:rsid w:val="004608D6"/>
    <w:rsid w:val="00460A97"/>
    <w:rsid w:val="00460EA2"/>
    <w:rsid w:val="00460ED7"/>
    <w:rsid w:val="0046122A"/>
    <w:rsid w:val="004624AE"/>
    <w:rsid w:val="0046267C"/>
    <w:rsid w:val="00462810"/>
    <w:rsid w:val="00462C7F"/>
    <w:rsid w:val="004630CB"/>
    <w:rsid w:val="004638BB"/>
    <w:rsid w:val="00463C03"/>
    <w:rsid w:val="00463FB1"/>
    <w:rsid w:val="0046456C"/>
    <w:rsid w:val="00465185"/>
    <w:rsid w:val="0046538C"/>
    <w:rsid w:val="0046542E"/>
    <w:rsid w:val="004659F7"/>
    <w:rsid w:val="004663C3"/>
    <w:rsid w:val="00466849"/>
    <w:rsid w:val="00466896"/>
    <w:rsid w:val="00466E8F"/>
    <w:rsid w:val="0046735D"/>
    <w:rsid w:val="0046790C"/>
    <w:rsid w:val="004679AD"/>
    <w:rsid w:val="004703A1"/>
    <w:rsid w:val="00470BCB"/>
    <w:rsid w:val="00472092"/>
    <w:rsid w:val="00472854"/>
    <w:rsid w:val="004744E6"/>
    <w:rsid w:val="00474C28"/>
    <w:rsid w:val="00474D2C"/>
    <w:rsid w:val="0047503F"/>
    <w:rsid w:val="00475343"/>
    <w:rsid w:val="00475632"/>
    <w:rsid w:val="00475965"/>
    <w:rsid w:val="00475D0E"/>
    <w:rsid w:val="004763BC"/>
    <w:rsid w:val="00476AFC"/>
    <w:rsid w:val="00476B4F"/>
    <w:rsid w:val="00476F16"/>
    <w:rsid w:val="00476F90"/>
    <w:rsid w:val="0047751C"/>
    <w:rsid w:val="00477561"/>
    <w:rsid w:val="0047799D"/>
    <w:rsid w:val="00480969"/>
    <w:rsid w:val="00480D69"/>
    <w:rsid w:val="00481EB6"/>
    <w:rsid w:val="004827E1"/>
    <w:rsid w:val="00482D51"/>
    <w:rsid w:val="00482DFD"/>
    <w:rsid w:val="00483853"/>
    <w:rsid w:val="00483C7D"/>
    <w:rsid w:val="00483E7D"/>
    <w:rsid w:val="004843DB"/>
    <w:rsid w:val="004846F0"/>
    <w:rsid w:val="00484ABF"/>
    <w:rsid w:val="0048531A"/>
    <w:rsid w:val="00485C8B"/>
    <w:rsid w:val="004877FC"/>
    <w:rsid w:val="00490701"/>
    <w:rsid w:val="00490CDC"/>
    <w:rsid w:val="004910D7"/>
    <w:rsid w:val="00491124"/>
    <w:rsid w:val="00491894"/>
    <w:rsid w:val="00491A11"/>
    <w:rsid w:val="00491D9E"/>
    <w:rsid w:val="004926D8"/>
    <w:rsid w:val="00492891"/>
    <w:rsid w:val="004928B8"/>
    <w:rsid w:val="00492BBD"/>
    <w:rsid w:val="004931C0"/>
    <w:rsid w:val="00493211"/>
    <w:rsid w:val="00493396"/>
    <w:rsid w:val="00493654"/>
    <w:rsid w:val="00493811"/>
    <w:rsid w:val="00493FE4"/>
    <w:rsid w:val="00494304"/>
    <w:rsid w:val="004948EA"/>
    <w:rsid w:val="0049649E"/>
    <w:rsid w:val="00496811"/>
    <w:rsid w:val="00496C4E"/>
    <w:rsid w:val="00497ECF"/>
    <w:rsid w:val="004A1004"/>
    <w:rsid w:val="004A2241"/>
    <w:rsid w:val="004A23EB"/>
    <w:rsid w:val="004A27CC"/>
    <w:rsid w:val="004A2FFD"/>
    <w:rsid w:val="004A383A"/>
    <w:rsid w:val="004A3921"/>
    <w:rsid w:val="004A3930"/>
    <w:rsid w:val="004A3CB5"/>
    <w:rsid w:val="004A4D17"/>
    <w:rsid w:val="004A4DA0"/>
    <w:rsid w:val="004A5146"/>
    <w:rsid w:val="004A5147"/>
    <w:rsid w:val="004A51C2"/>
    <w:rsid w:val="004A6115"/>
    <w:rsid w:val="004A6492"/>
    <w:rsid w:val="004A6A25"/>
    <w:rsid w:val="004A6B35"/>
    <w:rsid w:val="004A72D1"/>
    <w:rsid w:val="004B0BC4"/>
    <w:rsid w:val="004B0C0E"/>
    <w:rsid w:val="004B0D2A"/>
    <w:rsid w:val="004B0E28"/>
    <w:rsid w:val="004B0EF0"/>
    <w:rsid w:val="004B1287"/>
    <w:rsid w:val="004B12FC"/>
    <w:rsid w:val="004B1458"/>
    <w:rsid w:val="004B2063"/>
    <w:rsid w:val="004B21C1"/>
    <w:rsid w:val="004B2789"/>
    <w:rsid w:val="004B32EB"/>
    <w:rsid w:val="004B333B"/>
    <w:rsid w:val="004B3ABD"/>
    <w:rsid w:val="004B41AE"/>
    <w:rsid w:val="004B445F"/>
    <w:rsid w:val="004B4589"/>
    <w:rsid w:val="004B4FC7"/>
    <w:rsid w:val="004B549F"/>
    <w:rsid w:val="004B5BA3"/>
    <w:rsid w:val="004B6E26"/>
    <w:rsid w:val="004B7005"/>
    <w:rsid w:val="004B7747"/>
    <w:rsid w:val="004B79EE"/>
    <w:rsid w:val="004B7A81"/>
    <w:rsid w:val="004B7F70"/>
    <w:rsid w:val="004C0A1E"/>
    <w:rsid w:val="004C0E0E"/>
    <w:rsid w:val="004C1021"/>
    <w:rsid w:val="004C1AED"/>
    <w:rsid w:val="004C1BB1"/>
    <w:rsid w:val="004C1CD3"/>
    <w:rsid w:val="004C297B"/>
    <w:rsid w:val="004C3494"/>
    <w:rsid w:val="004C3E0D"/>
    <w:rsid w:val="004C3F11"/>
    <w:rsid w:val="004C4222"/>
    <w:rsid w:val="004C43AF"/>
    <w:rsid w:val="004C46F7"/>
    <w:rsid w:val="004C4A4A"/>
    <w:rsid w:val="004C4BE3"/>
    <w:rsid w:val="004C5153"/>
    <w:rsid w:val="004C5378"/>
    <w:rsid w:val="004C5627"/>
    <w:rsid w:val="004C6B01"/>
    <w:rsid w:val="004C79D2"/>
    <w:rsid w:val="004C79E9"/>
    <w:rsid w:val="004C7C98"/>
    <w:rsid w:val="004C7CF7"/>
    <w:rsid w:val="004D0096"/>
    <w:rsid w:val="004D09E9"/>
    <w:rsid w:val="004D1743"/>
    <w:rsid w:val="004D1880"/>
    <w:rsid w:val="004D1A65"/>
    <w:rsid w:val="004D1CCB"/>
    <w:rsid w:val="004D2861"/>
    <w:rsid w:val="004D2B07"/>
    <w:rsid w:val="004D3282"/>
    <w:rsid w:val="004D350B"/>
    <w:rsid w:val="004D35A1"/>
    <w:rsid w:val="004D3B23"/>
    <w:rsid w:val="004D3CC1"/>
    <w:rsid w:val="004D3CCC"/>
    <w:rsid w:val="004D4044"/>
    <w:rsid w:val="004D5281"/>
    <w:rsid w:val="004D5A10"/>
    <w:rsid w:val="004D5A59"/>
    <w:rsid w:val="004D5DE1"/>
    <w:rsid w:val="004D6747"/>
    <w:rsid w:val="004D677C"/>
    <w:rsid w:val="004D6ADE"/>
    <w:rsid w:val="004D6BA3"/>
    <w:rsid w:val="004D76A6"/>
    <w:rsid w:val="004E02AF"/>
    <w:rsid w:val="004E0AFC"/>
    <w:rsid w:val="004E157D"/>
    <w:rsid w:val="004E2476"/>
    <w:rsid w:val="004E2638"/>
    <w:rsid w:val="004E29AC"/>
    <w:rsid w:val="004E3285"/>
    <w:rsid w:val="004E33D7"/>
    <w:rsid w:val="004E372B"/>
    <w:rsid w:val="004E3F2C"/>
    <w:rsid w:val="004E4024"/>
    <w:rsid w:val="004E49CD"/>
    <w:rsid w:val="004E4AC0"/>
    <w:rsid w:val="004E4B2C"/>
    <w:rsid w:val="004E4CA4"/>
    <w:rsid w:val="004E4E0C"/>
    <w:rsid w:val="004E5AE3"/>
    <w:rsid w:val="004E5DF9"/>
    <w:rsid w:val="004E6184"/>
    <w:rsid w:val="004E6581"/>
    <w:rsid w:val="004E68F0"/>
    <w:rsid w:val="004E6A08"/>
    <w:rsid w:val="004E75D9"/>
    <w:rsid w:val="004E77CB"/>
    <w:rsid w:val="004E7DC8"/>
    <w:rsid w:val="004E7E94"/>
    <w:rsid w:val="004F0C2A"/>
    <w:rsid w:val="004F105A"/>
    <w:rsid w:val="004F15FD"/>
    <w:rsid w:val="004F2279"/>
    <w:rsid w:val="004F29E8"/>
    <w:rsid w:val="004F2BAD"/>
    <w:rsid w:val="004F2E25"/>
    <w:rsid w:val="004F3852"/>
    <w:rsid w:val="004F398F"/>
    <w:rsid w:val="004F3BA7"/>
    <w:rsid w:val="004F3EEF"/>
    <w:rsid w:val="004F3F23"/>
    <w:rsid w:val="004F41D3"/>
    <w:rsid w:val="004F456D"/>
    <w:rsid w:val="004F4A9B"/>
    <w:rsid w:val="004F4C01"/>
    <w:rsid w:val="004F5298"/>
    <w:rsid w:val="004F52B6"/>
    <w:rsid w:val="004F5FC8"/>
    <w:rsid w:val="004F63C6"/>
    <w:rsid w:val="004F6432"/>
    <w:rsid w:val="004F6A9A"/>
    <w:rsid w:val="004F6AC7"/>
    <w:rsid w:val="004F6BD4"/>
    <w:rsid w:val="004F7390"/>
    <w:rsid w:val="004F7602"/>
    <w:rsid w:val="00500214"/>
    <w:rsid w:val="005004F5"/>
    <w:rsid w:val="0050082A"/>
    <w:rsid w:val="00500F35"/>
    <w:rsid w:val="00501454"/>
    <w:rsid w:val="005016D2"/>
    <w:rsid w:val="00502038"/>
    <w:rsid w:val="00502DA8"/>
    <w:rsid w:val="0050410E"/>
    <w:rsid w:val="00504BEB"/>
    <w:rsid w:val="005055A3"/>
    <w:rsid w:val="00506316"/>
    <w:rsid w:val="00506769"/>
    <w:rsid w:val="00506D64"/>
    <w:rsid w:val="00506DAB"/>
    <w:rsid w:val="0050715F"/>
    <w:rsid w:val="005077EB"/>
    <w:rsid w:val="00507D38"/>
    <w:rsid w:val="00507DA5"/>
    <w:rsid w:val="00507DC1"/>
    <w:rsid w:val="00507DCF"/>
    <w:rsid w:val="00507E3B"/>
    <w:rsid w:val="00510444"/>
    <w:rsid w:val="0051047E"/>
    <w:rsid w:val="00510FAE"/>
    <w:rsid w:val="00510FE4"/>
    <w:rsid w:val="005110D6"/>
    <w:rsid w:val="0051253C"/>
    <w:rsid w:val="005135C7"/>
    <w:rsid w:val="00513D13"/>
    <w:rsid w:val="00513E1E"/>
    <w:rsid w:val="00514046"/>
    <w:rsid w:val="0051501B"/>
    <w:rsid w:val="00515644"/>
    <w:rsid w:val="005156C9"/>
    <w:rsid w:val="00515C9E"/>
    <w:rsid w:val="00516A8B"/>
    <w:rsid w:val="00516D9E"/>
    <w:rsid w:val="0052052F"/>
    <w:rsid w:val="005205AF"/>
    <w:rsid w:val="00520633"/>
    <w:rsid w:val="005213DD"/>
    <w:rsid w:val="00521842"/>
    <w:rsid w:val="0052187E"/>
    <w:rsid w:val="00521B35"/>
    <w:rsid w:val="00521ECF"/>
    <w:rsid w:val="00522B88"/>
    <w:rsid w:val="00522C31"/>
    <w:rsid w:val="0052356C"/>
    <w:rsid w:val="00523D46"/>
    <w:rsid w:val="00524B9F"/>
    <w:rsid w:val="00524CD7"/>
    <w:rsid w:val="005253AA"/>
    <w:rsid w:val="00525516"/>
    <w:rsid w:val="00525B97"/>
    <w:rsid w:val="00525D8B"/>
    <w:rsid w:val="00526F61"/>
    <w:rsid w:val="005306A7"/>
    <w:rsid w:val="00530ABF"/>
    <w:rsid w:val="00530D07"/>
    <w:rsid w:val="00531434"/>
    <w:rsid w:val="00531A88"/>
    <w:rsid w:val="00531F5A"/>
    <w:rsid w:val="00532484"/>
    <w:rsid w:val="00532609"/>
    <w:rsid w:val="00532824"/>
    <w:rsid w:val="00532D0B"/>
    <w:rsid w:val="00532FF6"/>
    <w:rsid w:val="005333FB"/>
    <w:rsid w:val="005334A8"/>
    <w:rsid w:val="0053371D"/>
    <w:rsid w:val="005337BE"/>
    <w:rsid w:val="005338CB"/>
    <w:rsid w:val="00533973"/>
    <w:rsid w:val="005344E6"/>
    <w:rsid w:val="00534646"/>
    <w:rsid w:val="00534A01"/>
    <w:rsid w:val="00535661"/>
    <w:rsid w:val="005359D2"/>
    <w:rsid w:val="0053631C"/>
    <w:rsid w:val="005364E7"/>
    <w:rsid w:val="00536552"/>
    <w:rsid w:val="00536946"/>
    <w:rsid w:val="00536D7F"/>
    <w:rsid w:val="0053750D"/>
    <w:rsid w:val="005379BC"/>
    <w:rsid w:val="00537B7C"/>
    <w:rsid w:val="00537BC0"/>
    <w:rsid w:val="00540880"/>
    <w:rsid w:val="00540EDE"/>
    <w:rsid w:val="00541006"/>
    <w:rsid w:val="00541446"/>
    <w:rsid w:val="00541515"/>
    <w:rsid w:val="00541665"/>
    <w:rsid w:val="00541CE9"/>
    <w:rsid w:val="00542830"/>
    <w:rsid w:val="00542CBC"/>
    <w:rsid w:val="00543130"/>
    <w:rsid w:val="00543FAE"/>
    <w:rsid w:val="0054440B"/>
    <w:rsid w:val="00544566"/>
    <w:rsid w:val="0054467D"/>
    <w:rsid w:val="00545841"/>
    <w:rsid w:val="00545963"/>
    <w:rsid w:val="005461B9"/>
    <w:rsid w:val="00546DBA"/>
    <w:rsid w:val="005472C7"/>
    <w:rsid w:val="00547402"/>
    <w:rsid w:val="005477B2"/>
    <w:rsid w:val="00550AB7"/>
    <w:rsid w:val="00550D53"/>
    <w:rsid w:val="00550DB3"/>
    <w:rsid w:val="0055143A"/>
    <w:rsid w:val="00551B3A"/>
    <w:rsid w:val="005524E2"/>
    <w:rsid w:val="00552FDD"/>
    <w:rsid w:val="005534A9"/>
    <w:rsid w:val="00553C03"/>
    <w:rsid w:val="005544CD"/>
    <w:rsid w:val="00554A42"/>
    <w:rsid w:val="00554F86"/>
    <w:rsid w:val="00555096"/>
    <w:rsid w:val="005550AC"/>
    <w:rsid w:val="00555D98"/>
    <w:rsid w:val="00555D9B"/>
    <w:rsid w:val="005569BB"/>
    <w:rsid w:val="00556BFE"/>
    <w:rsid w:val="00556C1E"/>
    <w:rsid w:val="005576D3"/>
    <w:rsid w:val="00557B35"/>
    <w:rsid w:val="005603DA"/>
    <w:rsid w:val="0056059E"/>
    <w:rsid w:val="005607B7"/>
    <w:rsid w:val="00561004"/>
    <w:rsid w:val="005615BD"/>
    <w:rsid w:val="0056179C"/>
    <w:rsid w:val="00561A86"/>
    <w:rsid w:val="00562E38"/>
    <w:rsid w:val="005634CB"/>
    <w:rsid w:val="0056357F"/>
    <w:rsid w:val="00563A04"/>
    <w:rsid w:val="00563A7D"/>
    <w:rsid w:val="00563CC1"/>
    <w:rsid w:val="005648E2"/>
    <w:rsid w:val="00565980"/>
    <w:rsid w:val="00565A2A"/>
    <w:rsid w:val="005663A1"/>
    <w:rsid w:val="00566D26"/>
    <w:rsid w:val="0056750E"/>
    <w:rsid w:val="005702A1"/>
    <w:rsid w:val="00570337"/>
    <w:rsid w:val="00570BF5"/>
    <w:rsid w:val="00570CCE"/>
    <w:rsid w:val="00570D08"/>
    <w:rsid w:val="00571340"/>
    <w:rsid w:val="00571A08"/>
    <w:rsid w:val="00572146"/>
    <w:rsid w:val="005722AB"/>
    <w:rsid w:val="00572763"/>
    <w:rsid w:val="0057286E"/>
    <w:rsid w:val="0057327F"/>
    <w:rsid w:val="00573594"/>
    <w:rsid w:val="00573A0A"/>
    <w:rsid w:val="00573BF6"/>
    <w:rsid w:val="00574218"/>
    <w:rsid w:val="00576770"/>
    <w:rsid w:val="0057753A"/>
    <w:rsid w:val="005777BA"/>
    <w:rsid w:val="00577A9D"/>
    <w:rsid w:val="00577B9D"/>
    <w:rsid w:val="00580A2B"/>
    <w:rsid w:val="00580CF3"/>
    <w:rsid w:val="00581140"/>
    <w:rsid w:val="005813E8"/>
    <w:rsid w:val="00581A88"/>
    <w:rsid w:val="00582744"/>
    <w:rsid w:val="00582800"/>
    <w:rsid w:val="00582BD7"/>
    <w:rsid w:val="00583C34"/>
    <w:rsid w:val="00583DF6"/>
    <w:rsid w:val="00584374"/>
    <w:rsid w:val="00584A5B"/>
    <w:rsid w:val="00584D17"/>
    <w:rsid w:val="00585E86"/>
    <w:rsid w:val="00585F2F"/>
    <w:rsid w:val="00586F78"/>
    <w:rsid w:val="00587782"/>
    <w:rsid w:val="00587A94"/>
    <w:rsid w:val="00587CBA"/>
    <w:rsid w:val="00590F7C"/>
    <w:rsid w:val="0059175E"/>
    <w:rsid w:val="005917E5"/>
    <w:rsid w:val="00592002"/>
    <w:rsid w:val="005921D3"/>
    <w:rsid w:val="0059272B"/>
    <w:rsid w:val="00592D5F"/>
    <w:rsid w:val="005935CF"/>
    <w:rsid w:val="00593D96"/>
    <w:rsid w:val="0059415B"/>
    <w:rsid w:val="005953AB"/>
    <w:rsid w:val="00595D82"/>
    <w:rsid w:val="005968C3"/>
    <w:rsid w:val="00596EF7"/>
    <w:rsid w:val="005974B8"/>
    <w:rsid w:val="00597E4E"/>
    <w:rsid w:val="005A0855"/>
    <w:rsid w:val="005A0A34"/>
    <w:rsid w:val="005A0C22"/>
    <w:rsid w:val="005A0FC8"/>
    <w:rsid w:val="005A16D5"/>
    <w:rsid w:val="005A1A62"/>
    <w:rsid w:val="005A1A9A"/>
    <w:rsid w:val="005A2048"/>
    <w:rsid w:val="005A3CEA"/>
    <w:rsid w:val="005A3DBE"/>
    <w:rsid w:val="005A47A6"/>
    <w:rsid w:val="005A4B43"/>
    <w:rsid w:val="005A4BAD"/>
    <w:rsid w:val="005A4E8E"/>
    <w:rsid w:val="005A4ECC"/>
    <w:rsid w:val="005A4F27"/>
    <w:rsid w:val="005A5D16"/>
    <w:rsid w:val="005A5FD1"/>
    <w:rsid w:val="005A6515"/>
    <w:rsid w:val="005A6613"/>
    <w:rsid w:val="005A669B"/>
    <w:rsid w:val="005A6778"/>
    <w:rsid w:val="005A6781"/>
    <w:rsid w:val="005A6C1D"/>
    <w:rsid w:val="005A6EC1"/>
    <w:rsid w:val="005A7BD7"/>
    <w:rsid w:val="005A7D41"/>
    <w:rsid w:val="005B0750"/>
    <w:rsid w:val="005B0937"/>
    <w:rsid w:val="005B0E5F"/>
    <w:rsid w:val="005B1181"/>
    <w:rsid w:val="005B18E0"/>
    <w:rsid w:val="005B19A0"/>
    <w:rsid w:val="005B2D18"/>
    <w:rsid w:val="005B3B7E"/>
    <w:rsid w:val="005B45E1"/>
    <w:rsid w:val="005B502D"/>
    <w:rsid w:val="005B6249"/>
    <w:rsid w:val="005B676D"/>
    <w:rsid w:val="005B6E07"/>
    <w:rsid w:val="005B72DC"/>
    <w:rsid w:val="005B7D93"/>
    <w:rsid w:val="005C2212"/>
    <w:rsid w:val="005C283A"/>
    <w:rsid w:val="005C3338"/>
    <w:rsid w:val="005C3650"/>
    <w:rsid w:val="005C39C0"/>
    <w:rsid w:val="005C4527"/>
    <w:rsid w:val="005C457D"/>
    <w:rsid w:val="005C5B70"/>
    <w:rsid w:val="005C6338"/>
    <w:rsid w:val="005C6CC4"/>
    <w:rsid w:val="005C710F"/>
    <w:rsid w:val="005C7E9C"/>
    <w:rsid w:val="005C7F38"/>
    <w:rsid w:val="005D00F6"/>
    <w:rsid w:val="005D08F2"/>
    <w:rsid w:val="005D2008"/>
    <w:rsid w:val="005D2E27"/>
    <w:rsid w:val="005D32F3"/>
    <w:rsid w:val="005D3C3A"/>
    <w:rsid w:val="005D4025"/>
    <w:rsid w:val="005D471D"/>
    <w:rsid w:val="005D49E3"/>
    <w:rsid w:val="005D57EF"/>
    <w:rsid w:val="005D67ED"/>
    <w:rsid w:val="005D6B50"/>
    <w:rsid w:val="005E0B97"/>
    <w:rsid w:val="005E1215"/>
    <w:rsid w:val="005E1401"/>
    <w:rsid w:val="005E157D"/>
    <w:rsid w:val="005E16B0"/>
    <w:rsid w:val="005E1A31"/>
    <w:rsid w:val="005E1DF5"/>
    <w:rsid w:val="005E1F90"/>
    <w:rsid w:val="005E2249"/>
    <w:rsid w:val="005E308A"/>
    <w:rsid w:val="005E3568"/>
    <w:rsid w:val="005E3A05"/>
    <w:rsid w:val="005E3B39"/>
    <w:rsid w:val="005E403A"/>
    <w:rsid w:val="005E4B15"/>
    <w:rsid w:val="005E4C7F"/>
    <w:rsid w:val="005E4DA4"/>
    <w:rsid w:val="005E4F24"/>
    <w:rsid w:val="005E5401"/>
    <w:rsid w:val="005E5924"/>
    <w:rsid w:val="005E615C"/>
    <w:rsid w:val="005E630A"/>
    <w:rsid w:val="005E6870"/>
    <w:rsid w:val="005E723A"/>
    <w:rsid w:val="005F0EA7"/>
    <w:rsid w:val="005F0F3C"/>
    <w:rsid w:val="005F0FBC"/>
    <w:rsid w:val="005F0FC8"/>
    <w:rsid w:val="005F12FC"/>
    <w:rsid w:val="005F163C"/>
    <w:rsid w:val="005F1CA2"/>
    <w:rsid w:val="005F21C2"/>
    <w:rsid w:val="005F28E3"/>
    <w:rsid w:val="005F3B4B"/>
    <w:rsid w:val="005F3DD2"/>
    <w:rsid w:val="005F4608"/>
    <w:rsid w:val="005F4634"/>
    <w:rsid w:val="005F4691"/>
    <w:rsid w:val="005F5065"/>
    <w:rsid w:val="005F5C58"/>
    <w:rsid w:val="005F5D6C"/>
    <w:rsid w:val="005F5F48"/>
    <w:rsid w:val="005F65D3"/>
    <w:rsid w:val="005F699F"/>
    <w:rsid w:val="005F6B04"/>
    <w:rsid w:val="005F7ACA"/>
    <w:rsid w:val="00600028"/>
    <w:rsid w:val="00600812"/>
    <w:rsid w:val="00600EB7"/>
    <w:rsid w:val="0060154A"/>
    <w:rsid w:val="00601C10"/>
    <w:rsid w:val="00601F5D"/>
    <w:rsid w:val="00602999"/>
    <w:rsid w:val="00602BCD"/>
    <w:rsid w:val="00603438"/>
    <w:rsid w:val="00604573"/>
    <w:rsid w:val="00604689"/>
    <w:rsid w:val="006053DB"/>
    <w:rsid w:val="00605BE1"/>
    <w:rsid w:val="00605E45"/>
    <w:rsid w:val="00606C0F"/>
    <w:rsid w:val="006071B4"/>
    <w:rsid w:val="00607449"/>
    <w:rsid w:val="00607876"/>
    <w:rsid w:val="006079D3"/>
    <w:rsid w:val="00607A94"/>
    <w:rsid w:val="00610525"/>
    <w:rsid w:val="006105B4"/>
    <w:rsid w:val="00610873"/>
    <w:rsid w:val="00610AD4"/>
    <w:rsid w:val="006116FC"/>
    <w:rsid w:val="00611891"/>
    <w:rsid w:val="00611DFC"/>
    <w:rsid w:val="006120F9"/>
    <w:rsid w:val="006130FA"/>
    <w:rsid w:val="0061342F"/>
    <w:rsid w:val="00614990"/>
    <w:rsid w:val="00614EC8"/>
    <w:rsid w:val="00615B69"/>
    <w:rsid w:val="00616898"/>
    <w:rsid w:val="00616C6F"/>
    <w:rsid w:val="006173C5"/>
    <w:rsid w:val="00617440"/>
    <w:rsid w:val="00620B89"/>
    <w:rsid w:val="00620DE6"/>
    <w:rsid w:val="00621194"/>
    <w:rsid w:val="006214C1"/>
    <w:rsid w:val="00622341"/>
    <w:rsid w:val="00622D67"/>
    <w:rsid w:val="006233D8"/>
    <w:rsid w:val="006245AD"/>
    <w:rsid w:val="006245FF"/>
    <w:rsid w:val="00624813"/>
    <w:rsid w:val="00625527"/>
    <w:rsid w:val="006257CD"/>
    <w:rsid w:val="00625B7B"/>
    <w:rsid w:val="00625CD9"/>
    <w:rsid w:val="00626419"/>
    <w:rsid w:val="00626521"/>
    <w:rsid w:val="00626AB7"/>
    <w:rsid w:val="00627815"/>
    <w:rsid w:val="00627C29"/>
    <w:rsid w:val="00627ECC"/>
    <w:rsid w:val="0063005B"/>
    <w:rsid w:val="00630CF2"/>
    <w:rsid w:val="00630FE2"/>
    <w:rsid w:val="006314FF"/>
    <w:rsid w:val="00631F82"/>
    <w:rsid w:val="006328BB"/>
    <w:rsid w:val="00633802"/>
    <w:rsid w:val="006343CA"/>
    <w:rsid w:val="006353A7"/>
    <w:rsid w:val="0063578A"/>
    <w:rsid w:val="00635B60"/>
    <w:rsid w:val="00635E84"/>
    <w:rsid w:val="006369F0"/>
    <w:rsid w:val="00636C40"/>
    <w:rsid w:val="00636DD7"/>
    <w:rsid w:val="00637465"/>
    <w:rsid w:val="006374A6"/>
    <w:rsid w:val="006374F8"/>
    <w:rsid w:val="0063774A"/>
    <w:rsid w:val="00637AC9"/>
    <w:rsid w:val="00640028"/>
    <w:rsid w:val="00640274"/>
    <w:rsid w:val="006404D0"/>
    <w:rsid w:val="00640631"/>
    <w:rsid w:val="0064134F"/>
    <w:rsid w:val="006413C8"/>
    <w:rsid w:val="006413DB"/>
    <w:rsid w:val="0064180D"/>
    <w:rsid w:val="00641B3C"/>
    <w:rsid w:val="00642275"/>
    <w:rsid w:val="00642552"/>
    <w:rsid w:val="006429B6"/>
    <w:rsid w:val="006429F3"/>
    <w:rsid w:val="00642F36"/>
    <w:rsid w:val="00643533"/>
    <w:rsid w:val="00643F43"/>
    <w:rsid w:val="00644862"/>
    <w:rsid w:val="00644EAF"/>
    <w:rsid w:val="0064512D"/>
    <w:rsid w:val="00645B6C"/>
    <w:rsid w:val="00645BBA"/>
    <w:rsid w:val="00645E61"/>
    <w:rsid w:val="006469FD"/>
    <w:rsid w:val="00647415"/>
    <w:rsid w:val="00647499"/>
    <w:rsid w:val="006474F9"/>
    <w:rsid w:val="006476B4"/>
    <w:rsid w:val="006477F5"/>
    <w:rsid w:val="00647853"/>
    <w:rsid w:val="006479FC"/>
    <w:rsid w:val="00647C24"/>
    <w:rsid w:val="00650C99"/>
    <w:rsid w:val="0065138E"/>
    <w:rsid w:val="00651D9E"/>
    <w:rsid w:val="0065227E"/>
    <w:rsid w:val="00652400"/>
    <w:rsid w:val="0065270A"/>
    <w:rsid w:val="006529A8"/>
    <w:rsid w:val="0065316C"/>
    <w:rsid w:val="006531E3"/>
    <w:rsid w:val="00653286"/>
    <w:rsid w:val="006547B2"/>
    <w:rsid w:val="00654866"/>
    <w:rsid w:val="00654B93"/>
    <w:rsid w:val="00654B97"/>
    <w:rsid w:val="00654D2E"/>
    <w:rsid w:val="0065529A"/>
    <w:rsid w:val="00655CA4"/>
    <w:rsid w:val="00655D3D"/>
    <w:rsid w:val="006565D0"/>
    <w:rsid w:val="00656605"/>
    <w:rsid w:val="00660846"/>
    <w:rsid w:val="0066086C"/>
    <w:rsid w:val="00660BCE"/>
    <w:rsid w:val="00661129"/>
    <w:rsid w:val="0066137C"/>
    <w:rsid w:val="006619B0"/>
    <w:rsid w:val="00661E74"/>
    <w:rsid w:val="00661E93"/>
    <w:rsid w:val="00662C26"/>
    <w:rsid w:val="006632E2"/>
    <w:rsid w:val="006636C4"/>
    <w:rsid w:val="00663CC7"/>
    <w:rsid w:val="00663E74"/>
    <w:rsid w:val="0066454E"/>
    <w:rsid w:val="00664598"/>
    <w:rsid w:val="00664D8D"/>
    <w:rsid w:val="0066552A"/>
    <w:rsid w:val="00665AEF"/>
    <w:rsid w:val="00665C92"/>
    <w:rsid w:val="00665FE4"/>
    <w:rsid w:val="006662E6"/>
    <w:rsid w:val="00666884"/>
    <w:rsid w:val="00666C2D"/>
    <w:rsid w:val="00666EC3"/>
    <w:rsid w:val="0066704D"/>
    <w:rsid w:val="006674CF"/>
    <w:rsid w:val="006701DD"/>
    <w:rsid w:val="006706A4"/>
    <w:rsid w:val="0067116B"/>
    <w:rsid w:val="006711B5"/>
    <w:rsid w:val="00671E2C"/>
    <w:rsid w:val="006724C7"/>
    <w:rsid w:val="0067271E"/>
    <w:rsid w:val="006735B0"/>
    <w:rsid w:val="00673CA6"/>
    <w:rsid w:val="006757A3"/>
    <w:rsid w:val="0067581B"/>
    <w:rsid w:val="00675E27"/>
    <w:rsid w:val="006769ED"/>
    <w:rsid w:val="00676F1E"/>
    <w:rsid w:val="0067739D"/>
    <w:rsid w:val="0067742F"/>
    <w:rsid w:val="0067799C"/>
    <w:rsid w:val="00680AD0"/>
    <w:rsid w:val="006811DA"/>
    <w:rsid w:val="00681DFE"/>
    <w:rsid w:val="00681FC8"/>
    <w:rsid w:val="00682006"/>
    <w:rsid w:val="0068252D"/>
    <w:rsid w:val="00682CDD"/>
    <w:rsid w:val="00682EED"/>
    <w:rsid w:val="00683293"/>
    <w:rsid w:val="00684E55"/>
    <w:rsid w:val="00685095"/>
    <w:rsid w:val="00690C17"/>
    <w:rsid w:val="006912F9"/>
    <w:rsid w:val="006915CA"/>
    <w:rsid w:val="00691D02"/>
    <w:rsid w:val="00692311"/>
    <w:rsid w:val="00692E15"/>
    <w:rsid w:val="00692F61"/>
    <w:rsid w:val="00693BE5"/>
    <w:rsid w:val="00693F95"/>
    <w:rsid w:val="0069487F"/>
    <w:rsid w:val="0069573A"/>
    <w:rsid w:val="0069586B"/>
    <w:rsid w:val="006959E0"/>
    <w:rsid w:val="00696152"/>
    <w:rsid w:val="00696435"/>
    <w:rsid w:val="006967F2"/>
    <w:rsid w:val="0069722D"/>
    <w:rsid w:val="00697596"/>
    <w:rsid w:val="006A0607"/>
    <w:rsid w:val="006A086D"/>
    <w:rsid w:val="006A097D"/>
    <w:rsid w:val="006A136C"/>
    <w:rsid w:val="006A16E8"/>
    <w:rsid w:val="006A252D"/>
    <w:rsid w:val="006A2643"/>
    <w:rsid w:val="006A2BA7"/>
    <w:rsid w:val="006A2E9B"/>
    <w:rsid w:val="006A303D"/>
    <w:rsid w:val="006A320C"/>
    <w:rsid w:val="006A3637"/>
    <w:rsid w:val="006A45CA"/>
    <w:rsid w:val="006A5136"/>
    <w:rsid w:val="006A51A4"/>
    <w:rsid w:val="006A5848"/>
    <w:rsid w:val="006A64F9"/>
    <w:rsid w:val="006A6EF5"/>
    <w:rsid w:val="006A75E2"/>
    <w:rsid w:val="006B0288"/>
    <w:rsid w:val="006B0467"/>
    <w:rsid w:val="006B0660"/>
    <w:rsid w:val="006B086A"/>
    <w:rsid w:val="006B1EF7"/>
    <w:rsid w:val="006B2209"/>
    <w:rsid w:val="006B225B"/>
    <w:rsid w:val="006B2435"/>
    <w:rsid w:val="006B288C"/>
    <w:rsid w:val="006B2D0D"/>
    <w:rsid w:val="006B31C2"/>
    <w:rsid w:val="006B36F5"/>
    <w:rsid w:val="006B37B4"/>
    <w:rsid w:val="006B39F6"/>
    <w:rsid w:val="006B3DA7"/>
    <w:rsid w:val="006B3E79"/>
    <w:rsid w:val="006B41AF"/>
    <w:rsid w:val="006B42C3"/>
    <w:rsid w:val="006B468F"/>
    <w:rsid w:val="006B54C2"/>
    <w:rsid w:val="006B5964"/>
    <w:rsid w:val="006B5E32"/>
    <w:rsid w:val="006B6057"/>
    <w:rsid w:val="006B61EC"/>
    <w:rsid w:val="006B6440"/>
    <w:rsid w:val="006B74B9"/>
    <w:rsid w:val="006B7889"/>
    <w:rsid w:val="006C1067"/>
    <w:rsid w:val="006C1C19"/>
    <w:rsid w:val="006C1EB5"/>
    <w:rsid w:val="006C3562"/>
    <w:rsid w:val="006C4276"/>
    <w:rsid w:val="006C54ED"/>
    <w:rsid w:val="006C55D2"/>
    <w:rsid w:val="006C56EC"/>
    <w:rsid w:val="006C5E48"/>
    <w:rsid w:val="006C61C8"/>
    <w:rsid w:val="006C6912"/>
    <w:rsid w:val="006C6FAB"/>
    <w:rsid w:val="006C71BE"/>
    <w:rsid w:val="006C784D"/>
    <w:rsid w:val="006C7CD5"/>
    <w:rsid w:val="006C7CF0"/>
    <w:rsid w:val="006C7D86"/>
    <w:rsid w:val="006C7F79"/>
    <w:rsid w:val="006D11C6"/>
    <w:rsid w:val="006D1840"/>
    <w:rsid w:val="006D1B52"/>
    <w:rsid w:val="006D1CAF"/>
    <w:rsid w:val="006D1D18"/>
    <w:rsid w:val="006D1F1D"/>
    <w:rsid w:val="006D2452"/>
    <w:rsid w:val="006D2A2F"/>
    <w:rsid w:val="006D3068"/>
    <w:rsid w:val="006D324F"/>
    <w:rsid w:val="006D3A4C"/>
    <w:rsid w:val="006D3C4A"/>
    <w:rsid w:val="006D40F3"/>
    <w:rsid w:val="006D4139"/>
    <w:rsid w:val="006D41FF"/>
    <w:rsid w:val="006D52C4"/>
    <w:rsid w:val="006D52E9"/>
    <w:rsid w:val="006D531E"/>
    <w:rsid w:val="006D5FEF"/>
    <w:rsid w:val="006D60E5"/>
    <w:rsid w:val="006D63EC"/>
    <w:rsid w:val="006D6506"/>
    <w:rsid w:val="006D78D8"/>
    <w:rsid w:val="006D7A13"/>
    <w:rsid w:val="006D7EAA"/>
    <w:rsid w:val="006E028D"/>
    <w:rsid w:val="006E0A14"/>
    <w:rsid w:val="006E0ED4"/>
    <w:rsid w:val="006E1AFE"/>
    <w:rsid w:val="006E24C8"/>
    <w:rsid w:val="006E261E"/>
    <w:rsid w:val="006E269E"/>
    <w:rsid w:val="006E2C8F"/>
    <w:rsid w:val="006E2E29"/>
    <w:rsid w:val="006E31F6"/>
    <w:rsid w:val="006E329E"/>
    <w:rsid w:val="006E3D27"/>
    <w:rsid w:val="006E507B"/>
    <w:rsid w:val="006E5FFA"/>
    <w:rsid w:val="006E63E6"/>
    <w:rsid w:val="006E6E0C"/>
    <w:rsid w:val="006E6E80"/>
    <w:rsid w:val="006E72B7"/>
    <w:rsid w:val="006E7B1B"/>
    <w:rsid w:val="006E7E20"/>
    <w:rsid w:val="006F0B53"/>
    <w:rsid w:val="006F102D"/>
    <w:rsid w:val="006F1417"/>
    <w:rsid w:val="006F18BD"/>
    <w:rsid w:val="006F1D93"/>
    <w:rsid w:val="006F212F"/>
    <w:rsid w:val="006F2207"/>
    <w:rsid w:val="006F236A"/>
    <w:rsid w:val="006F24D0"/>
    <w:rsid w:val="006F28FB"/>
    <w:rsid w:val="006F2976"/>
    <w:rsid w:val="006F2A30"/>
    <w:rsid w:val="006F3110"/>
    <w:rsid w:val="006F32E4"/>
    <w:rsid w:val="006F3320"/>
    <w:rsid w:val="006F3FF9"/>
    <w:rsid w:val="006F4097"/>
    <w:rsid w:val="006F45F5"/>
    <w:rsid w:val="006F4701"/>
    <w:rsid w:val="006F4A33"/>
    <w:rsid w:val="006F5D5E"/>
    <w:rsid w:val="006F651E"/>
    <w:rsid w:val="006F6856"/>
    <w:rsid w:val="006F68C4"/>
    <w:rsid w:val="006F71DF"/>
    <w:rsid w:val="006F7856"/>
    <w:rsid w:val="006F7A81"/>
    <w:rsid w:val="007001AA"/>
    <w:rsid w:val="0070036C"/>
    <w:rsid w:val="00700A41"/>
    <w:rsid w:val="00700F44"/>
    <w:rsid w:val="00701745"/>
    <w:rsid w:val="00701A9A"/>
    <w:rsid w:val="007020A2"/>
    <w:rsid w:val="00703AD4"/>
    <w:rsid w:val="00704644"/>
    <w:rsid w:val="007048ED"/>
    <w:rsid w:val="00704A52"/>
    <w:rsid w:val="00705060"/>
    <w:rsid w:val="007051B6"/>
    <w:rsid w:val="00705D6F"/>
    <w:rsid w:val="007066E4"/>
    <w:rsid w:val="00706AF8"/>
    <w:rsid w:val="00706DA3"/>
    <w:rsid w:val="00706FF0"/>
    <w:rsid w:val="0070736D"/>
    <w:rsid w:val="007075C7"/>
    <w:rsid w:val="007077B1"/>
    <w:rsid w:val="00707C84"/>
    <w:rsid w:val="007105AD"/>
    <w:rsid w:val="00710795"/>
    <w:rsid w:val="00710C52"/>
    <w:rsid w:val="007117AF"/>
    <w:rsid w:val="00711A3A"/>
    <w:rsid w:val="00711ADB"/>
    <w:rsid w:val="00711E3A"/>
    <w:rsid w:val="00711F0A"/>
    <w:rsid w:val="00712143"/>
    <w:rsid w:val="0071262F"/>
    <w:rsid w:val="0071342B"/>
    <w:rsid w:val="007138E5"/>
    <w:rsid w:val="00713F4D"/>
    <w:rsid w:val="00714040"/>
    <w:rsid w:val="00714469"/>
    <w:rsid w:val="00714ABE"/>
    <w:rsid w:val="00714EFB"/>
    <w:rsid w:val="00715587"/>
    <w:rsid w:val="00715BC4"/>
    <w:rsid w:val="00715BEA"/>
    <w:rsid w:val="007164EC"/>
    <w:rsid w:val="007165A9"/>
    <w:rsid w:val="00716DAA"/>
    <w:rsid w:val="00716DBE"/>
    <w:rsid w:val="0071761E"/>
    <w:rsid w:val="00717E0D"/>
    <w:rsid w:val="00720384"/>
    <w:rsid w:val="007206AD"/>
    <w:rsid w:val="0072095E"/>
    <w:rsid w:val="00720DA9"/>
    <w:rsid w:val="0072169C"/>
    <w:rsid w:val="00721931"/>
    <w:rsid w:val="00721C14"/>
    <w:rsid w:val="0072210F"/>
    <w:rsid w:val="0072241D"/>
    <w:rsid w:val="007228DB"/>
    <w:rsid w:val="007228FC"/>
    <w:rsid w:val="00722C48"/>
    <w:rsid w:val="00722DE0"/>
    <w:rsid w:val="00723874"/>
    <w:rsid w:val="0072408C"/>
    <w:rsid w:val="0072420A"/>
    <w:rsid w:val="00724533"/>
    <w:rsid w:val="00724709"/>
    <w:rsid w:val="00724779"/>
    <w:rsid w:val="00726289"/>
    <w:rsid w:val="00726468"/>
    <w:rsid w:val="007265F8"/>
    <w:rsid w:val="00726B4C"/>
    <w:rsid w:val="007274B0"/>
    <w:rsid w:val="0072763D"/>
    <w:rsid w:val="00730379"/>
    <w:rsid w:val="007316DC"/>
    <w:rsid w:val="00731D12"/>
    <w:rsid w:val="00732C41"/>
    <w:rsid w:val="00732FD4"/>
    <w:rsid w:val="007331D3"/>
    <w:rsid w:val="00733DD8"/>
    <w:rsid w:val="00733F45"/>
    <w:rsid w:val="0073499A"/>
    <w:rsid w:val="00734A5F"/>
    <w:rsid w:val="00734EE5"/>
    <w:rsid w:val="007358DE"/>
    <w:rsid w:val="007364E2"/>
    <w:rsid w:val="00737054"/>
    <w:rsid w:val="00741829"/>
    <w:rsid w:val="00741D39"/>
    <w:rsid w:val="00741E6C"/>
    <w:rsid w:val="00742326"/>
    <w:rsid w:val="00742FCC"/>
    <w:rsid w:val="00743690"/>
    <w:rsid w:val="00743BFB"/>
    <w:rsid w:val="00743C1B"/>
    <w:rsid w:val="00743EA7"/>
    <w:rsid w:val="0074404F"/>
    <w:rsid w:val="00744082"/>
    <w:rsid w:val="0074412A"/>
    <w:rsid w:val="00744DFE"/>
    <w:rsid w:val="0074516E"/>
    <w:rsid w:val="007453F0"/>
    <w:rsid w:val="007455E9"/>
    <w:rsid w:val="00746302"/>
    <w:rsid w:val="0074681A"/>
    <w:rsid w:val="0074697E"/>
    <w:rsid w:val="0074738B"/>
    <w:rsid w:val="00747449"/>
    <w:rsid w:val="00747741"/>
    <w:rsid w:val="00747A63"/>
    <w:rsid w:val="00747AD8"/>
    <w:rsid w:val="00750162"/>
    <w:rsid w:val="00750F70"/>
    <w:rsid w:val="007516CE"/>
    <w:rsid w:val="0075170A"/>
    <w:rsid w:val="00751A2C"/>
    <w:rsid w:val="00751BA6"/>
    <w:rsid w:val="00751BCE"/>
    <w:rsid w:val="00752358"/>
    <w:rsid w:val="007523A9"/>
    <w:rsid w:val="007525A4"/>
    <w:rsid w:val="007537E7"/>
    <w:rsid w:val="00753BD9"/>
    <w:rsid w:val="00753CD1"/>
    <w:rsid w:val="00753E2A"/>
    <w:rsid w:val="00753F13"/>
    <w:rsid w:val="00754182"/>
    <w:rsid w:val="00754557"/>
    <w:rsid w:val="00754BA4"/>
    <w:rsid w:val="00754D16"/>
    <w:rsid w:val="007553D9"/>
    <w:rsid w:val="0075570E"/>
    <w:rsid w:val="00755A57"/>
    <w:rsid w:val="00755CA1"/>
    <w:rsid w:val="00756676"/>
    <w:rsid w:val="00756969"/>
    <w:rsid w:val="0075725D"/>
    <w:rsid w:val="00757F65"/>
    <w:rsid w:val="00760010"/>
    <w:rsid w:val="00760410"/>
    <w:rsid w:val="00760AAC"/>
    <w:rsid w:val="00760C0D"/>
    <w:rsid w:val="007617D1"/>
    <w:rsid w:val="0076235A"/>
    <w:rsid w:val="0076292C"/>
    <w:rsid w:val="00762CAD"/>
    <w:rsid w:val="00762EFF"/>
    <w:rsid w:val="007637C8"/>
    <w:rsid w:val="00763E86"/>
    <w:rsid w:val="0076479F"/>
    <w:rsid w:val="007653E0"/>
    <w:rsid w:val="00765A6A"/>
    <w:rsid w:val="00765CE5"/>
    <w:rsid w:val="00765FA6"/>
    <w:rsid w:val="007660D4"/>
    <w:rsid w:val="00766354"/>
    <w:rsid w:val="00766373"/>
    <w:rsid w:val="0076658F"/>
    <w:rsid w:val="00766F13"/>
    <w:rsid w:val="00767020"/>
    <w:rsid w:val="007673F3"/>
    <w:rsid w:val="00767F3A"/>
    <w:rsid w:val="007701BB"/>
    <w:rsid w:val="0077079C"/>
    <w:rsid w:val="0077102B"/>
    <w:rsid w:val="007712C1"/>
    <w:rsid w:val="00771776"/>
    <w:rsid w:val="00771FEC"/>
    <w:rsid w:val="007723F4"/>
    <w:rsid w:val="007726B9"/>
    <w:rsid w:val="00772846"/>
    <w:rsid w:val="00772BBD"/>
    <w:rsid w:val="0077347D"/>
    <w:rsid w:val="00773FAF"/>
    <w:rsid w:val="00775808"/>
    <w:rsid w:val="00775C1E"/>
    <w:rsid w:val="00775DA2"/>
    <w:rsid w:val="00775F67"/>
    <w:rsid w:val="007764AD"/>
    <w:rsid w:val="0077694B"/>
    <w:rsid w:val="00777179"/>
    <w:rsid w:val="00777C71"/>
    <w:rsid w:val="00777FB4"/>
    <w:rsid w:val="00777FEA"/>
    <w:rsid w:val="0078096C"/>
    <w:rsid w:val="00780BA6"/>
    <w:rsid w:val="007813D4"/>
    <w:rsid w:val="007820FB"/>
    <w:rsid w:val="0078222A"/>
    <w:rsid w:val="00782430"/>
    <w:rsid w:val="00782729"/>
    <w:rsid w:val="00783841"/>
    <w:rsid w:val="00786720"/>
    <w:rsid w:val="00786821"/>
    <w:rsid w:val="00786F08"/>
    <w:rsid w:val="00787DC9"/>
    <w:rsid w:val="007900FD"/>
    <w:rsid w:val="007905E7"/>
    <w:rsid w:val="00790710"/>
    <w:rsid w:val="007921E8"/>
    <w:rsid w:val="00793637"/>
    <w:rsid w:val="00793D80"/>
    <w:rsid w:val="007948E8"/>
    <w:rsid w:val="007957DF"/>
    <w:rsid w:val="00795AEF"/>
    <w:rsid w:val="00795B98"/>
    <w:rsid w:val="00796702"/>
    <w:rsid w:val="00796FFE"/>
    <w:rsid w:val="00797574"/>
    <w:rsid w:val="0079767C"/>
    <w:rsid w:val="00797910"/>
    <w:rsid w:val="00797BB5"/>
    <w:rsid w:val="00797EB8"/>
    <w:rsid w:val="007A087B"/>
    <w:rsid w:val="007A0EE3"/>
    <w:rsid w:val="007A1228"/>
    <w:rsid w:val="007A1484"/>
    <w:rsid w:val="007A1819"/>
    <w:rsid w:val="007A289D"/>
    <w:rsid w:val="007A30FD"/>
    <w:rsid w:val="007A39C1"/>
    <w:rsid w:val="007A656A"/>
    <w:rsid w:val="007A65C9"/>
    <w:rsid w:val="007A6AD8"/>
    <w:rsid w:val="007A6F75"/>
    <w:rsid w:val="007A717E"/>
    <w:rsid w:val="007A750F"/>
    <w:rsid w:val="007A7679"/>
    <w:rsid w:val="007A7EF2"/>
    <w:rsid w:val="007A7F86"/>
    <w:rsid w:val="007B1076"/>
    <w:rsid w:val="007B13CF"/>
    <w:rsid w:val="007B29FE"/>
    <w:rsid w:val="007B34F4"/>
    <w:rsid w:val="007B3578"/>
    <w:rsid w:val="007B39D2"/>
    <w:rsid w:val="007B4698"/>
    <w:rsid w:val="007B46FD"/>
    <w:rsid w:val="007B492B"/>
    <w:rsid w:val="007B4E74"/>
    <w:rsid w:val="007B560E"/>
    <w:rsid w:val="007B6705"/>
    <w:rsid w:val="007B6C85"/>
    <w:rsid w:val="007C047F"/>
    <w:rsid w:val="007C1257"/>
    <w:rsid w:val="007C16FA"/>
    <w:rsid w:val="007C2621"/>
    <w:rsid w:val="007C294A"/>
    <w:rsid w:val="007C29A7"/>
    <w:rsid w:val="007C2E4A"/>
    <w:rsid w:val="007C3424"/>
    <w:rsid w:val="007C468A"/>
    <w:rsid w:val="007C4DDD"/>
    <w:rsid w:val="007C4E6A"/>
    <w:rsid w:val="007C52E4"/>
    <w:rsid w:val="007C53FF"/>
    <w:rsid w:val="007C56E6"/>
    <w:rsid w:val="007C5A80"/>
    <w:rsid w:val="007C5CF6"/>
    <w:rsid w:val="007C5EA0"/>
    <w:rsid w:val="007C6303"/>
    <w:rsid w:val="007C6C84"/>
    <w:rsid w:val="007C7098"/>
    <w:rsid w:val="007C73C1"/>
    <w:rsid w:val="007C78BF"/>
    <w:rsid w:val="007C7BC0"/>
    <w:rsid w:val="007D01C2"/>
    <w:rsid w:val="007D0379"/>
    <w:rsid w:val="007D03F8"/>
    <w:rsid w:val="007D08B7"/>
    <w:rsid w:val="007D1CCA"/>
    <w:rsid w:val="007D1EC8"/>
    <w:rsid w:val="007D20B5"/>
    <w:rsid w:val="007D2BF5"/>
    <w:rsid w:val="007D2E04"/>
    <w:rsid w:val="007D39A3"/>
    <w:rsid w:val="007D410B"/>
    <w:rsid w:val="007D4144"/>
    <w:rsid w:val="007D4946"/>
    <w:rsid w:val="007D4AC0"/>
    <w:rsid w:val="007D594A"/>
    <w:rsid w:val="007D5BDC"/>
    <w:rsid w:val="007D5FD1"/>
    <w:rsid w:val="007D69B7"/>
    <w:rsid w:val="007D6B8A"/>
    <w:rsid w:val="007D77EA"/>
    <w:rsid w:val="007E03C4"/>
    <w:rsid w:val="007E0CB7"/>
    <w:rsid w:val="007E141D"/>
    <w:rsid w:val="007E15B9"/>
    <w:rsid w:val="007E1B92"/>
    <w:rsid w:val="007E2EA4"/>
    <w:rsid w:val="007E3017"/>
    <w:rsid w:val="007E3D80"/>
    <w:rsid w:val="007E40AE"/>
    <w:rsid w:val="007E4398"/>
    <w:rsid w:val="007E5661"/>
    <w:rsid w:val="007E5678"/>
    <w:rsid w:val="007E5E5A"/>
    <w:rsid w:val="007E5FE5"/>
    <w:rsid w:val="007E65FF"/>
    <w:rsid w:val="007E6687"/>
    <w:rsid w:val="007E66E9"/>
    <w:rsid w:val="007E6B54"/>
    <w:rsid w:val="007E7E24"/>
    <w:rsid w:val="007E7ECC"/>
    <w:rsid w:val="007F0AB8"/>
    <w:rsid w:val="007F12ED"/>
    <w:rsid w:val="007F13EF"/>
    <w:rsid w:val="007F146B"/>
    <w:rsid w:val="007F22FB"/>
    <w:rsid w:val="007F25C9"/>
    <w:rsid w:val="007F33B6"/>
    <w:rsid w:val="007F3A39"/>
    <w:rsid w:val="007F457D"/>
    <w:rsid w:val="007F48E5"/>
    <w:rsid w:val="007F536A"/>
    <w:rsid w:val="007F642A"/>
    <w:rsid w:val="007F6E3F"/>
    <w:rsid w:val="007F799B"/>
    <w:rsid w:val="007F7A5A"/>
    <w:rsid w:val="007F7B43"/>
    <w:rsid w:val="007F7E83"/>
    <w:rsid w:val="0080048E"/>
    <w:rsid w:val="0080129B"/>
    <w:rsid w:val="00801539"/>
    <w:rsid w:val="008022C0"/>
    <w:rsid w:val="0080281F"/>
    <w:rsid w:val="008032AF"/>
    <w:rsid w:val="00804101"/>
    <w:rsid w:val="008044EE"/>
    <w:rsid w:val="008047AF"/>
    <w:rsid w:val="00806394"/>
    <w:rsid w:val="00806709"/>
    <w:rsid w:val="00806F06"/>
    <w:rsid w:val="0080713B"/>
    <w:rsid w:val="00807303"/>
    <w:rsid w:val="0080743D"/>
    <w:rsid w:val="00807AD7"/>
    <w:rsid w:val="00810266"/>
    <w:rsid w:val="008102D9"/>
    <w:rsid w:val="00811C77"/>
    <w:rsid w:val="00812B51"/>
    <w:rsid w:val="00812B64"/>
    <w:rsid w:val="00813493"/>
    <w:rsid w:val="008134BC"/>
    <w:rsid w:val="008136CB"/>
    <w:rsid w:val="008139D4"/>
    <w:rsid w:val="00814C8D"/>
    <w:rsid w:val="00815174"/>
    <w:rsid w:val="00815331"/>
    <w:rsid w:val="00816D99"/>
    <w:rsid w:val="00817871"/>
    <w:rsid w:val="00817CBE"/>
    <w:rsid w:val="00821087"/>
    <w:rsid w:val="00821196"/>
    <w:rsid w:val="0082135B"/>
    <w:rsid w:val="008222DE"/>
    <w:rsid w:val="008226A7"/>
    <w:rsid w:val="00822A2D"/>
    <w:rsid w:val="0082309A"/>
    <w:rsid w:val="008233CB"/>
    <w:rsid w:val="00823A1A"/>
    <w:rsid w:val="00823DF2"/>
    <w:rsid w:val="00824555"/>
    <w:rsid w:val="00824854"/>
    <w:rsid w:val="00824AF4"/>
    <w:rsid w:val="00824EA1"/>
    <w:rsid w:val="00826234"/>
    <w:rsid w:val="008269F2"/>
    <w:rsid w:val="00827065"/>
    <w:rsid w:val="00827661"/>
    <w:rsid w:val="00827741"/>
    <w:rsid w:val="00830E0F"/>
    <w:rsid w:val="00830F97"/>
    <w:rsid w:val="00830FDF"/>
    <w:rsid w:val="008310BC"/>
    <w:rsid w:val="0083148A"/>
    <w:rsid w:val="00831AB1"/>
    <w:rsid w:val="00831BD0"/>
    <w:rsid w:val="00831CF1"/>
    <w:rsid w:val="00832CAD"/>
    <w:rsid w:val="00833359"/>
    <w:rsid w:val="008336FC"/>
    <w:rsid w:val="00833840"/>
    <w:rsid w:val="008338F5"/>
    <w:rsid w:val="00833C0F"/>
    <w:rsid w:val="00833D5C"/>
    <w:rsid w:val="00834B34"/>
    <w:rsid w:val="00835745"/>
    <w:rsid w:val="00836535"/>
    <w:rsid w:val="0083680E"/>
    <w:rsid w:val="0083768A"/>
    <w:rsid w:val="008376F1"/>
    <w:rsid w:val="008379B4"/>
    <w:rsid w:val="00837C36"/>
    <w:rsid w:val="00840841"/>
    <w:rsid w:val="00840B23"/>
    <w:rsid w:val="00840F6E"/>
    <w:rsid w:val="00841251"/>
    <w:rsid w:val="00841263"/>
    <w:rsid w:val="00841B3F"/>
    <w:rsid w:val="008421AE"/>
    <w:rsid w:val="00842DAA"/>
    <w:rsid w:val="00843307"/>
    <w:rsid w:val="00843E5F"/>
    <w:rsid w:val="0084422B"/>
    <w:rsid w:val="00844798"/>
    <w:rsid w:val="0084554A"/>
    <w:rsid w:val="00847A64"/>
    <w:rsid w:val="00847B19"/>
    <w:rsid w:val="008510B1"/>
    <w:rsid w:val="00851AAD"/>
    <w:rsid w:val="008524BB"/>
    <w:rsid w:val="00853C8A"/>
    <w:rsid w:val="00853CEE"/>
    <w:rsid w:val="00853D29"/>
    <w:rsid w:val="008547C8"/>
    <w:rsid w:val="00854953"/>
    <w:rsid w:val="00854DD5"/>
    <w:rsid w:val="00854F15"/>
    <w:rsid w:val="008555D1"/>
    <w:rsid w:val="0085624C"/>
    <w:rsid w:val="00856265"/>
    <w:rsid w:val="00856593"/>
    <w:rsid w:val="00856A5F"/>
    <w:rsid w:val="00856CBD"/>
    <w:rsid w:val="008577D9"/>
    <w:rsid w:val="0086030E"/>
    <w:rsid w:val="00860FE6"/>
    <w:rsid w:val="008612D8"/>
    <w:rsid w:val="00861551"/>
    <w:rsid w:val="00861764"/>
    <w:rsid w:val="00862518"/>
    <w:rsid w:val="008625D9"/>
    <w:rsid w:val="008627F6"/>
    <w:rsid w:val="008637A6"/>
    <w:rsid w:val="00863EE7"/>
    <w:rsid w:val="00864B82"/>
    <w:rsid w:val="0086503F"/>
    <w:rsid w:val="00865A0D"/>
    <w:rsid w:val="008668E0"/>
    <w:rsid w:val="00867BBA"/>
    <w:rsid w:val="00867E24"/>
    <w:rsid w:val="0087069A"/>
    <w:rsid w:val="008707C3"/>
    <w:rsid w:val="00870EF6"/>
    <w:rsid w:val="0087109A"/>
    <w:rsid w:val="00871C89"/>
    <w:rsid w:val="00871D8A"/>
    <w:rsid w:val="00871FE1"/>
    <w:rsid w:val="008720E3"/>
    <w:rsid w:val="0087233D"/>
    <w:rsid w:val="0087260A"/>
    <w:rsid w:val="0087312E"/>
    <w:rsid w:val="008732E9"/>
    <w:rsid w:val="00873360"/>
    <w:rsid w:val="008735DD"/>
    <w:rsid w:val="0087422A"/>
    <w:rsid w:val="00874ACC"/>
    <w:rsid w:val="00874B28"/>
    <w:rsid w:val="00874DE6"/>
    <w:rsid w:val="00874E77"/>
    <w:rsid w:val="00874E85"/>
    <w:rsid w:val="00874EA4"/>
    <w:rsid w:val="008753D2"/>
    <w:rsid w:val="008756F6"/>
    <w:rsid w:val="00875791"/>
    <w:rsid w:val="008757B9"/>
    <w:rsid w:val="00875A4C"/>
    <w:rsid w:val="008763C9"/>
    <w:rsid w:val="00877558"/>
    <w:rsid w:val="0087757E"/>
    <w:rsid w:val="0087774D"/>
    <w:rsid w:val="00880881"/>
    <w:rsid w:val="00881A50"/>
    <w:rsid w:val="008822B1"/>
    <w:rsid w:val="0088279E"/>
    <w:rsid w:val="00883993"/>
    <w:rsid w:val="00884744"/>
    <w:rsid w:val="008851E9"/>
    <w:rsid w:val="00885525"/>
    <w:rsid w:val="0088590D"/>
    <w:rsid w:val="00886865"/>
    <w:rsid w:val="00886931"/>
    <w:rsid w:val="00890574"/>
    <w:rsid w:val="00890B7C"/>
    <w:rsid w:val="00890DF1"/>
    <w:rsid w:val="008915DA"/>
    <w:rsid w:val="008916B0"/>
    <w:rsid w:val="00891BB8"/>
    <w:rsid w:val="008920A6"/>
    <w:rsid w:val="008923CB"/>
    <w:rsid w:val="008926DE"/>
    <w:rsid w:val="00894E8C"/>
    <w:rsid w:val="00895751"/>
    <w:rsid w:val="00895AF9"/>
    <w:rsid w:val="0089794D"/>
    <w:rsid w:val="00897EB1"/>
    <w:rsid w:val="00897FF9"/>
    <w:rsid w:val="008A095E"/>
    <w:rsid w:val="008A0C3D"/>
    <w:rsid w:val="008A0EE0"/>
    <w:rsid w:val="008A106B"/>
    <w:rsid w:val="008A1435"/>
    <w:rsid w:val="008A20AD"/>
    <w:rsid w:val="008A2131"/>
    <w:rsid w:val="008A21C9"/>
    <w:rsid w:val="008A30D0"/>
    <w:rsid w:val="008A4500"/>
    <w:rsid w:val="008A461D"/>
    <w:rsid w:val="008B05D3"/>
    <w:rsid w:val="008B0CA6"/>
    <w:rsid w:val="008B0F40"/>
    <w:rsid w:val="008B2F8F"/>
    <w:rsid w:val="008B3335"/>
    <w:rsid w:val="008B34CD"/>
    <w:rsid w:val="008B35BF"/>
    <w:rsid w:val="008B37E2"/>
    <w:rsid w:val="008B3968"/>
    <w:rsid w:val="008B408E"/>
    <w:rsid w:val="008B512A"/>
    <w:rsid w:val="008B54FB"/>
    <w:rsid w:val="008B5C4A"/>
    <w:rsid w:val="008B5D31"/>
    <w:rsid w:val="008B5FE5"/>
    <w:rsid w:val="008B6028"/>
    <w:rsid w:val="008B60C1"/>
    <w:rsid w:val="008B63AC"/>
    <w:rsid w:val="008B683D"/>
    <w:rsid w:val="008B6DAE"/>
    <w:rsid w:val="008B7468"/>
    <w:rsid w:val="008C051D"/>
    <w:rsid w:val="008C0A3C"/>
    <w:rsid w:val="008C0C72"/>
    <w:rsid w:val="008C0EEA"/>
    <w:rsid w:val="008C1F21"/>
    <w:rsid w:val="008C209F"/>
    <w:rsid w:val="008C21B9"/>
    <w:rsid w:val="008C237C"/>
    <w:rsid w:val="008C23EC"/>
    <w:rsid w:val="008C27CD"/>
    <w:rsid w:val="008C3428"/>
    <w:rsid w:val="008C3681"/>
    <w:rsid w:val="008C3925"/>
    <w:rsid w:val="008C3FA8"/>
    <w:rsid w:val="008C48BF"/>
    <w:rsid w:val="008C4B42"/>
    <w:rsid w:val="008C4EAC"/>
    <w:rsid w:val="008C5D77"/>
    <w:rsid w:val="008C69DD"/>
    <w:rsid w:val="008C75AB"/>
    <w:rsid w:val="008C769E"/>
    <w:rsid w:val="008C7AF4"/>
    <w:rsid w:val="008D184D"/>
    <w:rsid w:val="008D1CB9"/>
    <w:rsid w:val="008D1DFF"/>
    <w:rsid w:val="008D2172"/>
    <w:rsid w:val="008D2235"/>
    <w:rsid w:val="008D243E"/>
    <w:rsid w:val="008D24A3"/>
    <w:rsid w:val="008D2BBA"/>
    <w:rsid w:val="008D2CAE"/>
    <w:rsid w:val="008D2E23"/>
    <w:rsid w:val="008D31F0"/>
    <w:rsid w:val="008D3237"/>
    <w:rsid w:val="008D3B77"/>
    <w:rsid w:val="008D3CB8"/>
    <w:rsid w:val="008D3F56"/>
    <w:rsid w:val="008D3FA5"/>
    <w:rsid w:val="008D4302"/>
    <w:rsid w:val="008D4394"/>
    <w:rsid w:val="008D4AEE"/>
    <w:rsid w:val="008D5603"/>
    <w:rsid w:val="008D5617"/>
    <w:rsid w:val="008D582A"/>
    <w:rsid w:val="008D5889"/>
    <w:rsid w:val="008D5E93"/>
    <w:rsid w:val="008D6111"/>
    <w:rsid w:val="008D6686"/>
    <w:rsid w:val="008D692C"/>
    <w:rsid w:val="008D6A33"/>
    <w:rsid w:val="008D6EE2"/>
    <w:rsid w:val="008D7075"/>
    <w:rsid w:val="008D74BA"/>
    <w:rsid w:val="008E0067"/>
    <w:rsid w:val="008E099D"/>
    <w:rsid w:val="008E1051"/>
    <w:rsid w:val="008E1196"/>
    <w:rsid w:val="008E1355"/>
    <w:rsid w:val="008E1501"/>
    <w:rsid w:val="008E1D03"/>
    <w:rsid w:val="008E237A"/>
    <w:rsid w:val="008E2936"/>
    <w:rsid w:val="008E311C"/>
    <w:rsid w:val="008E3C02"/>
    <w:rsid w:val="008E403F"/>
    <w:rsid w:val="008E4B08"/>
    <w:rsid w:val="008E5569"/>
    <w:rsid w:val="008E55CD"/>
    <w:rsid w:val="008E5F94"/>
    <w:rsid w:val="008E614C"/>
    <w:rsid w:val="008E62FB"/>
    <w:rsid w:val="008E639B"/>
    <w:rsid w:val="008E6B51"/>
    <w:rsid w:val="008E6DD1"/>
    <w:rsid w:val="008E6DE9"/>
    <w:rsid w:val="008E758D"/>
    <w:rsid w:val="008E7B09"/>
    <w:rsid w:val="008F037A"/>
    <w:rsid w:val="008F0B50"/>
    <w:rsid w:val="008F0D64"/>
    <w:rsid w:val="008F0E44"/>
    <w:rsid w:val="008F0F88"/>
    <w:rsid w:val="008F18F3"/>
    <w:rsid w:val="008F23F0"/>
    <w:rsid w:val="008F2A04"/>
    <w:rsid w:val="008F3E78"/>
    <w:rsid w:val="008F49DE"/>
    <w:rsid w:val="008F4DDA"/>
    <w:rsid w:val="008F5407"/>
    <w:rsid w:val="008F56DC"/>
    <w:rsid w:val="008F5722"/>
    <w:rsid w:val="008F5933"/>
    <w:rsid w:val="008F5CD6"/>
    <w:rsid w:val="008F65D0"/>
    <w:rsid w:val="008F6BC3"/>
    <w:rsid w:val="008F7082"/>
    <w:rsid w:val="008F725B"/>
    <w:rsid w:val="008F7654"/>
    <w:rsid w:val="008F7684"/>
    <w:rsid w:val="008F76C2"/>
    <w:rsid w:val="008F7749"/>
    <w:rsid w:val="00900515"/>
    <w:rsid w:val="00900B44"/>
    <w:rsid w:val="00901D86"/>
    <w:rsid w:val="00901E6B"/>
    <w:rsid w:val="009025DC"/>
    <w:rsid w:val="00902A8A"/>
    <w:rsid w:val="00902D0E"/>
    <w:rsid w:val="00903718"/>
    <w:rsid w:val="009039B2"/>
    <w:rsid w:val="00903CDE"/>
    <w:rsid w:val="00903D26"/>
    <w:rsid w:val="0090427B"/>
    <w:rsid w:val="00904484"/>
    <w:rsid w:val="0090464C"/>
    <w:rsid w:val="009048B9"/>
    <w:rsid w:val="00904A84"/>
    <w:rsid w:val="00904B38"/>
    <w:rsid w:val="00904C1F"/>
    <w:rsid w:val="0090572C"/>
    <w:rsid w:val="00905D84"/>
    <w:rsid w:val="009066E5"/>
    <w:rsid w:val="009072C7"/>
    <w:rsid w:val="009076E3"/>
    <w:rsid w:val="009100A7"/>
    <w:rsid w:val="00910C49"/>
    <w:rsid w:val="00911BF2"/>
    <w:rsid w:val="009124EE"/>
    <w:rsid w:val="0091363F"/>
    <w:rsid w:val="00914174"/>
    <w:rsid w:val="0091434A"/>
    <w:rsid w:val="009152C3"/>
    <w:rsid w:val="009171B9"/>
    <w:rsid w:val="009173CD"/>
    <w:rsid w:val="009179F3"/>
    <w:rsid w:val="00917B83"/>
    <w:rsid w:val="00917D73"/>
    <w:rsid w:val="00920300"/>
    <w:rsid w:val="0092032A"/>
    <w:rsid w:val="00920629"/>
    <w:rsid w:val="009211F8"/>
    <w:rsid w:val="009212FD"/>
    <w:rsid w:val="0092159B"/>
    <w:rsid w:val="00921CC3"/>
    <w:rsid w:val="00921E70"/>
    <w:rsid w:val="00921EF9"/>
    <w:rsid w:val="0092250B"/>
    <w:rsid w:val="009227A1"/>
    <w:rsid w:val="009228D0"/>
    <w:rsid w:val="00922F22"/>
    <w:rsid w:val="0092322B"/>
    <w:rsid w:val="00923957"/>
    <w:rsid w:val="00924401"/>
    <w:rsid w:val="00924555"/>
    <w:rsid w:val="0092471B"/>
    <w:rsid w:val="00925564"/>
    <w:rsid w:val="00926895"/>
    <w:rsid w:val="00926A79"/>
    <w:rsid w:val="00931B10"/>
    <w:rsid w:val="00932C3D"/>
    <w:rsid w:val="0093311A"/>
    <w:rsid w:val="00933131"/>
    <w:rsid w:val="00934A01"/>
    <w:rsid w:val="00934A11"/>
    <w:rsid w:val="00934C1E"/>
    <w:rsid w:val="00934F18"/>
    <w:rsid w:val="00935813"/>
    <w:rsid w:val="00935895"/>
    <w:rsid w:val="00935CAD"/>
    <w:rsid w:val="009363B5"/>
    <w:rsid w:val="00936C1D"/>
    <w:rsid w:val="00936C39"/>
    <w:rsid w:val="009373CD"/>
    <w:rsid w:val="00940FF1"/>
    <w:rsid w:val="0094156C"/>
    <w:rsid w:val="00941631"/>
    <w:rsid w:val="00941847"/>
    <w:rsid w:val="00942850"/>
    <w:rsid w:val="009429D1"/>
    <w:rsid w:val="00942BEA"/>
    <w:rsid w:val="00942E06"/>
    <w:rsid w:val="00943360"/>
    <w:rsid w:val="009435BA"/>
    <w:rsid w:val="00944013"/>
    <w:rsid w:val="0094423B"/>
    <w:rsid w:val="00944B16"/>
    <w:rsid w:val="00944CB6"/>
    <w:rsid w:val="00945D79"/>
    <w:rsid w:val="00946355"/>
    <w:rsid w:val="00946D17"/>
    <w:rsid w:val="009475E6"/>
    <w:rsid w:val="0094764F"/>
    <w:rsid w:val="00947CC5"/>
    <w:rsid w:val="00947DE1"/>
    <w:rsid w:val="009505BF"/>
    <w:rsid w:val="00950658"/>
    <w:rsid w:val="0095066E"/>
    <w:rsid w:val="009508BB"/>
    <w:rsid w:val="00950B6F"/>
    <w:rsid w:val="00950D3F"/>
    <w:rsid w:val="00950D5B"/>
    <w:rsid w:val="00950D9A"/>
    <w:rsid w:val="009513A5"/>
    <w:rsid w:val="00951F52"/>
    <w:rsid w:val="009520BB"/>
    <w:rsid w:val="009526A2"/>
    <w:rsid w:val="009536DE"/>
    <w:rsid w:val="009538E2"/>
    <w:rsid w:val="00954216"/>
    <w:rsid w:val="009561AC"/>
    <w:rsid w:val="0095620D"/>
    <w:rsid w:val="00957526"/>
    <w:rsid w:val="00957A3B"/>
    <w:rsid w:val="00957BB0"/>
    <w:rsid w:val="00957E3B"/>
    <w:rsid w:val="00960A3C"/>
    <w:rsid w:val="00960AA2"/>
    <w:rsid w:val="00960AC6"/>
    <w:rsid w:val="00960B6F"/>
    <w:rsid w:val="009622CF"/>
    <w:rsid w:val="009623B1"/>
    <w:rsid w:val="009623E5"/>
    <w:rsid w:val="00962C60"/>
    <w:rsid w:val="00962E3D"/>
    <w:rsid w:val="00963756"/>
    <w:rsid w:val="00963BE3"/>
    <w:rsid w:val="00963CD7"/>
    <w:rsid w:val="00964218"/>
    <w:rsid w:val="00964409"/>
    <w:rsid w:val="00964BA0"/>
    <w:rsid w:val="00964ECA"/>
    <w:rsid w:val="0096598E"/>
    <w:rsid w:val="0096667D"/>
    <w:rsid w:val="0096669A"/>
    <w:rsid w:val="00966E20"/>
    <w:rsid w:val="00966F67"/>
    <w:rsid w:val="0096705E"/>
    <w:rsid w:val="0096719A"/>
    <w:rsid w:val="00967E88"/>
    <w:rsid w:val="00970231"/>
    <w:rsid w:val="0097028C"/>
    <w:rsid w:val="00970EFB"/>
    <w:rsid w:val="0097152F"/>
    <w:rsid w:val="00971C4C"/>
    <w:rsid w:val="00971D41"/>
    <w:rsid w:val="00972844"/>
    <w:rsid w:val="00972D9E"/>
    <w:rsid w:val="009732B3"/>
    <w:rsid w:val="00973403"/>
    <w:rsid w:val="009738CC"/>
    <w:rsid w:val="00974BF0"/>
    <w:rsid w:val="00975450"/>
    <w:rsid w:val="00975CDC"/>
    <w:rsid w:val="00976F8D"/>
    <w:rsid w:val="009770C6"/>
    <w:rsid w:val="00977186"/>
    <w:rsid w:val="0097739B"/>
    <w:rsid w:val="00977EC6"/>
    <w:rsid w:val="0098041F"/>
    <w:rsid w:val="0098089E"/>
    <w:rsid w:val="0098151C"/>
    <w:rsid w:val="00981736"/>
    <w:rsid w:val="009819A2"/>
    <w:rsid w:val="00981CB6"/>
    <w:rsid w:val="0098222C"/>
    <w:rsid w:val="00983C81"/>
    <w:rsid w:val="0098556D"/>
    <w:rsid w:val="00985B2C"/>
    <w:rsid w:val="009861F5"/>
    <w:rsid w:val="009866AC"/>
    <w:rsid w:val="00986994"/>
    <w:rsid w:val="0098738F"/>
    <w:rsid w:val="009876AC"/>
    <w:rsid w:val="00990464"/>
    <w:rsid w:val="009909D7"/>
    <w:rsid w:val="00991288"/>
    <w:rsid w:val="00991673"/>
    <w:rsid w:val="009928C0"/>
    <w:rsid w:val="00994413"/>
    <w:rsid w:val="00994F8D"/>
    <w:rsid w:val="009954C4"/>
    <w:rsid w:val="009957D1"/>
    <w:rsid w:val="00995BB0"/>
    <w:rsid w:val="00995FA7"/>
    <w:rsid w:val="00996926"/>
    <w:rsid w:val="00996FD1"/>
    <w:rsid w:val="00997912"/>
    <w:rsid w:val="009A015D"/>
    <w:rsid w:val="009A0249"/>
    <w:rsid w:val="009A096D"/>
    <w:rsid w:val="009A0A96"/>
    <w:rsid w:val="009A0C6B"/>
    <w:rsid w:val="009A13A8"/>
    <w:rsid w:val="009A18DC"/>
    <w:rsid w:val="009A1F28"/>
    <w:rsid w:val="009A2804"/>
    <w:rsid w:val="009A2FDE"/>
    <w:rsid w:val="009A3396"/>
    <w:rsid w:val="009A33BE"/>
    <w:rsid w:val="009A361D"/>
    <w:rsid w:val="009A3E64"/>
    <w:rsid w:val="009A474A"/>
    <w:rsid w:val="009A4783"/>
    <w:rsid w:val="009A4A9F"/>
    <w:rsid w:val="009A4D00"/>
    <w:rsid w:val="009A4F49"/>
    <w:rsid w:val="009A57FA"/>
    <w:rsid w:val="009A59AD"/>
    <w:rsid w:val="009A5D8D"/>
    <w:rsid w:val="009A5DC1"/>
    <w:rsid w:val="009A5F37"/>
    <w:rsid w:val="009A6244"/>
    <w:rsid w:val="009A62CD"/>
    <w:rsid w:val="009A6D73"/>
    <w:rsid w:val="009A7050"/>
    <w:rsid w:val="009A7BF4"/>
    <w:rsid w:val="009A7CD2"/>
    <w:rsid w:val="009B0350"/>
    <w:rsid w:val="009B0487"/>
    <w:rsid w:val="009B1343"/>
    <w:rsid w:val="009B2344"/>
    <w:rsid w:val="009B2512"/>
    <w:rsid w:val="009B252B"/>
    <w:rsid w:val="009B27CC"/>
    <w:rsid w:val="009B27E9"/>
    <w:rsid w:val="009B28EF"/>
    <w:rsid w:val="009B2AA7"/>
    <w:rsid w:val="009B2AE2"/>
    <w:rsid w:val="009B2C6A"/>
    <w:rsid w:val="009B2E4A"/>
    <w:rsid w:val="009B393E"/>
    <w:rsid w:val="009B3AD9"/>
    <w:rsid w:val="009B3B83"/>
    <w:rsid w:val="009B3DCC"/>
    <w:rsid w:val="009B40ED"/>
    <w:rsid w:val="009B48F0"/>
    <w:rsid w:val="009B59AD"/>
    <w:rsid w:val="009B5D9F"/>
    <w:rsid w:val="009B5F97"/>
    <w:rsid w:val="009B6184"/>
    <w:rsid w:val="009B629A"/>
    <w:rsid w:val="009B661D"/>
    <w:rsid w:val="009B66DB"/>
    <w:rsid w:val="009B6A75"/>
    <w:rsid w:val="009B6F21"/>
    <w:rsid w:val="009B70E8"/>
    <w:rsid w:val="009B7410"/>
    <w:rsid w:val="009B7ED4"/>
    <w:rsid w:val="009C0388"/>
    <w:rsid w:val="009C0B18"/>
    <w:rsid w:val="009C0B53"/>
    <w:rsid w:val="009C14F7"/>
    <w:rsid w:val="009C17BF"/>
    <w:rsid w:val="009C1DE4"/>
    <w:rsid w:val="009C20A9"/>
    <w:rsid w:val="009C2A1F"/>
    <w:rsid w:val="009C2CC4"/>
    <w:rsid w:val="009C2E17"/>
    <w:rsid w:val="009C3118"/>
    <w:rsid w:val="009C3759"/>
    <w:rsid w:val="009C40A6"/>
    <w:rsid w:val="009C4ABF"/>
    <w:rsid w:val="009C534F"/>
    <w:rsid w:val="009C5C7F"/>
    <w:rsid w:val="009C5F46"/>
    <w:rsid w:val="009C660F"/>
    <w:rsid w:val="009C6E67"/>
    <w:rsid w:val="009C7234"/>
    <w:rsid w:val="009D00DA"/>
    <w:rsid w:val="009D0183"/>
    <w:rsid w:val="009D0474"/>
    <w:rsid w:val="009D07F5"/>
    <w:rsid w:val="009D0CF4"/>
    <w:rsid w:val="009D0FD3"/>
    <w:rsid w:val="009D100F"/>
    <w:rsid w:val="009D25A2"/>
    <w:rsid w:val="009D319F"/>
    <w:rsid w:val="009D4442"/>
    <w:rsid w:val="009D4767"/>
    <w:rsid w:val="009D4CBE"/>
    <w:rsid w:val="009D5240"/>
    <w:rsid w:val="009D56E8"/>
    <w:rsid w:val="009D5C7F"/>
    <w:rsid w:val="009D5CAF"/>
    <w:rsid w:val="009D702E"/>
    <w:rsid w:val="009D73EB"/>
    <w:rsid w:val="009D778A"/>
    <w:rsid w:val="009D7E6D"/>
    <w:rsid w:val="009E026A"/>
    <w:rsid w:val="009E03F1"/>
    <w:rsid w:val="009E0BCF"/>
    <w:rsid w:val="009E1177"/>
    <w:rsid w:val="009E1F19"/>
    <w:rsid w:val="009E2727"/>
    <w:rsid w:val="009E2E60"/>
    <w:rsid w:val="009E3AF6"/>
    <w:rsid w:val="009E417F"/>
    <w:rsid w:val="009E4253"/>
    <w:rsid w:val="009E42B6"/>
    <w:rsid w:val="009E4909"/>
    <w:rsid w:val="009E4D91"/>
    <w:rsid w:val="009E51E3"/>
    <w:rsid w:val="009E5C3E"/>
    <w:rsid w:val="009E68A6"/>
    <w:rsid w:val="009E6A88"/>
    <w:rsid w:val="009E6ADB"/>
    <w:rsid w:val="009E6D58"/>
    <w:rsid w:val="009E78AF"/>
    <w:rsid w:val="009E7C72"/>
    <w:rsid w:val="009F0095"/>
    <w:rsid w:val="009F018F"/>
    <w:rsid w:val="009F0C73"/>
    <w:rsid w:val="009F0E88"/>
    <w:rsid w:val="009F16A0"/>
    <w:rsid w:val="009F1DF0"/>
    <w:rsid w:val="009F2731"/>
    <w:rsid w:val="009F2868"/>
    <w:rsid w:val="009F2A5B"/>
    <w:rsid w:val="009F3035"/>
    <w:rsid w:val="009F3569"/>
    <w:rsid w:val="009F3764"/>
    <w:rsid w:val="009F3E0B"/>
    <w:rsid w:val="009F434E"/>
    <w:rsid w:val="009F44EB"/>
    <w:rsid w:val="009F461B"/>
    <w:rsid w:val="009F46F6"/>
    <w:rsid w:val="009F5599"/>
    <w:rsid w:val="009F5897"/>
    <w:rsid w:val="009F6A68"/>
    <w:rsid w:val="009F715B"/>
    <w:rsid w:val="009F741D"/>
    <w:rsid w:val="009F7502"/>
    <w:rsid w:val="00A000ED"/>
    <w:rsid w:val="00A00266"/>
    <w:rsid w:val="00A0108E"/>
    <w:rsid w:val="00A01463"/>
    <w:rsid w:val="00A01546"/>
    <w:rsid w:val="00A01654"/>
    <w:rsid w:val="00A01C70"/>
    <w:rsid w:val="00A020CE"/>
    <w:rsid w:val="00A02546"/>
    <w:rsid w:val="00A025D0"/>
    <w:rsid w:val="00A02D87"/>
    <w:rsid w:val="00A02E3E"/>
    <w:rsid w:val="00A03B17"/>
    <w:rsid w:val="00A041AC"/>
    <w:rsid w:val="00A046AE"/>
    <w:rsid w:val="00A04AA9"/>
    <w:rsid w:val="00A04D1D"/>
    <w:rsid w:val="00A05547"/>
    <w:rsid w:val="00A05785"/>
    <w:rsid w:val="00A06986"/>
    <w:rsid w:val="00A06BF1"/>
    <w:rsid w:val="00A06D3F"/>
    <w:rsid w:val="00A07E28"/>
    <w:rsid w:val="00A07E98"/>
    <w:rsid w:val="00A113C1"/>
    <w:rsid w:val="00A11B75"/>
    <w:rsid w:val="00A11D34"/>
    <w:rsid w:val="00A11F13"/>
    <w:rsid w:val="00A12371"/>
    <w:rsid w:val="00A1242C"/>
    <w:rsid w:val="00A12A12"/>
    <w:rsid w:val="00A13634"/>
    <w:rsid w:val="00A13934"/>
    <w:rsid w:val="00A13B48"/>
    <w:rsid w:val="00A13F7D"/>
    <w:rsid w:val="00A1453D"/>
    <w:rsid w:val="00A15AE8"/>
    <w:rsid w:val="00A15D9E"/>
    <w:rsid w:val="00A15FAD"/>
    <w:rsid w:val="00A16C86"/>
    <w:rsid w:val="00A16D2F"/>
    <w:rsid w:val="00A16EA6"/>
    <w:rsid w:val="00A17F3F"/>
    <w:rsid w:val="00A20160"/>
    <w:rsid w:val="00A20686"/>
    <w:rsid w:val="00A20B74"/>
    <w:rsid w:val="00A20D28"/>
    <w:rsid w:val="00A212F3"/>
    <w:rsid w:val="00A216B5"/>
    <w:rsid w:val="00A225B9"/>
    <w:rsid w:val="00A22CC5"/>
    <w:rsid w:val="00A22CF2"/>
    <w:rsid w:val="00A22F0B"/>
    <w:rsid w:val="00A22F89"/>
    <w:rsid w:val="00A2316D"/>
    <w:rsid w:val="00A23638"/>
    <w:rsid w:val="00A23FA5"/>
    <w:rsid w:val="00A2420E"/>
    <w:rsid w:val="00A24D0D"/>
    <w:rsid w:val="00A2575B"/>
    <w:rsid w:val="00A258DC"/>
    <w:rsid w:val="00A25CE9"/>
    <w:rsid w:val="00A25EFB"/>
    <w:rsid w:val="00A2665D"/>
    <w:rsid w:val="00A266F3"/>
    <w:rsid w:val="00A26DB0"/>
    <w:rsid w:val="00A27582"/>
    <w:rsid w:val="00A279EF"/>
    <w:rsid w:val="00A30247"/>
    <w:rsid w:val="00A304E8"/>
    <w:rsid w:val="00A30F57"/>
    <w:rsid w:val="00A31A21"/>
    <w:rsid w:val="00A32F33"/>
    <w:rsid w:val="00A33311"/>
    <w:rsid w:val="00A33347"/>
    <w:rsid w:val="00A335C5"/>
    <w:rsid w:val="00A3372B"/>
    <w:rsid w:val="00A33C02"/>
    <w:rsid w:val="00A34D57"/>
    <w:rsid w:val="00A34D80"/>
    <w:rsid w:val="00A3521D"/>
    <w:rsid w:val="00A3524E"/>
    <w:rsid w:val="00A35675"/>
    <w:rsid w:val="00A373FF"/>
    <w:rsid w:val="00A375AC"/>
    <w:rsid w:val="00A40172"/>
    <w:rsid w:val="00A402B4"/>
    <w:rsid w:val="00A406F3"/>
    <w:rsid w:val="00A40A56"/>
    <w:rsid w:val="00A40BB3"/>
    <w:rsid w:val="00A411E6"/>
    <w:rsid w:val="00A4170A"/>
    <w:rsid w:val="00A42714"/>
    <w:rsid w:val="00A42B4E"/>
    <w:rsid w:val="00A42FC5"/>
    <w:rsid w:val="00A430D3"/>
    <w:rsid w:val="00A43939"/>
    <w:rsid w:val="00A43CB9"/>
    <w:rsid w:val="00A4408E"/>
    <w:rsid w:val="00A44A46"/>
    <w:rsid w:val="00A44C3D"/>
    <w:rsid w:val="00A458CF"/>
    <w:rsid w:val="00A4784A"/>
    <w:rsid w:val="00A4793E"/>
    <w:rsid w:val="00A47BA5"/>
    <w:rsid w:val="00A50A53"/>
    <w:rsid w:val="00A51C03"/>
    <w:rsid w:val="00A51C2A"/>
    <w:rsid w:val="00A51C81"/>
    <w:rsid w:val="00A51FE2"/>
    <w:rsid w:val="00A524CF"/>
    <w:rsid w:val="00A52578"/>
    <w:rsid w:val="00A52AD8"/>
    <w:rsid w:val="00A546E0"/>
    <w:rsid w:val="00A54BB5"/>
    <w:rsid w:val="00A552BC"/>
    <w:rsid w:val="00A55F95"/>
    <w:rsid w:val="00A57182"/>
    <w:rsid w:val="00A57832"/>
    <w:rsid w:val="00A6026E"/>
    <w:rsid w:val="00A62549"/>
    <w:rsid w:val="00A62EAE"/>
    <w:rsid w:val="00A63544"/>
    <w:rsid w:val="00A63E41"/>
    <w:rsid w:val="00A64C3A"/>
    <w:rsid w:val="00A659EE"/>
    <w:rsid w:val="00A65E1D"/>
    <w:rsid w:val="00A67235"/>
    <w:rsid w:val="00A6739A"/>
    <w:rsid w:val="00A67B5C"/>
    <w:rsid w:val="00A708ED"/>
    <w:rsid w:val="00A712AE"/>
    <w:rsid w:val="00A715DF"/>
    <w:rsid w:val="00A718F0"/>
    <w:rsid w:val="00A72053"/>
    <w:rsid w:val="00A720A1"/>
    <w:rsid w:val="00A72215"/>
    <w:rsid w:val="00A7237A"/>
    <w:rsid w:val="00A72410"/>
    <w:rsid w:val="00A726EF"/>
    <w:rsid w:val="00A72B13"/>
    <w:rsid w:val="00A72FA2"/>
    <w:rsid w:val="00A7312B"/>
    <w:rsid w:val="00A73615"/>
    <w:rsid w:val="00A7369C"/>
    <w:rsid w:val="00A7381B"/>
    <w:rsid w:val="00A7435E"/>
    <w:rsid w:val="00A74634"/>
    <w:rsid w:val="00A74813"/>
    <w:rsid w:val="00A74A5C"/>
    <w:rsid w:val="00A74BCB"/>
    <w:rsid w:val="00A74C85"/>
    <w:rsid w:val="00A75069"/>
    <w:rsid w:val="00A75358"/>
    <w:rsid w:val="00A75649"/>
    <w:rsid w:val="00A757F7"/>
    <w:rsid w:val="00A75E36"/>
    <w:rsid w:val="00A760B5"/>
    <w:rsid w:val="00A76175"/>
    <w:rsid w:val="00A7631A"/>
    <w:rsid w:val="00A767A9"/>
    <w:rsid w:val="00A76A19"/>
    <w:rsid w:val="00A76B04"/>
    <w:rsid w:val="00A77164"/>
    <w:rsid w:val="00A77738"/>
    <w:rsid w:val="00A77B03"/>
    <w:rsid w:val="00A803E2"/>
    <w:rsid w:val="00A80C6A"/>
    <w:rsid w:val="00A8121D"/>
    <w:rsid w:val="00A81585"/>
    <w:rsid w:val="00A8183C"/>
    <w:rsid w:val="00A8193B"/>
    <w:rsid w:val="00A81D88"/>
    <w:rsid w:val="00A82061"/>
    <w:rsid w:val="00A820F9"/>
    <w:rsid w:val="00A83048"/>
    <w:rsid w:val="00A8329D"/>
    <w:rsid w:val="00A832AA"/>
    <w:rsid w:val="00A83DED"/>
    <w:rsid w:val="00A85163"/>
    <w:rsid w:val="00A85321"/>
    <w:rsid w:val="00A85336"/>
    <w:rsid w:val="00A85EA5"/>
    <w:rsid w:val="00A86B4E"/>
    <w:rsid w:val="00A86B56"/>
    <w:rsid w:val="00A87064"/>
    <w:rsid w:val="00A8778E"/>
    <w:rsid w:val="00A9052A"/>
    <w:rsid w:val="00A90631"/>
    <w:rsid w:val="00A90BA0"/>
    <w:rsid w:val="00A90C42"/>
    <w:rsid w:val="00A90FF3"/>
    <w:rsid w:val="00A91308"/>
    <w:rsid w:val="00A918C4"/>
    <w:rsid w:val="00A918CB"/>
    <w:rsid w:val="00A91A11"/>
    <w:rsid w:val="00A923B3"/>
    <w:rsid w:val="00A925D4"/>
    <w:rsid w:val="00A9388C"/>
    <w:rsid w:val="00A944C0"/>
    <w:rsid w:val="00A94F35"/>
    <w:rsid w:val="00A9507A"/>
    <w:rsid w:val="00A9509B"/>
    <w:rsid w:val="00A95535"/>
    <w:rsid w:val="00A96170"/>
    <w:rsid w:val="00A966EE"/>
    <w:rsid w:val="00A96A17"/>
    <w:rsid w:val="00A9729C"/>
    <w:rsid w:val="00A97AB5"/>
    <w:rsid w:val="00A97E57"/>
    <w:rsid w:val="00A97F86"/>
    <w:rsid w:val="00AA026D"/>
    <w:rsid w:val="00AA04F7"/>
    <w:rsid w:val="00AA0721"/>
    <w:rsid w:val="00AA119F"/>
    <w:rsid w:val="00AA14FF"/>
    <w:rsid w:val="00AA207F"/>
    <w:rsid w:val="00AA2BD6"/>
    <w:rsid w:val="00AA34A7"/>
    <w:rsid w:val="00AA3724"/>
    <w:rsid w:val="00AA37BA"/>
    <w:rsid w:val="00AA389D"/>
    <w:rsid w:val="00AA3B3B"/>
    <w:rsid w:val="00AA43E6"/>
    <w:rsid w:val="00AA4671"/>
    <w:rsid w:val="00AA5073"/>
    <w:rsid w:val="00AA50A4"/>
    <w:rsid w:val="00AA521F"/>
    <w:rsid w:val="00AA53D4"/>
    <w:rsid w:val="00AA5E35"/>
    <w:rsid w:val="00AA617E"/>
    <w:rsid w:val="00AA66D1"/>
    <w:rsid w:val="00AA69C9"/>
    <w:rsid w:val="00AA6C97"/>
    <w:rsid w:val="00AA7D4D"/>
    <w:rsid w:val="00AA7E4B"/>
    <w:rsid w:val="00AB00F0"/>
    <w:rsid w:val="00AB02BA"/>
    <w:rsid w:val="00AB03B2"/>
    <w:rsid w:val="00AB0451"/>
    <w:rsid w:val="00AB0A56"/>
    <w:rsid w:val="00AB0B3C"/>
    <w:rsid w:val="00AB0F26"/>
    <w:rsid w:val="00AB111C"/>
    <w:rsid w:val="00AB11A4"/>
    <w:rsid w:val="00AB1F4C"/>
    <w:rsid w:val="00AB2435"/>
    <w:rsid w:val="00AB2544"/>
    <w:rsid w:val="00AB2960"/>
    <w:rsid w:val="00AB299E"/>
    <w:rsid w:val="00AB30D9"/>
    <w:rsid w:val="00AB3402"/>
    <w:rsid w:val="00AB35C7"/>
    <w:rsid w:val="00AB3D2B"/>
    <w:rsid w:val="00AB4100"/>
    <w:rsid w:val="00AB42B6"/>
    <w:rsid w:val="00AB4374"/>
    <w:rsid w:val="00AB4409"/>
    <w:rsid w:val="00AB4575"/>
    <w:rsid w:val="00AB46EE"/>
    <w:rsid w:val="00AB553F"/>
    <w:rsid w:val="00AB5E61"/>
    <w:rsid w:val="00AB6074"/>
    <w:rsid w:val="00AB67FD"/>
    <w:rsid w:val="00AB6C71"/>
    <w:rsid w:val="00AB720C"/>
    <w:rsid w:val="00AB78FB"/>
    <w:rsid w:val="00AB7BF5"/>
    <w:rsid w:val="00AC013D"/>
    <w:rsid w:val="00AC0413"/>
    <w:rsid w:val="00AC18CA"/>
    <w:rsid w:val="00AC275F"/>
    <w:rsid w:val="00AC3444"/>
    <w:rsid w:val="00AC3709"/>
    <w:rsid w:val="00AC37D2"/>
    <w:rsid w:val="00AC4679"/>
    <w:rsid w:val="00AC4742"/>
    <w:rsid w:val="00AC4801"/>
    <w:rsid w:val="00AC4D07"/>
    <w:rsid w:val="00AC4E5F"/>
    <w:rsid w:val="00AC5D10"/>
    <w:rsid w:val="00AC627B"/>
    <w:rsid w:val="00AC670D"/>
    <w:rsid w:val="00AC6A9E"/>
    <w:rsid w:val="00AC6D5C"/>
    <w:rsid w:val="00AD0861"/>
    <w:rsid w:val="00AD09A4"/>
    <w:rsid w:val="00AD127A"/>
    <w:rsid w:val="00AD1781"/>
    <w:rsid w:val="00AD28D1"/>
    <w:rsid w:val="00AD2DE4"/>
    <w:rsid w:val="00AD3625"/>
    <w:rsid w:val="00AD3730"/>
    <w:rsid w:val="00AD3F71"/>
    <w:rsid w:val="00AD4428"/>
    <w:rsid w:val="00AD5487"/>
    <w:rsid w:val="00AD5F3B"/>
    <w:rsid w:val="00AD602B"/>
    <w:rsid w:val="00AD684E"/>
    <w:rsid w:val="00AD6F38"/>
    <w:rsid w:val="00AD7459"/>
    <w:rsid w:val="00AD7F8C"/>
    <w:rsid w:val="00AE017D"/>
    <w:rsid w:val="00AE0E7D"/>
    <w:rsid w:val="00AE0EC4"/>
    <w:rsid w:val="00AE0F9E"/>
    <w:rsid w:val="00AE0FE5"/>
    <w:rsid w:val="00AE1B3F"/>
    <w:rsid w:val="00AE1CFD"/>
    <w:rsid w:val="00AE3538"/>
    <w:rsid w:val="00AE36D8"/>
    <w:rsid w:val="00AE3A42"/>
    <w:rsid w:val="00AE3CF7"/>
    <w:rsid w:val="00AE49FC"/>
    <w:rsid w:val="00AE6188"/>
    <w:rsid w:val="00AE63AF"/>
    <w:rsid w:val="00AE6FBC"/>
    <w:rsid w:val="00AE7120"/>
    <w:rsid w:val="00AE7455"/>
    <w:rsid w:val="00AE7C1E"/>
    <w:rsid w:val="00AF06D4"/>
    <w:rsid w:val="00AF0E07"/>
    <w:rsid w:val="00AF105D"/>
    <w:rsid w:val="00AF2517"/>
    <w:rsid w:val="00AF29F4"/>
    <w:rsid w:val="00AF2AEB"/>
    <w:rsid w:val="00AF2CF0"/>
    <w:rsid w:val="00AF2ECE"/>
    <w:rsid w:val="00AF3038"/>
    <w:rsid w:val="00AF3BFF"/>
    <w:rsid w:val="00AF3D10"/>
    <w:rsid w:val="00AF4130"/>
    <w:rsid w:val="00AF47C6"/>
    <w:rsid w:val="00AF4D09"/>
    <w:rsid w:val="00AF562B"/>
    <w:rsid w:val="00AF57F7"/>
    <w:rsid w:val="00AF5BF9"/>
    <w:rsid w:val="00AF5C70"/>
    <w:rsid w:val="00AF6595"/>
    <w:rsid w:val="00AF6BE4"/>
    <w:rsid w:val="00AF72AD"/>
    <w:rsid w:val="00AF7362"/>
    <w:rsid w:val="00AF7642"/>
    <w:rsid w:val="00AF76E6"/>
    <w:rsid w:val="00AF79BC"/>
    <w:rsid w:val="00AF7D67"/>
    <w:rsid w:val="00B0036C"/>
    <w:rsid w:val="00B0079D"/>
    <w:rsid w:val="00B00A61"/>
    <w:rsid w:val="00B00CCA"/>
    <w:rsid w:val="00B023F5"/>
    <w:rsid w:val="00B02499"/>
    <w:rsid w:val="00B02B40"/>
    <w:rsid w:val="00B03123"/>
    <w:rsid w:val="00B03263"/>
    <w:rsid w:val="00B03469"/>
    <w:rsid w:val="00B03700"/>
    <w:rsid w:val="00B03BB3"/>
    <w:rsid w:val="00B04236"/>
    <w:rsid w:val="00B0478D"/>
    <w:rsid w:val="00B04FE8"/>
    <w:rsid w:val="00B05326"/>
    <w:rsid w:val="00B0589B"/>
    <w:rsid w:val="00B059D2"/>
    <w:rsid w:val="00B05E0B"/>
    <w:rsid w:val="00B05FD6"/>
    <w:rsid w:val="00B06660"/>
    <w:rsid w:val="00B113A4"/>
    <w:rsid w:val="00B11732"/>
    <w:rsid w:val="00B11F1D"/>
    <w:rsid w:val="00B12258"/>
    <w:rsid w:val="00B1293C"/>
    <w:rsid w:val="00B12DF4"/>
    <w:rsid w:val="00B13219"/>
    <w:rsid w:val="00B141CC"/>
    <w:rsid w:val="00B14F5A"/>
    <w:rsid w:val="00B15714"/>
    <w:rsid w:val="00B1644E"/>
    <w:rsid w:val="00B16BFB"/>
    <w:rsid w:val="00B174B5"/>
    <w:rsid w:val="00B174FC"/>
    <w:rsid w:val="00B17522"/>
    <w:rsid w:val="00B2041D"/>
    <w:rsid w:val="00B2081D"/>
    <w:rsid w:val="00B21288"/>
    <w:rsid w:val="00B21CE2"/>
    <w:rsid w:val="00B21DD5"/>
    <w:rsid w:val="00B21E64"/>
    <w:rsid w:val="00B22AD0"/>
    <w:rsid w:val="00B22FD4"/>
    <w:rsid w:val="00B23412"/>
    <w:rsid w:val="00B24013"/>
    <w:rsid w:val="00B2423F"/>
    <w:rsid w:val="00B243F8"/>
    <w:rsid w:val="00B24469"/>
    <w:rsid w:val="00B24850"/>
    <w:rsid w:val="00B24A21"/>
    <w:rsid w:val="00B25228"/>
    <w:rsid w:val="00B253F8"/>
    <w:rsid w:val="00B255A7"/>
    <w:rsid w:val="00B2575A"/>
    <w:rsid w:val="00B25A41"/>
    <w:rsid w:val="00B2640D"/>
    <w:rsid w:val="00B26959"/>
    <w:rsid w:val="00B26E4B"/>
    <w:rsid w:val="00B26FA8"/>
    <w:rsid w:val="00B2746C"/>
    <w:rsid w:val="00B2763D"/>
    <w:rsid w:val="00B305C3"/>
    <w:rsid w:val="00B30C88"/>
    <w:rsid w:val="00B318CD"/>
    <w:rsid w:val="00B319A2"/>
    <w:rsid w:val="00B31A40"/>
    <w:rsid w:val="00B31BFF"/>
    <w:rsid w:val="00B31C44"/>
    <w:rsid w:val="00B32B5E"/>
    <w:rsid w:val="00B33C9A"/>
    <w:rsid w:val="00B33CB4"/>
    <w:rsid w:val="00B33CD4"/>
    <w:rsid w:val="00B3436E"/>
    <w:rsid w:val="00B3525E"/>
    <w:rsid w:val="00B35E83"/>
    <w:rsid w:val="00B37014"/>
    <w:rsid w:val="00B3707D"/>
    <w:rsid w:val="00B3785D"/>
    <w:rsid w:val="00B4012E"/>
    <w:rsid w:val="00B404CF"/>
    <w:rsid w:val="00B406B1"/>
    <w:rsid w:val="00B406D3"/>
    <w:rsid w:val="00B41165"/>
    <w:rsid w:val="00B42282"/>
    <w:rsid w:val="00B42B08"/>
    <w:rsid w:val="00B43210"/>
    <w:rsid w:val="00B433F1"/>
    <w:rsid w:val="00B43483"/>
    <w:rsid w:val="00B43A9E"/>
    <w:rsid w:val="00B45022"/>
    <w:rsid w:val="00B478DD"/>
    <w:rsid w:val="00B507A0"/>
    <w:rsid w:val="00B50D29"/>
    <w:rsid w:val="00B50D8B"/>
    <w:rsid w:val="00B50E50"/>
    <w:rsid w:val="00B5127B"/>
    <w:rsid w:val="00B51A78"/>
    <w:rsid w:val="00B526F6"/>
    <w:rsid w:val="00B52E11"/>
    <w:rsid w:val="00B52EC5"/>
    <w:rsid w:val="00B55436"/>
    <w:rsid w:val="00B55B6D"/>
    <w:rsid w:val="00B562F5"/>
    <w:rsid w:val="00B56F0F"/>
    <w:rsid w:val="00B601D4"/>
    <w:rsid w:val="00B605D6"/>
    <w:rsid w:val="00B60C29"/>
    <w:rsid w:val="00B60C64"/>
    <w:rsid w:val="00B61B21"/>
    <w:rsid w:val="00B61C35"/>
    <w:rsid w:val="00B61D4B"/>
    <w:rsid w:val="00B62956"/>
    <w:rsid w:val="00B636DC"/>
    <w:rsid w:val="00B63F0F"/>
    <w:rsid w:val="00B63FC8"/>
    <w:rsid w:val="00B64873"/>
    <w:rsid w:val="00B64BDD"/>
    <w:rsid w:val="00B65201"/>
    <w:rsid w:val="00B65397"/>
    <w:rsid w:val="00B6545B"/>
    <w:rsid w:val="00B656B0"/>
    <w:rsid w:val="00B65A0A"/>
    <w:rsid w:val="00B6764C"/>
    <w:rsid w:val="00B67E05"/>
    <w:rsid w:val="00B67EDE"/>
    <w:rsid w:val="00B70262"/>
    <w:rsid w:val="00B70849"/>
    <w:rsid w:val="00B70E4C"/>
    <w:rsid w:val="00B71440"/>
    <w:rsid w:val="00B71757"/>
    <w:rsid w:val="00B723CE"/>
    <w:rsid w:val="00B72A6B"/>
    <w:rsid w:val="00B72B95"/>
    <w:rsid w:val="00B734AE"/>
    <w:rsid w:val="00B736AE"/>
    <w:rsid w:val="00B740CA"/>
    <w:rsid w:val="00B74769"/>
    <w:rsid w:val="00B749E9"/>
    <w:rsid w:val="00B74CEE"/>
    <w:rsid w:val="00B74EA4"/>
    <w:rsid w:val="00B75409"/>
    <w:rsid w:val="00B7544C"/>
    <w:rsid w:val="00B75646"/>
    <w:rsid w:val="00B7578C"/>
    <w:rsid w:val="00B769DA"/>
    <w:rsid w:val="00B769F1"/>
    <w:rsid w:val="00B76AD1"/>
    <w:rsid w:val="00B77D0D"/>
    <w:rsid w:val="00B8057C"/>
    <w:rsid w:val="00B80C24"/>
    <w:rsid w:val="00B81584"/>
    <w:rsid w:val="00B8207B"/>
    <w:rsid w:val="00B8210D"/>
    <w:rsid w:val="00B828FB"/>
    <w:rsid w:val="00B82A9B"/>
    <w:rsid w:val="00B82C6E"/>
    <w:rsid w:val="00B8316F"/>
    <w:rsid w:val="00B83963"/>
    <w:rsid w:val="00B839F9"/>
    <w:rsid w:val="00B83AEB"/>
    <w:rsid w:val="00B8408D"/>
    <w:rsid w:val="00B84C57"/>
    <w:rsid w:val="00B84F19"/>
    <w:rsid w:val="00B8500F"/>
    <w:rsid w:val="00B855C2"/>
    <w:rsid w:val="00B85EC4"/>
    <w:rsid w:val="00B8622F"/>
    <w:rsid w:val="00B86350"/>
    <w:rsid w:val="00B86786"/>
    <w:rsid w:val="00B87322"/>
    <w:rsid w:val="00B873D9"/>
    <w:rsid w:val="00B90364"/>
    <w:rsid w:val="00B90766"/>
    <w:rsid w:val="00B90DA2"/>
    <w:rsid w:val="00B9104F"/>
    <w:rsid w:val="00B91071"/>
    <w:rsid w:val="00B9146E"/>
    <w:rsid w:val="00B917BA"/>
    <w:rsid w:val="00B9200B"/>
    <w:rsid w:val="00B92CF0"/>
    <w:rsid w:val="00B92FDA"/>
    <w:rsid w:val="00B93330"/>
    <w:rsid w:val="00B93753"/>
    <w:rsid w:val="00B9383E"/>
    <w:rsid w:val="00B93AB3"/>
    <w:rsid w:val="00B95D30"/>
    <w:rsid w:val="00B96014"/>
    <w:rsid w:val="00B9697E"/>
    <w:rsid w:val="00B96AC5"/>
    <w:rsid w:val="00B9714E"/>
    <w:rsid w:val="00B97388"/>
    <w:rsid w:val="00B97716"/>
    <w:rsid w:val="00BA1228"/>
    <w:rsid w:val="00BA1866"/>
    <w:rsid w:val="00BA1A62"/>
    <w:rsid w:val="00BA1B29"/>
    <w:rsid w:val="00BA1BCD"/>
    <w:rsid w:val="00BA1EF0"/>
    <w:rsid w:val="00BA215A"/>
    <w:rsid w:val="00BA246D"/>
    <w:rsid w:val="00BA2D2A"/>
    <w:rsid w:val="00BA3B72"/>
    <w:rsid w:val="00BA411E"/>
    <w:rsid w:val="00BA418B"/>
    <w:rsid w:val="00BA430D"/>
    <w:rsid w:val="00BA47C9"/>
    <w:rsid w:val="00BA4A17"/>
    <w:rsid w:val="00BA5651"/>
    <w:rsid w:val="00BA6B9D"/>
    <w:rsid w:val="00BA7D2A"/>
    <w:rsid w:val="00BB11B9"/>
    <w:rsid w:val="00BB1B5B"/>
    <w:rsid w:val="00BB1B7B"/>
    <w:rsid w:val="00BB1CBE"/>
    <w:rsid w:val="00BB1E81"/>
    <w:rsid w:val="00BB25ED"/>
    <w:rsid w:val="00BB3016"/>
    <w:rsid w:val="00BB3194"/>
    <w:rsid w:val="00BB3719"/>
    <w:rsid w:val="00BB38A8"/>
    <w:rsid w:val="00BB396A"/>
    <w:rsid w:val="00BB4001"/>
    <w:rsid w:val="00BB42CF"/>
    <w:rsid w:val="00BB45C7"/>
    <w:rsid w:val="00BB4923"/>
    <w:rsid w:val="00BB527E"/>
    <w:rsid w:val="00BB5716"/>
    <w:rsid w:val="00BB5D50"/>
    <w:rsid w:val="00BB611F"/>
    <w:rsid w:val="00BB6931"/>
    <w:rsid w:val="00BB6A0F"/>
    <w:rsid w:val="00BB6CD1"/>
    <w:rsid w:val="00BB70A0"/>
    <w:rsid w:val="00BB749A"/>
    <w:rsid w:val="00BB7D72"/>
    <w:rsid w:val="00BC01E4"/>
    <w:rsid w:val="00BC036A"/>
    <w:rsid w:val="00BC0E0A"/>
    <w:rsid w:val="00BC0E36"/>
    <w:rsid w:val="00BC13CA"/>
    <w:rsid w:val="00BC13DA"/>
    <w:rsid w:val="00BC1676"/>
    <w:rsid w:val="00BC16E0"/>
    <w:rsid w:val="00BC17D0"/>
    <w:rsid w:val="00BC1F9B"/>
    <w:rsid w:val="00BC25C1"/>
    <w:rsid w:val="00BC26A3"/>
    <w:rsid w:val="00BC3917"/>
    <w:rsid w:val="00BC5819"/>
    <w:rsid w:val="00BC5FC1"/>
    <w:rsid w:val="00BC62AF"/>
    <w:rsid w:val="00BC64B5"/>
    <w:rsid w:val="00BC66AE"/>
    <w:rsid w:val="00BD03D1"/>
    <w:rsid w:val="00BD05D6"/>
    <w:rsid w:val="00BD074F"/>
    <w:rsid w:val="00BD08D6"/>
    <w:rsid w:val="00BD08EF"/>
    <w:rsid w:val="00BD0EC7"/>
    <w:rsid w:val="00BD164E"/>
    <w:rsid w:val="00BD1C2B"/>
    <w:rsid w:val="00BD1D1F"/>
    <w:rsid w:val="00BD264C"/>
    <w:rsid w:val="00BD2807"/>
    <w:rsid w:val="00BD309B"/>
    <w:rsid w:val="00BD3C31"/>
    <w:rsid w:val="00BD3DDD"/>
    <w:rsid w:val="00BD4862"/>
    <w:rsid w:val="00BD49A6"/>
    <w:rsid w:val="00BD4F5D"/>
    <w:rsid w:val="00BD55AC"/>
    <w:rsid w:val="00BD594A"/>
    <w:rsid w:val="00BD5F04"/>
    <w:rsid w:val="00BD6127"/>
    <w:rsid w:val="00BD632C"/>
    <w:rsid w:val="00BD64BA"/>
    <w:rsid w:val="00BD65F8"/>
    <w:rsid w:val="00BD6C05"/>
    <w:rsid w:val="00BD6D05"/>
    <w:rsid w:val="00BD7815"/>
    <w:rsid w:val="00BD78BF"/>
    <w:rsid w:val="00BE089A"/>
    <w:rsid w:val="00BE09DD"/>
    <w:rsid w:val="00BE0A05"/>
    <w:rsid w:val="00BE0AF6"/>
    <w:rsid w:val="00BE0E43"/>
    <w:rsid w:val="00BE159C"/>
    <w:rsid w:val="00BE1E64"/>
    <w:rsid w:val="00BE2660"/>
    <w:rsid w:val="00BE29D5"/>
    <w:rsid w:val="00BE343D"/>
    <w:rsid w:val="00BE3560"/>
    <w:rsid w:val="00BE3CA8"/>
    <w:rsid w:val="00BE40F9"/>
    <w:rsid w:val="00BE4F20"/>
    <w:rsid w:val="00BE5275"/>
    <w:rsid w:val="00BE670A"/>
    <w:rsid w:val="00BE78A6"/>
    <w:rsid w:val="00BE7BB9"/>
    <w:rsid w:val="00BF008D"/>
    <w:rsid w:val="00BF15B2"/>
    <w:rsid w:val="00BF182E"/>
    <w:rsid w:val="00BF1DAC"/>
    <w:rsid w:val="00BF220F"/>
    <w:rsid w:val="00BF23BA"/>
    <w:rsid w:val="00BF2707"/>
    <w:rsid w:val="00BF2B41"/>
    <w:rsid w:val="00BF3CAD"/>
    <w:rsid w:val="00BF5383"/>
    <w:rsid w:val="00BF549A"/>
    <w:rsid w:val="00BF5A9D"/>
    <w:rsid w:val="00BF6370"/>
    <w:rsid w:val="00BF6567"/>
    <w:rsid w:val="00BF69AE"/>
    <w:rsid w:val="00C00007"/>
    <w:rsid w:val="00C000E0"/>
    <w:rsid w:val="00C00243"/>
    <w:rsid w:val="00C01D2D"/>
    <w:rsid w:val="00C01D5E"/>
    <w:rsid w:val="00C02029"/>
    <w:rsid w:val="00C020F7"/>
    <w:rsid w:val="00C023EA"/>
    <w:rsid w:val="00C02A67"/>
    <w:rsid w:val="00C02B02"/>
    <w:rsid w:val="00C02CC6"/>
    <w:rsid w:val="00C02D89"/>
    <w:rsid w:val="00C03781"/>
    <w:rsid w:val="00C03DE7"/>
    <w:rsid w:val="00C041DD"/>
    <w:rsid w:val="00C049EC"/>
    <w:rsid w:val="00C04A89"/>
    <w:rsid w:val="00C04B97"/>
    <w:rsid w:val="00C04F61"/>
    <w:rsid w:val="00C05CC4"/>
    <w:rsid w:val="00C0653C"/>
    <w:rsid w:val="00C06828"/>
    <w:rsid w:val="00C06A2E"/>
    <w:rsid w:val="00C06C31"/>
    <w:rsid w:val="00C0725F"/>
    <w:rsid w:val="00C07F81"/>
    <w:rsid w:val="00C10490"/>
    <w:rsid w:val="00C10DEA"/>
    <w:rsid w:val="00C11BA1"/>
    <w:rsid w:val="00C127BA"/>
    <w:rsid w:val="00C12AE1"/>
    <w:rsid w:val="00C13029"/>
    <w:rsid w:val="00C13BF9"/>
    <w:rsid w:val="00C14783"/>
    <w:rsid w:val="00C14A2C"/>
    <w:rsid w:val="00C14CC2"/>
    <w:rsid w:val="00C14ED9"/>
    <w:rsid w:val="00C156BC"/>
    <w:rsid w:val="00C15C8A"/>
    <w:rsid w:val="00C168E8"/>
    <w:rsid w:val="00C16AC1"/>
    <w:rsid w:val="00C16C1F"/>
    <w:rsid w:val="00C1702C"/>
    <w:rsid w:val="00C174DE"/>
    <w:rsid w:val="00C1757D"/>
    <w:rsid w:val="00C17AB2"/>
    <w:rsid w:val="00C17DFB"/>
    <w:rsid w:val="00C213C0"/>
    <w:rsid w:val="00C21C7B"/>
    <w:rsid w:val="00C21CCB"/>
    <w:rsid w:val="00C21CFD"/>
    <w:rsid w:val="00C22C21"/>
    <w:rsid w:val="00C22D80"/>
    <w:rsid w:val="00C237D7"/>
    <w:rsid w:val="00C24CCC"/>
    <w:rsid w:val="00C25248"/>
    <w:rsid w:val="00C25295"/>
    <w:rsid w:val="00C26854"/>
    <w:rsid w:val="00C268E9"/>
    <w:rsid w:val="00C26AFA"/>
    <w:rsid w:val="00C26B94"/>
    <w:rsid w:val="00C26C1B"/>
    <w:rsid w:val="00C272CE"/>
    <w:rsid w:val="00C2734B"/>
    <w:rsid w:val="00C27E75"/>
    <w:rsid w:val="00C305EF"/>
    <w:rsid w:val="00C306DE"/>
    <w:rsid w:val="00C307D6"/>
    <w:rsid w:val="00C31119"/>
    <w:rsid w:val="00C31748"/>
    <w:rsid w:val="00C317B9"/>
    <w:rsid w:val="00C317BA"/>
    <w:rsid w:val="00C31A7F"/>
    <w:rsid w:val="00C31AA6"/>
    <w:rsid w:val="00C31C38"/>
    <w:rsid w:val="00C31EEF"/>
    <w:rsid w:val="00C320D2"/>
    <w:rsid w:val="00C323B9"/>
    <w:rsid w:val="00C323D2"/>
    <w:rsid w:val="00C32951"/>
    <w:rsid w:val="00C32B4F"/>
    <w:rsid w:val="00C32DAA"/>
    <w:rsid w:val="00C3302D"/>
    <w:rsid w:val="00C33B82"/>
    <w:rsid w:val="00C346DF"/>
    <w:rsid w:val="00C348EE"/>
    <w:rsid w:val="00C3496F"/>
    <w:rsid w:val="00C356CD"/>
    <w:rsid w:val="00C357A2"/>
    <w:rsid w:val="00C35C60"/>
    <w:rsid w:val="00C3606F"/>
    <w:rsid w:val="00C363BF"/>
    <w:rsid w:val="00C365D7"/>
    <w:rsid w:val="00C373A5"/>
    <w:rsid w:val="00C378FB"/>
    <w:rsid w:val="00C379C6"/>
    <w:rsid w:val="00C37BCE"/>
    <w:rsid w:val="00C40B9A"/>
    <w:rsid w:val="00C40FC0"/>
    <w:rsid w:val="00C4102A"/>
    <w:rsid w:val="00C41B30"/>
    <w:rsid w:val="00C432BA"/>
    <w:rsid w:val="00C43848"/>
    <w:rsid w:val="00C43E61"/>
    <w:rsid w:val="00C44333"/>
    <w:rsid w:val="00C44BE7"/>
    <w:rsid w:val="00C44CA9"/>
    <w:rsid w:val="00C454E1"/>
    <w:rsid w:val="00C45A23"/>
    <w:rsid w:val="00C46AC7"/>
    <w:rsid w:val="00C46AE0"/>
    <w:rsid w:val="00C46B6D"/>
    <w:rsid w:val="00C50311"/>
    <w:rsid w:val="00C5098D"/>
    <w:rsid w:val="00C509AD"/>
    <w:rsid w:val="00C50ABB"/>
    <w:rsid w:val="00C50ADA"/>
    <w:rsid w:val="00C50E7B"/>
    <w:rsid w:val="00C5115A"/>
    <w:rsid w:val="00C51320"/>
    <w:rsid w:val="00C5134F"/>
    <w:rsid w:val="00C513A6"/>
    <w:rsid w:val="00C51CEB"/>
    <w:rsid w:val="00C52283"/>
    <w:rsid w:val="00C525D9"/>
    <w:rsid w:val="00C531D1"/>
    <w:rsid w:val="00C535F4"/>
    <w:rsid w:val="00C53BFF"/>
    <w:rsid w:val="00C53C19"/>
    <w:rsid w:val="00C5405F"/>
    <w:rsid w:val="00C54177"/>
    <w:rsid w:val="00C54BED"/>
    <w:rsid w:val="00C54F00"/>
    <w:rsid w:val="00C550C9"/>
    <w:rsid w:val="00C55CD4"/>
    <w:rsid w:val="00C560F4"/>
    <w:rsid w:val="00C561D3"/>
    <w:rsid w:val="00C5626F"/>
    <w:rsid w:val="00C56C68"/>
    <w:rsid w:val="00C56C86"/>
    <w:rsid w:val="00C574FE"/>
    <w:rsid w:val="00C57781"/>
    <w:rsid w:val="00C6069B"/>
    <w:rsid w:val="00C60957"/>
    <w:rsid w:val="00C6098F"/>
    <w:rsid w:val="00C60CD5"/>
    <w:rsid w:val="00C610E3"/>
    <w:rsid w:val="00C61898"/>
    <w:rsid w:val="00C61972"/>
    <w:rsid w:val="00C620C0"/>
    <w:rsid w:val="00C62FB9"/>
    <w:rsid w:val="00C630AD"/>
    <w:rsid w:val="00C64B80"/>
    <w:rsid w:val="00C65071"/>
    <w:rsid w:val="00C652F9"/>
    <w:rsid w:val="00C654B8"/>
    <w:rsid w:val="00C65824"/>
    <w:rsid w:val="00C65E45"/>
    <w:rsid w:val="00C66615"/>
    <w:rsid w:val="00C66B7F"/>
    <w:rsid w:val="00C672B8"/>
    <w:rsid w:val="00C67E06"/>
    <w:rsid w:val="00C67E0D"/>
    <w:rsid w:val="00C704B6"/>
    <w:rsid w:val="00C70820"/>
    <w:rsid w:val="00C70C41"/>
    <w:rsid w:val="00C71ACF"/>
    <w:rsid w:val="00C73875"/>
    <w:rsid w:val="00C748A6"/>
    <w:rsid w:val="00C74A8D"/>
    <w:rsid w:val="00C74B11"/>
    <w:rsid w:val="00C74BA7"/>
    <w:rsid w:val="00C7520A"/>
    <w:rsid w:val="00C76538"/>
    <w:rsid w:val="00C7666C"/>
    <w:rsid w:val="00C76DE1"/>
    <w:rsid w:val="00C771EA"/>
    <w:rsid w:val="00C7779E"/>
    <w:rsid w:val="00C77A40"/>
    <w:rsid w:val="00C77F25"/>
    <w:rsid w:val="00C8063E"/>
    <w:rsid w:val="00C8079C"/>
    <w:rsid w:val="00C815F6"/>
    <w:rsid w:val="00C82252"/>
    <w:rsid w:val="00C83127"/>
    <w:rsid w:val="00C8334E"/>
    <w:rsid w:val="00C8346F"/>
    <w:rsid w:val="00C834EB"/>
    <w:rsid w:val="00C84838"/>
    <w:rsid w:val="00C84F0A"/>
    <w:rsid w:val="00C84F7A"/>
    <w:rsid w:val="00C84F86"/>
    <w:rsid w:val="00C8501B"/>
    <w:rsid w:val="00C85C69"/>
    <w:rsid w:val="00C86C22"/>
    <w:rsid w:val="00C86E46"/>
    <w:rsid w:val="00C870A5"/>
    <w:rsid w:val="00C87419"/>
    <w:rsid w:val="00C90288"/>
    <w:rsid w:val="00C90783"/>
    <w:rsid w:val="00C9095B"/>
    <w:rsid w:val="00C90CF5"/>
    <w:rsid w:val="00C90DAF"/>
    <w:rsid w:val="00C90E73"/>
    <w:rsid w:val="00C91043"/>
    <w:rsid w:val="00C913AD"/>
    <w:rsid w:val="00C9142C"/>
    <w:rsid w:val="00C91D1D"/>
    <w:rsid w:val="00C91E48"/>
    <w:rsid w:val="00C9276E"/>
    <w:rsid w:val="00C92D62"/>
    <w:rsid w:val="00C92F47"/>
    <w:rsid w:val="00C92FAB"/>
    <w:rsid w:val="00C938E9"/>
    <w:rsid w:val="00C944B2"/>
    <w:rsid w:val="00C944FE"/>
    <w:rsid w:val="00C956F5"/>
    <w:rsid w:val="00C960C5"/>
    <w:rsid w:val="00C9611E"/>
    <w:rsid w:val="00C96BA2"/>
    <w:rsid w:val="00C96BBB"/>
    <w:rsid w:val="00C97B4C"/>
    <w:rsid w:val="00C97BF7"/>
    <w:rsid w:val="00CA00EE"/>
    <w:rsid w:val="00CA05DA"/>
    <w:rsid w:val="00CA061F"/>
    <w:rsid w:val="00CA0649"/>
    <w:rsid w:val="00CA0967"/>
    <w:rsid w:val="00CA1149"/>
    <w:rsid w:val="00CA3917"/>
    <w:rsid w:val="00CA3E29"/>
    <w:rsid w:val="00CA42F7"/>
    <w:rsid w:val="00CA445C"/>
    <w:rsid w:val="00CA504F"/>
    <w:rsid w:val="00CA5FAD"/>
    <w:rsid w:val="00CA6374"/>
    <w:rsid w:val="00CA6CA5"/>
    <w:rsid w:val="00CB0183"/>
    <w:rsid w:val="00CB0A24"/>
    <w:rsid w:val="00CB0A9B"/>
    <w:rsid w:val="00CB0CA1"/>
    <w:rsid w:val="00CB0D85"/>
    <w:rsid w:val="00CB0E78"/>
    <w:rsid w:val="00CB13A1"/>
    <w:rsid w:val="00CB176D"/>
    <w:rsid w:val="00CB18E0"/>
    <w:rsid w:val="00CB1996"/>
    <w:rsid w:val="00CB1A3B"/>
    <w:rsid w:val="00CB2827"/>
    <w:rsid w:val="00CB29FC"/>
    <w:rsid w:val="00CB2BA1"/>
    <w:rsid w:val="00CB2F19"/>
    <w:rsid w:val="00CB2F42"/>
    <w:rsid w:val="00CB3010"/>
    <w:rsid w:val="00CB3D8E"/>
    <w:rsid w:val="00CB3E17"/>
    <w:rsid w:val="00CB40D6"/>
    <w:rsid w:val="00CB41D3"/>
    <w:rsid w:val="00CB473C"/>
    <w:rsid w:val="00CB49B8"/>
    <w:rsid w:val="00CB5A34"/>
    <w:rsid w:val="00CB61BD"/>
    <w:rsid w:val="00CB7D34"/>
    <w:rsid w:val="00CB7FF8"/>
    <w:rsid w:val="00CC02C8"/>
    <w:rsid w:val="00CC1043"/>
    <w:rsid w:val="00CC1741"/>
    <w:rsid w:val="00CC188C"/>
    <w:rsid w:val="00CC1B8A"/>
    <w:rsid w:val="00CC1C45"/>
    <w:rsid w:val="00CC1CA2"/>
    <w:rsid w:val="00CC1E59"/>
    <w:rsid w:val="00CC23DA"/>
    <w:rsid w:val="00CC2758"/>
    <w:rsid w:val="00CC3C8D"/>
    <w:rsid w:val="00CC3E89"/>
    <w:rsid w:val="00CC41F1"/>
    <w:rsid w:val="00CC4969"/>
    <w:rsid w:val="00CC5096"/>
    <w:rsid w:val="00CC515F"/>
    <w:rsid w:val="00CC63A1"/>
    <w:rsid w:val="00CC653B"/>
    <w:rsid w:val="00CC763B"/>
    <w:rsid w:val="00CC76EC"/>
    <w:rsid w:val="00CC79F5"/>
    <w:rsid w:val="00CD013E"/>
    <w:rsid w:val="00CD2462"/>
    <w:rsid w:val="00CD24C1"/>
    <w:rsid w:val="00CD2639"/>
    <w:rsid w:val="00CD266E"/>
    <w:rsid w:val="00CD26E4"/>
    <w:rsid w:val="00CD2B0A"/>
    <w:rsid w:val="00CD2E02"/>
    <w:rsid w:val="00CD31B4"/>
    <w:rsid w:val="00CD4CA4"/>
    <w:rsid w:val="00CD5084"/>
    <w:rsid w:val="00CD57AB"/>
    <w:rsid w:val="00CD57E9"/>
    <w:rsid w:val="00CD5876"/>
    <w:rsid w:val="00CD5E3B"/>
    <w:rsid w:val="00CD5E5C"/>
    <w:rsid w:val="00CD6438"/>
    <w:rsid w:val="00CD6AC2"/>
    <w:rsid w:val="00CD6C38"/>
    <w:rsid w:val="00CD6FF3"/>
    <w:rsid w:val="00CD723C"/>
    <w:rsid w:val="00CD74E1"/>
    <w:rsid w:val="00CD7F2E"/>
    <w:rsid w:val="00CE0304"/>
    <w:rsid w:val="00CE1064"/>
    <w:rsid w:val="00CE160A"/>
    <w:rsid w:val="00CE1D79"/>
    <w:rsid w:val="00CE1E84"/>
    <w:rsid w:val="00CE1E8E"/>
    <w:rsid w:val="00CE32C1"/>
    <w:rsid w:val="00CE33A6"/>
    <w:rsid w:val="00CE37D0"/>
    <w:rsid w:val="00CE3CB9"/>
    <w:rsid w:val="00CE3F23"/>
    <w:rsid w:val="00CE42FD"/>
    <w:rsid w:val="00CE50D5"/>
    <w:rsid w:val="00CE6C9B"/>
    <w:rsid w:val="00CE6CF8"/>
    <w:rsid w:val="00CE7194"/>
    <w:rsid w:val="00CE720A"/>
    <w:rsid w:val="00CE7AB5"/>
    <w:rsid w:val="00CE7D27"/>
    <w:rsid w:val="00CE7EF3"/>
    <w:rsid w:val="00CF0465"/>
    <w:rsid w:val="00CF1704"/>
    <w:rsid w:val="00CF17E2"/>
    <w:rsid w:val="00CF18D5"/>
    <w:rsid w:val="00CF1B5D"/>
    <w:rsid w:val="00CF1E8A"/>
    <w:rsid w:val="00CF22CA"/>
    <w:rsid w:val="00CF2F85"/>
    <w:rsid w:val="00CF3851"/>
    <w:rsid w:val="00CF3D2F"/>
    <w:rsid w:val="00CF43F8"/>
    <w:rsid w:val="00CF4936"/>
    <w:rsid w:val="00CF4CDB"/>
    <w:rsid w:val="00CF546C"/>
    <w:rsid w:val="00CF6AED"/>
    <w:rsid w:val="00D00096"/>
    <w:rsid w:val="00D003A0"/>
    <w:rsid w:val="00D004AC"/>
    <w:rsid w:val="00D004D0"/>
    <w:rsid w:val="00D0063E"/>
    <w:rsid w:val="00D00B8A"/>
    <w:rsid w:val="00D00E21"/>
    <w:rsid w:val="00D01F2D"/>
    <w:rsid w:val="00D02058"/>
    <w:rsid w:val="00D02610"/>
    <w:rsid w:val="00D026AF"/>
    <w:rsid w:val="00D0272D"/>
    <w:rsid w:val="00D02AB2"/>
    <w:rsid w:val="00D0311B"/>
    <w:rsid w:val="00D03172"/>
    <w:rsid w:val="00D0380E"/>
    <w:rsid w:val="00D03A27"/>
    <w:rsid w:val="00D03FB2"/>
    <w:rsid w:val="00D0483A"/>
    <w:rsid w:val="00D04CAE"/>
    <w:rsid w:val="00D04F7E"/>
    <w:rsid w:val="00D051AC"/>
    <w:rsid w:val="00D051C1"/>
    <w:rsid w:val="00D0599B"/>
    <w:rsid w:val="00D06661"/>
    <w:rsid w:val="00D06F53"/>
    <w:rsid w:val="00D07683"/>
    <w:rsid w:val="00D078DA"/>
    <w:rsid w:val="00D07C2B"/>
    <w:rsid w:val="00D10425"/>
    <w:rsid w:val="00D106D4"/>
    <w:rsid w:val="00D10E0C"/>
    <w:rsid w:val="00D10FEA"/>
    <w:rsid w:val="00D113E6"/>
    <w:rsid w:val="00D115E8"/>
    <w:rsid w:val="00D11ED2"/>
    <w:rsid w:val="00D12E68"/>
    <w:rsid w:val="00D13160"/>
    <w:rsid w:val="00D139BF"/>
    <w:rsid w:val="00D154E5"/>
    <w:rsid w:val="00D1550B"/>
    <w:rsid w:val="00D16447"/>
    <w:rsid w:val="00D168F1"/>
    <w:rsid w:val="00D16C9E"/>
    <w:rsid w:val="00D16CE0"/>
    <w:rsid w:val="00D170A9"/>
    <w:rsid w:val="00D208FA"/>
    <w:rsid w:val="00D21B03"/>
    <w:rsid w:val="00D221C7"/>
    <w:rsid w:val="00D222F2"/>
    <w:rsid w:val="00D22370"/>
    <w:rsid w:val="00D226A1"/>
    <w:rsid w:val="00D226D6"/>
    <w:rsid w:val="00D22795"/>
    <w:rsid w:val="00D227AE"/>
    <w:rsid w:val="00D22AAF"/>
    <w:rsid w:val="00D22C54"/>
    <w:rsid w:val="00D24941"/>
    <w:rsid w:val="00D262AA"/>
    <w:rsid w:val="00D26BBB"/>
    <w:rsid w:val="00D2701E"/>
    <w:rsid w:val="00D274CD"/>
    <w:rsid w:val="00D276AD"/>
    <w:rsid w:val="00D27884"/>
    <w:rsid w:val="00D27BF7"/>
    <w:rsid w:val="00D27EC6"/>
    <w:rsid w:val="00D3282D"/>
    <w:rsid w:val="00D33C1F"/>
    <w:rsid w:val="00D33E7A"/>
    <w:rsid w:val="00D34772"/>
    <w:rsid w:val="00D34D3A"/>
    <w:rsid w:val="00D35A89"/>
    <w:rsid w:val="00D35CB3"/>
    <w:rsid w:val="00D35E55"/>
    <w:rsid w:val="00D371DF"/>
    <w:rsid w:val="00D37D47"/>
    <w:rsid w:val="00D4053E"/>
    <w:rsid w:val="00D41082"/>
    <w:rsid w:val="00D41405"/>
    <w:rsid w:val="00D4167F"/>
    <w:rsid w:val="00D4172C"/>
    <w:rsid w:val="00D41C1B"/>
    <w:rsid w:val="00D41F05"/>
    <w:rsid w:val="00D4298A"/>
    <w:rsid w:val="00D42CA8"/>
    <w:rsid w:val="00D42F37"/>
    <w:rsid w:val="00D42FFA"/>
    <w:rsid w:val="00D438BE"/>
    <w:rsid w:val="00D43A37"/>
    <w:rsid w:val="00D440C6"/>
    <w:rsid w:val="00D44EDA"/>
    <w:rsid w:val="00D45D81"/>
    <w:rsid w:val="00D4605C"/>
    <w:rsid w:val="00D46080"/>
    <w:rsid w:val="00D461DA"/>
    <w:rsid w:val="00D465DF"/>
    <w:rsid w:val="00D469A9"/>
    <w:rsid w:val="00D472EC"/>
    <w:rsid w:val="00D50AF8"/>
    <w:rsid w:val="00D5115F"/>
    <w:rsid w:val="00D511B8"/>
    <w:rsid w:val="00D5171E"/>
    <w:rsid w:val="00D51A64"/>
    <w:rsid w:val="00D51C62"/>
    <w:rsid w:val="00D520A5"/>
    <w:rsid w:val="00D52214"/>
    <w:rsid w:val="00D525C8"/>
    <w:rsid w:val="00D525FA"/>
    <w:rsid w:val="00D5300A"/>
    <w:rsid w:val="00D53808"/>
    <w:rsid w:val="00D540E1"/>
    <w:rsid w:val="00D545F4"/>
    <w:rsid w:val="00D554AC"/>
    <w:rsid w:val="00D56C2D"/>
    <w:rsid w:val="00D5724E"/>
    <w:rsid w:val="00D6024D"/>
    <w:rsid w:val="00D608F2"/>
    <w:rsid w:val="00D611BD"/>
    <w:rsid w:val="00D615FC"/>
    <w:rsid w:val="00D61D28"/>
    <w:rsid w:val="00D62BA7"/>
    <w:rsid w:val="00D62FEC"/>
    <w:rsid w:val="00D6302E"/>
    <w:rsid w:val="00D6357F"/>
    <w:rsid w:val="00D63E81"/>
    <w:rsid w:val="00D64109"/>
    <w:rsid w:val="00D646ED"/>
    <w:rsid w:val="00D647DF"/>
    <w:rsid w:val="00D65C78"/>
    <w:rsid w:val="00D661A9"/>
    <w:rsid w:val="00D66294"/>
    <w:rsid w:val="00D6669E"/>
    <w:rsid w:val="00D6739C"/>
    <w:rsid w:val="00D70167"/>
    <w:rsid w:val="00D7019C"/>
    <w:rsid w:val="00D70773"/>
    <w:rsid w:val="00D70D31"/>
    <w:rsid w:val="00D71336"/>
    <w:rsid w:val="00D71FF0"/>
    <w:rsid w:val="00D722DC"/>
    <w:rsid w:val="00D723EE"/>
    <w:rsid w:val="00D72824"/>
    <w:rsid w:val="00D72BB9"/>
    <w:rsid w:val="00D73E17"/>
    <w:rsid w:val="00D750AD"/>
    <w:rsid w:val="00D75AEC"/>
    <w:rsid w:val="00D75E07"/>
    <w:rsid w:val="00D75FC6"/>
    <w:rsid w:val="00D76299"/>
    <w:rsid w:val="00D76555"/>
    <w:rsid w:val="00D806F7"/>
    <w:rsid w:val="00D80819"/>
    <w:rsid w:val="00D8095C"/>
    <w:rsid w:val="00D811BC"/>
    <w:rsid w:val="00D812F7"/>
    <w:rsid w:val="00D81411"/>
    <w:rsid w:val="00D81974"/>
    <w:rsid w:val="00D8280A"/>
    <w:rsid w:val="00D8359E"/>
    <w:rsid w:val="00D84004"/>
    <w:rsid w:val="00D8427F"/>
    <w:rsid w:val="00D84D73"/>
    <w:rsid w:val="00D84DD7"/>
    <w:rsid w:val="00D84FE8"/>
    <w:rsid w:val="00D85233"/>
    <w:rsid w:val="00D8597F"/>
    <w:rsid w:val="00D85B1A"/>
    <w:rsid w:val="00D85C9C"/>
    <w:rsid w:val="00D86418"/>
    <w:rsid w:val="00D8698F"/>
    <w:rsid w:val="00D87FC5"/>
    <w:rsid w:val="00D9016F"/>
    <w:rsid w:val="00D90263"/>
    <w:rsid w:val="00D911BA"/>
    <w:rsid w:val="00D91816"/>
    <w:rsid w:val="00D92983"/>
    <w:rsid w:val="00D92C7A"/>
    <w:rsid w:val="00D92D88"/>
    <w:rsid w:val="00D92DDD"/>
    <w:rsid w:val="00D92F8E"/>
    <w:rsid w:val="00D935A1"/>
    <w:rsid w:val="00D93C65"/>
    <w:rsid w:val="00D94086"/>
    <w:rsid w:val="00D94700"/>
    <w:rsid w:val="00D94BB2"/>
    <w:rsid w:val="00D94F0C"/>
    <w:rsid w:val="00D9539E"/>
    <w:rsid w:val="00D95A6C"/>
    <w:rsid w:val="00D95D92"/>
    <w:rsid w:val="00D96206"/>
    <w:rsid w:val="00D9687C"/>
    <w:rsid w:val="00D97055"/>
    <w:rsid w:val="00D97C89"/>
    <w:rsid w:val="00DA06B6"/>
    <w:rsid w:val="00DA0BF5"/>
    <w:rsid w:val="00DA1689"/>
    <w:rsid w:val="00DA16C7"/>
    <w:rsid w:val="00DA1891"/>
    <w:rsid w:val="00DA1BA0"/>
    <w:rsid w:val="00DA1EA5"/>
    <w:rsid w:val="00DA2105"/>
    <w:rsid w:val="00DA21A6"/>
    <w:rsid w:val="00DA279E"/>
    <w:rsid w:val="00DA2D64"/>
    <w:rsid w:val="00DA3E5C"/>
    <w:rsid w:val="00DA4018"/>
    <w:rsid w:val="00DA438D"/>
    <w:rsid w:val="00DA44A5"/>
    <w:rsid w:val="00DA4544"/>
    <w:rsid w:val="00DA4A2E"/>
    <w:rsid w:val="00DA5432"/>
    <w:rsid w:val="00DA64D6"/>
    <w:rsid w:val="00DA69CA"/>
    <w:rsid w:val="00DA6CBF"/>
    <w:rsid w:val="00DA7291"/>
    <w:rsid w:val="00DA7588"/>
    <w:rsid w:val="00DA790B"/>
    <w:rsid w:val="00DA7C9C"/>
    <w:rsid w:val="00DA7E20"/>
    <w:rsid w:val="00DB043C"/>
    <w:rsid w:val="00DB09AA"/>
    <w:rsid w:val="00DB0EB6"/>
    <w:rsid w:val="00DB15E3"/>
    <w:rsid w:val="00DB18DB"/>
    <w:rsid w:val="00DB20AF"/>
    <w:rsid w:val="00DB2592"/>
    <w:rsid w:val="00DB2FF6"/>
    <w:rsid w:val="00DB33A4"/>
    <w:rsid w:val="00DB56A4"/>
    <w:rsid w:val="00DB5B0B"/>
    <w:rsid w:val="00DB75C2"/>
    <w:rsid w:val="00DB7C20"/>
    <w:rsid w:val="00DC03F6"/>
    <w:rsid w:val="00DC0C04"/>
    <w:rsid w:val="00DC1183"/>
    <w:rsid w:val="00DC1AF9"/>
    <w:rsid w:val="00DC1C04"/>
    <w:rsid w:val="00DC1D3C"/>
    <w:rsid w:val="00DC21EF"/>
    <w:rsid w:val="00DC25DF"/>
    <w:rsid w:val="00DC31DE"/>
    <w:rsid w:val="00DC3926"/>
    <w:rsid w:val="00DC3D2C"/>
    <w:rsid w:val="00DC3F69"/>
    <w:rsid w:val="00DC4FE2"/>
    <w:rsid w:val="00DC51EF"/>
    <w:rsid w:val="00DC56A2"/>
    <w:rsid w:val="00DC58FB"/>
    <w:rsid w:val="00DC592D"/>
    <w:rsid w:val="00DC6336"/>
    <w:rsid w:val="00DC6614"/>
    <w:rsid w:val="00DC6A55"/>
    <w:rsid w:val="00DC75C2"/>
    <w:rsid w:val="00DC7891"/>
    <w:rsid w:val="00DC7CF0"/>
    <w:rsid w:val="00DC7D02"/>
    <w:rsid w:val="00DD0E49"/>
    <w:rsid w:val="00DD0F6F"/>
    <w:rsid w:val="00DD1168"/>
    <w:rsid w:val="00DD1C81"/>
    <w:rsid w:val="00DD1CD1"/>
    <w:rsid w:val="00DD2013"/>
    <w:rsid w:val="00DD3168"/>
    <w:rsid w:val="00DD3746"/>
    <w:rsid w:val="00DD5A7A"/>
    <w:rsid w:val="00DD5C44"/>
    <w:rsid w:val="00DD6E89"/>
    <w:rsid w:val="00DD7B16"/>
    <w:rsid w:val="00DE0962"/>
    <w:rsid w:val="00DE0E8D"/>
    <w:rsid w:val="00DE12D6"/>
    <w:rsid w:val="00DE1FDF"/>
    <w:rsid w:val="00DE2966"/>
    <w:rsid w:val="00DE29E3"/>
    <w:rsid w:val="00DE2F7A"/>
    <w:rsid w:val="00DE377A"/>
    <w:rsid w:val="00DE3A24"/>
    <w:rsid w:val="00DE3C64"/>
    <w:rsid w:val="00DE4128"/>
    <w:rsid w:val="00DE4243"/>
    <w:rsid w:val="00DE4528"/>
    <w:rsid w:val="00DE49A2"/>
    <w:rsid w:val="00DE52B1"/>
    <w:rsid w:val="00DE579F"/>
    <w:rsid w:val="00DE5DAC"/>
    <w:rsid w:val="00DE6292"/>
    <w:rsid w:val="00DE64DA"/>
    <w:rsid w:val="00DE656A"/>
    <w:rsid w:val="00DE65DB"/>
    <w:rsid w:val="00DE65EC"/>
    <w:rsid w:val="00DE67E2"/>
    <w:rsid w:val="00DE713F"/>
    <w:rsid w:val="00DE72A8"/>
    <w:rsid w:val="00DE7808"/>
    <w:rsid w:val="00DE7F25"/>
    <w:rsid w:val="00DF0676"/>
    <w:rsid w:val="00DF1012"/>
    <w:rsid w:val="00DF12D3"/>
    <w:rsid w:val="00DF19A8"/>
    <w:rsid w:val="00DF3565"/>
    <w:rsid w:val="00DF37A6"/>
    <w:rsid w:val="00DF4081"/>
    <w:rsid w:val="00DF4151"/>
    <w:rsid w:val="00DF42F0"/>
    <w:rsid w:val="00DF4316"/>
    <w:rsid w:val="00DF437B"/>
    <w:rsid w:val="00DF438D"/>
    <w:rsid w:val="00DF5946"/>
    <w:rsid w:val="00DF5EF3"/>
    <w:rsid w:val="00DF615B"/>
    <w:rsid w:val="00DF618D"/>
    <w:rsid w:val="00DF66F8"/>
    <w:rsid w:val="00DF672C"/>
    <w:rsid w:val="00DF7101"/>
    <w:rsid w:val="00DF7B1F"/>
    <w:rsid w:val="00E00009"/>
    <w:rsid w:val="00E00A27"/>
    <w:rsid w:val="00E01599"/>
    <w:rsid w:val="00E02096"/>
    <w:rsid w:val="00E02538"/>
    <w:rsid w:val="00E02761"/>
    <w:rsid w:val="00E02E59"/>
    <w:rsid w:val="00E02EBB"/>
    <w:rsid w:val="00E03019"/>
    <w:rsid w:val="00E031D3"/>
    <w:rsid w:val="00E0326B"/>
    <w:rsid w:val="00E03354"/>
    <w:rsid w:val="00E03C4F"/>
    <w:rsid w:val="00E03DF3"/>
    <w:rsid w:val="00E050FF"/>
    <w:rsid w:val="00E053DB"/>
    <w:rsid w:val="00E05EFF"/>
    <w:rsid w:val="00E05FF2"/>
    <w:rsid w:val="00E063F1"/>
    <w:rsid w:val="00E06A7B"/>
    <w:rsid w:val="00E06E8A"/>
    <w:rsid w:val="00E073AF"/>
    <w:rsid w:val="00E07718"/>
    <w:rsid w:val="00E079C7"/>
    <w:rsid w:val="00E10963"/>
    <w:rsid w:val="00E109D1"/>
    <w:rsid w:val="00E10FB4"/>
    <w:rsid w:val="00E11FAE"/>
    <w:rsid w:val="00E1253C"/>
    <w:rsid w:val="00E12A6E"/>
    <w:rsid w:val="00E12A9B"/>
    <w:rsid w:val="00E1329E"/>
    <w:rsid w:val="00E1331A"/>
    <w:rsid w:val="00E13515"/>
    <w:rsid w:val="00E147A1"/>
    <w:rsid w:val="00E15294"/>
    <w:rsid w:val="00E15B07"/>
    <w:rsid w:val="00E15B2F"/>
    <w:rsid w:val="00E15C60"/>
    <w:rsid w:val="00E17723"/>
    <w:rsid w:val="00E1798E"/>
    <w:rsid w:val="00E17EC8"/>
    <w:rsid w:val="00E20265"/>
    <w:rsid w:val="00E212E8"/>
    <w:rsid w:val="00E22748"/>
    <w:rsid w:val="00E23ADC"/>
    <w:rsid w:val="00E24893"/>
    <w:rsid w:val="00E2490D"/>
    <w:rsid w:val="00E24B23"/>
    <w:rsid w:val="00E24CEA"/>
    <w:rsid w:val="00E24E13"/>
    <w:rsid w:val="00E250E1"/>
    <w:rsid w:val="00E252B8"/>
    <w:rsid w:val="00E257FC"/>
    <w:rsid w:val="00E25A74"/>
    <w:rsid w:val="00E26156"/>
    <w:rsid w:val="00E2622C"/>
    <w:rsid w:val="00E26657"/>
    <w:rsid w:val="00E31321"/>
    <w:rsid w:val="00E313E5"/>
    <w:rsid w:val="00E3243E"/>
    <w:rsid w:val="00E32A34"/>
    <w:rsid w:val="00E33DFF"/>
    <w:rsid w:val="00E33FEC"/>
    <w:rsid w:val="00E3420B"/>
    <w:rsid w:val="00E34674"/>
    <w:rsid w:val="00E346FA"/>
    <w:rsid w:val="00E34792"/>
    <w:rsid w:val="00E3519F"/>
    <w:rsid w:val="00E3537B"/>
    <w:rsid w:val="00E361F8"/>
    <w:rsid w:val="00E36569"/>
    <w:rsid w:val="00E36B2A"/>
    <w:rsid w:val="00E377B9"/>
    <w:rsid w:val="00E37C23"/>
    <w:rsid w:val="00E4010A"/>
    <w:rsid w:val="00E4085D"/>
    <w:rsid w:val="00E44003"/>
    <w:rsid w:val="00E44044"/>
    <w:rsid w:val="00E442BD"/>
    <w:rsid w:val="00E442E6"/>
    <w:rsid w:val="00E447A9"/>
    <w:rsid w:val="00E44C12"/>
    <w:rsid w:val="00E44C22"/>
    <w:rsid w:val="00E44FED"/>
    <w:rsid w:val="00E455E7"/>
    <w:rsid w:val="00E45626"/>
    <w:rsid w:val="00E45A1C"/>
    <w:rsid w:val="00E45BE8"/>
    <w:rsid w:val="00E45CA5"/>
    <w:rsid w:val="00E45EC0"/>
    <w:rsid w:val="00E46232"/>
    <w:rsid w:val="00E475F1"/>
    <w:rsid w:val="00E477D8"/>
    <w:rsid w:val="00E50797"/>
    <w:rsid w:val="00E509E6"/>
    <w:rsid w:val="00E51FFE"/>
    <w:rsid w:val="00E521D4"/>
    <w:rsid w:val="00E52A57"/>
    <w:rsid w:val="00E52EB0"/>
    <w:rsid w:val="00E53484"/>
    <w:rsid w:val="00E53D50"/>
    <w:rsid w:val="00E53EA1"/>
    <w:rsid w:val="00E5460D"/>
    <w:rsid w:val="00E5480C"/>
    <w:rsid w:val="00E54CCB"/>
    <w:rsid w:val="00E559D0"/>
    <w:rsid w:val="00E55BB0"/>
    <w:rsid w:val="00E55C4A"/>
    <w:rsid w:val="00E55FB2"/>
    <w:rsid w:val="00E565D1"/>
    <w:rsid w:val="00E56E12"/>
    <w:rsid w:val="00E57BB7"/>
    <w:rsid w:val="00E6002F"/>
    <w:rsid w:val="00E6080D"/>
    <w:rsid w:val="00E60AED"/>
    <w:rsid w:val="00E60C28"/>
    <w:rsid w:val="00E6131F"/>
    <w:rsid w:val="00E61BD6"/>
    <w:rsid w:val="00E61F1E"/>
    <w:rsid w:val="00E62BCC"/>
    <w:rsid w:val="00E636E0"/>
    <w:rsid w:val="00E6396D"/>
    <w:rsid w:val="00E63BD9"/>
    <w:rsid w:val="00E63FBB"/>
    <w:rsid w:val="00E644B3"/>
    <w:rsid w:val="00E64570"/>
    <w:rsid w:val="00E658F3"/>
    <w:rsid w:val="00E66AF8"/>
    <w:rsid w:val="00E66E9F"/>
    <w:rsid w:val="00E671C9"/>
    <w:rsid w:val="00E67F06"/>
    <w:rsid w:val="00E7005C"/>
    <w:rsid w:val="00E705B9"/>
    <w:rsid w:val="00E70C3D"/>
    <w:rsid w:val="00E70C73"/>
    <w:rsid w:val="00E71D0C"/>
    <w:rsid w:val="00E71D7E"/>
    <w:rsid w:val="00E72213"/>
    <w:rsid w:val="00E7252A"/>
    <w:rsid w:val="00E72A5A"/>
    <w:rsid w:val="00E72FB8"/>
    <w:rsid w:val="00E73968"/>
    <w:rsid w:val="00E73DB0"/>
    <w:rsid w:val="00E7421C"/>
    <w:rsid w:val="00E745F5"/>
    <w:rsid w:val="00E74683"/>
    <w:rsid w:val="00E74902"/>
    <w:rsid w:val="00E7571D"/>
    <w:rsid w:val="00E765D0"/>
    <w:rsid w:val="00E76716"/>
    <w:rsid w:val="00E76EF9"/>
    <w:rsid w:val="00E77070"/>
    <w:rsid w:val="00E77520"/>
    <w:rsid w:val="00E77A60"/>
    <w:rsid w:val="00E77BEB"/>
    <w:rsid w:val="00E80020"/>
    <w:rsid w:val="00E803B9"/>
    <w:rsid w:val="00E804C0"/>
    <w:rsid w:val="00E804E2"/>
    <w:rsid w:val="00E80A91"/>
    <w:rsid w:val="00E817C3"/>
    <w:rsid w:val="00E81A12"/>
    <w:rsid w:val="00E81E1E"/>
    <w:rsid w:val="00E82789"/>
    <w:rsid w:val="00E82E29"/>
    <w:rsid w:val="00E8378F"/>
    <w:rsid w:val="00E83AEB"/>
    <w:rsid w:val="00E84A55"/>
    <w:rsid w:val="00E8514F"/>
    <w:rsid w:val="00E8600D"/>
    <w:rsid w:val="00E864ED"/>
    <w:rsid w:val="00E86987"/>
    <w:rsid w:val="00E86AF1"/>
    <w:rsid w:val="00E87836"/>
    <w:rsid w:val="00E87E14"/>
    <w:rsid w:val="00E87EFE"/>
    <w:rsid w:val="00E90766"/>
    <w:rsid w:val="00E90D01"/>
    <w:rsid w:val="00E90E6C"/>
    <w:rsid w:val="00E90EE6"/>
    <w:rsid w:val="00E91640"/>
    <w:rsid w:val="00E91809"/>
    <w:rsid w:val="00E9180B"/>
    <w:rsid w:val="00E93BCC"/>
    <w:rsid w:val="00E943D1"/>
    <w:rsid w:val="00E948FF"/>
    <w:rsid w:val="00E95523"/>
    <w:rsid w:val="00E964CE"/>
    <w:rsid w:val="00E973B0"/>
    <w:rsid w:val="00E97FE4"/>
    <w:rsid w:val="00E97FEB"/>
    <w:rsid w:val="00EA0345"/>
    <w:rsid w:val="00EA1222"/>
    <w:rsid w:val="00EA27AA"/>
    <w:rsid w:val="00EA36F4"/>
    <w:rsid w:val="00EA37DE"/>
    <w:rsid w:val="00EA3D1A"/>
    <w:rsid w:val="00EA4025"/>
    <w:rsid w:val="00EA47AF"/>
    <w:rsid w:val="00EA5284"/>
    <w:rsid w:val="00EA5301"/>
    <w:rsid w:val="00EA57F6"/>
    <w:rsid w:val="00EA5A97"/>
    <w:rsid w:val="00EA5B00"/>
    <w:rsid w:val="00EA5BB3"/>
    <w:rsid w:val="00EA5CA7"/>
    <w:rsid w:val="00EA5CFD"/>
    <w:rsid w:val="00EA6383"/>
    <w:rsid w:val="00EA732F"/>
    <w:rsid w:val="00EA7F7E"/>
    <w:rsid w:val="00EA7FF2"/>
    <w:rsid w:val="00EB091A"/>
    <w:rsid w:val="00EB120A"/>
    <w:rsid w:val="00EB17EB"/>
    <w:rsid w:val="00EB1AA1"/>
    <w:rsid w:val="00EB21DC"/>
    <w:rsid w:val="00EB2AEC"/>
    <w:rsid w:val="00EB2BA9"/>
    <w:rsid w:val="00EB33BC"/>
    <w:rsid w:val="00EB36BA"/>
    <w:rsid w:val="00EB389F"/>
    <w:rsid w:val="00EB4294"/>
    <w:rsid w:val="00EB5137"/>
    <w:rsid w:val="00EB53E7"/>
    <w:rsid w:val="00EB5903"/>
    <w:rsid w:val="00EB5B8E"/>
    <w:rsid w:val="00EB6E7F"/>
    <w:rsid w:val="00EC03B8"/>
    <w:rsid w:val="00EC0C36"/>
    <w:rsid w:val="00EC154D"/>
    <w:rsid w:val="00EC1BAD"/>
    <w:rsid w:val="00EC203B"/>
    <w:rsid w:val="00EC38C5"/>
    <w:rsid w:val="00EC3D95"/>
    <w:rsid w:val="00EC40C6"/>
    <w:rsid w:val="00EC41F3"/>
    <w:rsid w:val="00EC44F1"/>
    <w:rsid w:val="00EC4693"/>
    <w:rsid w:val="00EC4E91"/>
    <w:rsid w:val="00EC4F18"/>
    <w:rsid w:val="00EC5AE4"/>
    <w:rsid w:val="00EC6594"/>
    <w:rsid w:val="00EC670D"/>
    <w:rsid w:val="00EC7C2B"/>
    <w:rsid w:val="00ED031D"/>
    <w:rsid w:val="00ED061D"/>
    <w:rsid w:val="00ED06A4"/>
    <w:rsid w:val="00ED0D50"/>
    <w:rsid w:val="00ED131E"/>
    <w:rsid w:val="00ED1354"/>
    <w:rsid w:val="00ED1FCF"/>
    <w:rsid w:val="00ED2377"/>
    <w:rsid w:val="00ED24D0"/>
    <w:rsid w:val="00ED28EF"/>
    <w:rsid w:val="00ED313A"/>
    <w:rsid w:val="00ED313C"/>
    <w:rsid w:val="00ED3CA5"/>
    <w:rsid w:val="00ED4060"/>
    <w:rsid w:val="00ED41EB"/>
    <w:rsid w:val="00ED49D1"/>
    <w:rsid w:val="00ED529F"/>
    <w:rsid w:val="00ED56AC"/>
    <w:rsid w:val="00ED58CC"/>
    <w:rsid w:val="00ED5AB4"/>
    <w:rsid w:val="00ED622F"/>
    <w:rsid w:val="00ED6364"/>
    <w:rsid w:val="00ED70A2"/>
    <w:rsid w:val="00ED7463"/>
    <w:rsid w:val="00ED7A4C"/>
    <w:rsid w:val="00ED7CB8"/>
    <w:rsid w:val="00EE0F36"/>
    <w:rsid w:val="00EE1956"/>
    <w:rsid w:val="00EE1991"/>
    <w:rsid w:val="00EE1AD6"/>
    <w:rsid w:val="00EE23AD"/>
    <w:rsid w:val="00EE2648"/>
    <w:rsid w:val="00EE2BBA"/>
    <w:rsid w:val="00EE3BE7"/>
    <w:rsid w:val="00EE3F38"/>
    <w:rsid w:val="00EE41B2"/>
    <w:rsid w:val="00EE4F83"/>
    <w:rsid w:val="00EE5818"/>
    <w:rsid w:val="00EE5984"/>
    <w:rsid w:val="00EE5B9A"/>
    <w:rsid w:val="00EE60DD"/>
    <w:rsid w:val="00EE61FD"/>
    <w:rsid w:val="00EE6397"/>
    <w:rsid w:val="00EE6942"/>
    <w:rsid w:val="00EE737F"/>
    <w:rsid w:val="00EE73EC"/>
    <w:rsid w:val="00EE75F6"/>
    <w:rsid w:val="00EF003C"/>
    <w:rsid w:val="00EF0A9B"/>
    <w:rsid w:val="00EF1982"/>
    <w:rsid w:val="00EF1C9D"/>
    <w:rsid w:val="00EF1F30"/>
    <w:rsid w:val="00EF239F"/>
    <w:rsid w:val="00EF2B60"/>
    <w:rsid w:val="00EF2F8C"/>
    <w:rsid w:val="00EF3730"/>
    <w:rsid w:val="00EF375A"/>
    <w:rsid w:val="00EF3A80"/>
    <w:rsid w:val="00EF3AA8"/>
    <w:rsid w:val="00EF3B58"/>
    <w:rsid w:val="00EF4049"/>
    <w:rsid w:val="00EF42C7"/>
    <w:rsid w:val="00EF49F1"/>
    <w:rsid w:val="00EF4E4E"/>
    <w:rsid w:val="00EF5D1E"/>
    <w:rsid w:val="00EF68C0"/>
    <w:rsid w:val="00EF6BC5"/>
    <w:rsid w:val="00EF6D7C"/>
    <w:rsid w:val="00EF7192"/>
    <w:rsid w:val="00EF7C6A"/>
    <w:rsid w:val="00F0072A"/>
    <w:rsid w:val="00F016E1"/>
    <w:rsid w:val="00F01ACB"/>
    <w:rsid w:val="00F01C8E"/>
    <w:rsid w:val="00F02A36"/>
    <w:rsid w:val="00F02BC6"/>
    <w:rsid w:val="00F02E98"/>
    <w:rsid w:val="00F03055"/>
    <w:rsid w:val="00F0324E"/>
    <w:rsid w:val="00F0356F"/>
    <w:rsid w:val="00F03F4D"/>
    <w:rsid w:val="00F04009"/>
    <w:rsid w:val="00F0401C"/>
    <w:rsid w:val="00F04333"/>
    <w:rsid w:val="00F04490"/>
    <w:rsid w:val="00F045CE"/>
    <w:rsid w:val="00F046D6"/>
    <w:rsid w:val="00F04AF1"/>
    <w:rsid w:val="00F04B27"/>
    <w:rsid w:val="00F04D02"/>
    <w:rsid w:val="00F055A6"/>
    <w:rsid w:val="00F05819"/>
    <w:rsid w:val="00F07443"/>
    <w:rsid w:val="00F0789A"/>
    <w:rsid w:val="00F07D52"/>
    <w:rsid w:val="00F10571"/>
    <w:rsid w:val="00F11570"/>
    <w:rsid w:val="00F118AD"/>
    <w:rsid w:val="00F11A63"/>
    <w:rsid w:val="00F12004"/>
    <w:rsid w:val="00F126AF"/>
    <w:rsid w:val="00F12BD2"/>
    <w:rsid w:val="00F13E0C"/>
    <w:rsid w:val="00F13E72"/>
    <w:rsid w:val="00F1430E"/>
    <w:rsid w:val="00F14315"/>
    <w:rsid w:val="00F14F43"/>
    <w:rsid w:val="00F164D1"/>
    <w:rsid w:val="00F16CE8"/>
    <w:rsid w:val="00F17841"/>
    <w:rsid w:val="00F23001"/>
    <w:rsid w:val="00F233C9"/>
    <w:rsid w:val="00F238A0"/>
    <w:rsid w:val="00F23C2C"/>
    <w:rsid w:val="00F243F2"/>
    <w:rsid w:val="00F25470"/>
    <w:rsid w:val="00F25D70"/>
    <w:rsid w:val="00F266FA"/>
    <w:rsid w:val="00F26BAF"/>
    <w:rsid w:val="00F27AEE"/>
    <w:rsid w:val="00F3037C"/>
    <w:rsid w:val="00F30507"/>
    <w:rsid w:val="00F310E7"/>
    <w:rsid w:val="00F31D38"/>
    <w:rsid w:val="00F3209D"/>
    <w:rsid w:val="00F320AE"/>
    <w:rsid w:val="00F322C0"/>
    <w:rsid w:val="00F32E88"/>
    <w:rsid w:val="00F33294"/>
    <w:rsid w:val="00F3410E"/>
    <w:rsid w:val="00F34333"/>
    <w:rsid w:val="00F3463E"/>
    <w:rsid w:val="00F3493F"/>
    <w:rsid w:val="00F34A3F"/>
    <w:rsid w:val="00F34D98"/>
    <w:rsid w:val="00F34DEF"/>
    <w:rsid w:val="00F34F10"/>
    <w:rsid w:val="00F34F26"/>
    <w:rsid w:val="00F3532D"/>
    <w:rsid w:val="00F3565A"/>
    <w:rsid w:val="00F35683"/>
    <w:rsid w:val="00F35AA4"/>
    <w:rsid w:val="00F36D4B"/>
    <w:rsid w:val="00F37350"/>
    <w:rsid w:val="00F3779F"/>
    <w:rsid w:val="00F37F0A"/>
    <w:rsid w:val="00F40352"/>
    <w:rsid w:val="00F40445"/>
    <w:rsid w:val="00F40A14"/>
    <w:rsid w:val="00F41751"/>
    <w:rsid w:val="00F4203E"/>
    <w:rsid w:val="00F420A0"/>
    <w:rsid w:val="00F4239D"/>
    <w:rsid w:val="00F42601"/>
    <w:rsid w:val="00F42895"/>
    <w:rsid w:val="00F428EB"/>
    <w:rsid w:val="00F43007"/>
    <w:rsid w:val="00F4351D"/>
    <w:rsid w:val="00F44372"/>
    <w:rsid w:val="00F44FEB"/>
    <w:rsid w:val="00F45144"/>
    <w:rsid w:val="00F45976"/>
    <w:rsid w:val="00F464BE"/>
    <w:rsid w:val="00F46871"/>
    <w:rsid w:val="00F500FB"/>
    <w:rsid w:val="00F504AA"/>
    <w:rsid w:val="00F5053E"/>
    <w:rsid w:val="00F50CCD"/>
    <w:rsid w:val="00F516D2"/>
    <w:rsid w:val="00F52A05"/>
    <w:rsid w:val="00F52AE0"/>
    <w:rsid w:val="00F53665"/>
    <w:rsid w:val="00F5383E"/>
    <w:rsid w:val="00F544A5"/>
    <w:rsid w:val="00F546D2"/>
    <w:rsid w:val="00F54A57"/>
    <w:rsid w:val="00F556BD"/>
    <w:rsid w:val="00F55A28"/>
    <w:rsid w:val="00F56004"/>
    <w:rsid w:val="00F56D06"/>
    <w:rsid w:val="00F570A8"/>
    <w:rsid w:val="00F57223"/>
    <w:rsid w:val="00F579F9"/>
    <w:rsid w:val="00F57B44"/>
    <w:rsid w:val="00F57CB0"/>
    <w:rsid w:val="00F57CDA"/>
    <w:rsid w:val="00F60136"/>
    <w:rsid w:val="00F60624"/>
    <w:rsid w:val="00F61004"/>
    <w:rsid w:val="00F613A3"/>
    <w:rsid w:val="00F6148E"/>
    <w:rsid w:val="00F61A53"/>
    <w:rsid w:val="00F61AFC"/>
    <w:rsid w:val="00F620F4"/>
    <w:rsid w:val="00F6258C"/>
    <w:rsid w:val="00F62EDC"/>
    <w:rsid w:val="00F6352D"/>
    <w:rsid w:val="00F63732"/>
    <w:rsid w:val="00F63C2B"/>
    <w:rsid w:val="00F640B9"/>
    <w:rsid w:val="00F6441D"/>
    <w:rsid w:val="00F64673"/>
    <w:rsid w:val="00F64CC2"/>
    <w:rsid w:val="00F65065"/>
    <w:rsid w:val="00F6525C"/>
    <w:rsid w:val="00F658A7"/>
    <w:rsid w:val="00F658D4"/>
    <w:rsid w:val="00F65BBD"/>
    <w:rsid w:val="00F6604D"/>
    <w:rsid w:val="00F660D4"/>
    <w:rsid w:val="00F66356"/>
    <w:rsid w:val="00F66DCF"/>
    <w:rsid w:val="00F66E60"/>
    <w:rsid w:val="00F6701F"/>
    <w:rsid w:val="00F675F5"/>
    <w:rsid w:val="00F67C8D"/>
    <w:rsid w:val="00F67D12"/>
    <w:rsid w:val="00F67EB2"/>
    <w:rsid w:val="00F700BA"/>
    <w:rsid w:val="00F7051C"/>
    <w:rsid w:val="00F708B9"/>
    <w:rsid w:val="00F711EB"/>
    <w:rsid w:val="00F71682"/>
    <w:rsid w:val="00F71877"/>
    <w:rsid w:val="00F71AA5"/>
    <w:rsid w:val="00F731D6"/>
    <w:rsid w:val="00F73487"/>
    <w:rsid w:val="00F736D0"/>
    <w:rsid w:val="00F739EC"/>
    <w:rsid w:val="00F740EC"/>
    <w:rsid w:val="00F74E48"/>
    <w:rsid w:val="00F759EF"/>
    <w:rsid w:val="00F7626F"/>
    <w:rsid w:val="00F76307"/>
    <w:rsid w:val="00F7656F"/>
    <w:rsid w:val="00F7675C"/>
    <w:rsid w:val="00F76EA3"/>
    <w:rsid w:val="00F77201"/>
    <w:rsid w:val="00F77B07"/>
    <w:rsid w:val="00F77FF7"/>
    <w:rsid w:val="00F803F0"/>
    <w:rsid w:val="00F803F9"/>
    <w:rsid w:val="00F80526"/>
    <w:rsid w:val="00F80B8C"/>
    <w:rsid w:val="00F80CB1"/>
    <w:rsid w:val="00F81128"/>
    <w:rsid w:val="00F81592"/>
    <w:rsid w:val="00F822B4"/>
    <w:rsid w:val="00F82DEF"/>
    <w:rsid w:val="00F83789"/>
    <w:rsid w:val="00F83AFA"/>
    <w:rsid w:val="00F83D94"/>
    <w:rsid w:val="00F84F8A"/>
    <w:rsid w:val="00F85559"/>
    <w:rsid w:val="00F85AD7"/>
    <w:rsid w:val="00F85BAE"/>
    <w:rsid w:val="00F8634F"/>
    <w:rsid w:val="00F867D1"/>
    <w:rsid w:val="00F86D8A"/>
    <w:rsid w:val="00F87016"/>
    <w:rsid w:val="00F8715D"/>
    <w:rsid w:val="00F8763B"/>
    <w:rsid w:val="00F87C7B"/>
    <w:rsid w:val="00F9049C"/>
    <w:rsid w:val="00F90612"/>
    <w:rsid w:val="00F90EB0"/>
    <w:rsid w:val="00F91C3A"/>
    <w:rsid w:val="00F92790"/>
    <w:rsid w:val="00F92E6C"/>
    <w:rsid w:val="00F92FD3"/>
    <w:rsid w:val="00F93579"/>
    <w:rsid w:val="00F94314"/>
    <w:rsid w:val="00F9476C"/>
    <w:rsid w:val="00F957EA"/>
    <w:rsid w:val="00F95E31"/>
    <w:rsid w:val="00F95F63"/>
    <w:rsid w:val="00F9642A"/>
    <w:rsid w:val="00F96696"/>
    <w:rsid w:val="00F9669C"/>
    <w:rsid w:val="00F966A7"/>
    <w:rsid w:val="00F9688A"/>
    <w:rsid w:val="00F968AE"/>
    <w:rsid w:val="00F97087"/>
    <w:rsid w:val="00F97D8A"/>
    <w:rsid w:val="00F97E7F"/>
    <w:rsid w:val="00FA12C9"/>
    <w:rsid w:val="00FA177B"/>
    <w:rsid w:val="00FA19C3"/>
    <w:rsid w:val="00FA240B"/>
    <w:rsid w:val="00FA2B2C"/>
    <w:rsid w:val="00FA35E9"/>
    <w:rsid w:val="00FA4231"/>
    <w:rsid w:val="00FA5202"/>
    <w:rsid w:val="00FA53BF"/>
    <w:rsid w:val="00FA5E33"/>
    <w:rsid w:val="00FA63BF"/>
    <w:rsid w:val="00FA65A7"/>
    <w:rsid w:val="00FA782A"/>
    <w:rsid w:val="00FA7C42"/>
    <w:rsid w:val="00FB0DE0"/>
    <w:rsid w:val="00FB1A15"/>
    <w:rsid w:val="00FB205D"/>
    <w:rsid w:val="00FB3113"/>
    <w:rsid w:val="00FB3224"/>
    <w:rsid w:val="00FB3ED5"/>
    <w:rsid w:val="00FB419C"/>
    <w:rsid w:val="00FB4C8A"/>
    <w:rsid w:val="00FB59B0"/>
    <w:rsid w:val="00FB5A03"/>
    <w:rsid w:val="00FB5EA3"/>
    <w:rsid w:val="00FB71A2"/>
    <w:rsid w:val="00FB7AFD"/>
    <w:rsid w:val="00FC02CB"/>
    <w:rsid w:val="00FC0362"/>
    <w:rsid w:val="00FC0579"/>
    <w:rsid w:val="00FC0BC1"/>
    <w:rsid w:val="00FC1D17"/>
    <w:rsid w:val="00FC3756"/>
    <w:rsid w:val="00FC384F"/>
    <w:rsid w:val="00FC3AD7"/>
    <w:rsid w:val="00FC3B0E"/>
    <w:rsid w:val="00FC3EF4"/>
    <w:rsid w:val="00FC4AF8"/>
    <w:rsid w:val="00FC4C6F"/>
    <w:rsid w:val="00FC67A8"/>
    <w:rsid w:val="00FC6985"/>
    <w:rsid w:val="00FC6AB9"/>
    <w:rsid w:val="00FC6F1F"/>
    <w:rsid w:val="00FC7ACE"/>
    <w:rsid w:val="00FD05CA"/>
    <w:rsid w:val="00FD0977"/>
    <w:rsid w:val="00FD0D61"/>
    <w:rsid w:val="00FD1074"/>
    <w:rsid w:val="00FD1AC1"/>
    <w:rsid w:val="00FD24D0"/>
    <w:rsid w:val="00FD2740"/>
    <w:rsid w:val="00FD28D8"/>
    <w:rsid w:val="00FD2F7D"/>
    <w:rsid w:val="00FD3262"/>
    <w:rsid w:val="00FD33F0"/>
    <w:rsid w:val="00FD38CC"/>
    <w:rsid w:val="00FD3B11"/>
    <w:rsid w:val="00FD404E"/>
    <w:rsid w:val="00FD40D3"/>
    <w:rsid w:val="00FD4383"/>
    <w:rsid w:val="00FD5307"/>
    <w:rsid w:val="00FD58D0"/>
    <w:rsid w:val="00FD733D"/>
    <w:rsid w:val="00FD748A"/>
    <w:rsid w:val="00FD7CDA"/>
    <w:rsid w:val="00FD7E8D"/>
    <w:rsid w:val="00FE02F0"/>
    <w:rsid w:val="00FE043C"/>
    <w:rsid w:val="00FE0506"/>
    <w:rsid w:val="00FE1658"/>
    <w:rsid w:val="00FE18FB"/>
    <w:rsid w:val="00FE1A7C"/>
    <w:rsid w:val="00FE1F84"/>
    <w:rsid w:val="00FE25BF"/>
    <w:rsid w:val="00FE2ACC"/>
    <w:rsid w:val="00FE2F18"/>
    <w:rsid w:val="00FE31F8"/>
    <w:rsid w:val="00FE36B4"/>
    <w:rsid w:val="00FE3C6E"/>
    <w:rsid w:val="00FE3CC8"/>
    <w:rsid w:val="00FE3DFF"/>
    <w:rsid w:val="00FE49CD"/>
    <w:rsid w:val="00FE54E3"/>
    <w:rsid w:val="00FE5AC8"/>
    <w:rsid w:val="00FE5BD8"/>
    <w:rsid w:val="00FE670B"/>
    <w:rsid w:val="00FE6B6A"/>
    <w:rsid w:val="00FE7FFB"/>
    <w:rsid w:val="00FF0393"/>
    <w:rsid w:val="00FF056C"/>
    <w:rsid w:val="00FF0D6E"/>
    <w:rsid w:val="00FF0DC0"/>
    <w:rsid w:val="00FF1480"/>
    <w:rsid w:val="00FF1A93"/>
    <w:rsid w:val="00FF1B28"/>
    <w:rsid w:val="00FF1C39"/>
    <w:rsid w:val="00FF255B"/>
    <w:rsid w:val="00FF27A8"/>
    <w:rsid w:val="00FF27CF"/>
    <w:rsid w:val="00FF2D3E"/>
    <w:rsid w:val="00FF399C"/>
    <w:rsid w:val="00FF3A88"/>
    <w:rsid w:val="00FF3C22"/>
    <w:rsid w:val="00FF40CF"/>
    <w:rsid w:val="00FF5116"/>
    <w:rsid w:val="00FF60CE"/>
    <w:rsid w:val="00FF6478"/>
    <w:rsid w:val="00FF65DD"/>
    <w:rsid w:val="011274FF"/>
    <w:rsid w:val="01AC80E2"/>
    <w:rsid w:val="021DEBD4"/>
    <w:rsid w:val="026909FF"/>
    <w:rsid w:val="04022C90"/>
    <w:rsid w:val="049A03BE"/>
    <w:rsid w:val="09FB9A25"/>
    <w:rsid w:val="0A169BB0"/>
    <w:rsid w:val="0A374172"/>
    <w:rsid w:val="0A7AA224"/>
    <w:rsid w:val="0B2F7005"/>
    <w:rsid w:val="0B4C3952"/>
    <w:rsid w:val="0D502579"/>
    <w:rsid w:val="0D6E4030"/>
    <w:rsid w:val="0DA2A853"/>
    <w:rsid w:val="0DD78B38"/>
    <w:rsid w:val="0EC9E322"/>
    <w:rsid w:val="0F0CE2C2"/>
    <w:rsid w:val="0F2EBE4C"/>
    <w:rsid w:val="0F308B2F"/>
    <w:rsid w:val="0F4E1347"/>
    <w:rsid w:val="0FB1621C"/>
    <w:rsid w:val="10B52F7F"/>
    <w:rsid w:val="13AA7E05"/>
    <w:rsid w:val="157B0A4D"/>
    <w:rsid w:val="15E367CD"/>
    <w:rsid w:val="165095D2"/>
    <w:rsid w:val="16CAD611"/>
    <w:rsid w:val="171C1821"/>
    <w:rsid w:val="1739D031"/>
    <w:rsid w:val="175F073C"/>
    <w:rsid w:val="178590BB"/>
    <w:rsid w:val="17E48BC3"/>
    <w:rsid w:val="1A601EB5"/>
    <w:rsid w:val="1A9195BC"/>
    <w:rsid w:val="1B9382DF"/>
    <w:rsid w:val="1CC46600"/>
    <w:rsid w:val="1F2D9349"/>
    <w:rsid w:val="223FF318"/>
    <w:rsid w:val="22DA4C5B"/>
    <w:rsid w:val="2319E49C"/>
    <w:rsid w:val="2420A566"/>
    <w:rsid w:val="25AB84FC"/>
    <w:rsid w:val="275BF9F9"/>
    <w:rsid w:val="2794F6EA"/>
    <w:rsid w:val="29AF792B"/>
    <w:rsid w:val="2D6219C8"/>
    <w:rsid w:val="2E99D015"/>
    <w:rsid w:val="2FB6CDC7"/>
    <w:rsid w:val="3066CB2D"/>
    <w:rsid w:val="3129A13F"/>
    <w:rsid w:val="31529E28"/>
    <w:rsid w:val="316E982E"/>
    <w:rsid w:val="3179A35F"/>
    <w:rsid w:val="31BA155D"/>
    <w:rsid w:val="322D2543"/>
    <w:rsid w:val="329F8022"/>
    <w:rsid w:val="336A1E1A"/>
    <w:rsid w:val="33B7BA73"/>
    <w:rsid w:val="34611AE3"/>
    <w:rsid w:val="3530541A"/>
    <w:rsid w:val="38BB47AA"/>
    <w:rsid w:val="3A03C53D"/>
    <w:rsid w:val="3A1B46D1"/>
    <w:rsid w:val="3A7A7F0B"/>
    <w:rsid w:val="3AAD346C"/>
    <w:rsid w:val="3AD1A162"/>
    <w:rsid w:val="3AFD150A"/>
    <w:rsid w:val="3B7033C1"/>
    <w:rsid w:val="3C164F6C"/>
    <w:rsid w:val="3C1848A5"/>
    <w:rsid w:val="3DF70E4D"/>
    <w:rsid w:val="3E17F8D3"/>
    <w:rsid w:val="3F4CDDD1"/>
    <w:rsid w:val="4190F62F"/>
    <w:rsid w:val="4227219A"/>
    <w:rsid w:val="4253FEFA"/>
    <w:rsid w:val="42B8EFC6"/>
    <w:rsid w:val="43637987"/>
    <w:rsid w:val="452685E3"/>
    <w:rsid w:val="45BD31B2"/>
    <w:rsid w:val="45DB4792"/>
    <w:rsid w:val="48F4D274"/>
    <w:rsid w:val="48FCBFFA"/>
    <w:rsid w:val="490A7767"/>
    <w:rsid w:val="490F4800"/>
    <w:rsid w:val="496D8ABF"/>
    <w:rsid w:val="4A0242CC"/>
    <w:rsid w:val="4A2C5D66"/>
    <w:rsid w:val="4CC730F2"/>
    <w:rsid w:val="4F692912"/>
    <w:rsid w:val="4F69EDCC"/>
    <w:rsid w:val="4F75DE64"/>
    <w:rsid w:val="4FC7F4C0"/>
    <w:rsid w:val="5151B42D"/>
    <w:rsid w:val="51CE9BDA"/>
    <w:rsid w:val="52A3A240"/>
    <w:rsid w:val="53CC15F4"/>
    <w:rsid w:val="55BAF0ED"/>
    <w:rsid w:val="57771363"/>
    <w:rsid w:val="57AEA7FB"/>
    <w:rsid w:val="5865AD34"/>
    <w:rsid w:val="58B3D6B6"/>
    <w:rsid w:val="598B18A4"/>
    <w:rsid w:val="5AF1D085"/>
    <w:rsid w:val="5B144D3A"/>
    <w:rsid w:val="5E10F489"/>
    <w:rsid w:val="61B0C370"/>
    <w:rsid w:val="62159700"/>
    <w:rsid w:val="62DD3BF4"/>
    <w:rsid w:val="63E2DD36"/>
    <w:rsid w:val="641106EE"/>
    <w:rsid w:val="64790C55"/>
    <w:rsid w:val="65290749"/>
    <w:rsid w:val="653AF995"/>
    <w:rsid w:val="66A68CDF"/>
    <w:rsid w:val="66C333E5"/>
    <w:rsid w:val="6722C354"/>
    <w:rsid w:val="6774112B"/>
    <w:rsid w:val="67A5F24B"/>
    <w:rsid w:val="68673D77"/>
    <w:rsid w:val="698CE856"/>
    <w:rsid w:val="6A9505C9"/>
    <w:rsid w:val="6B864A28"/>
    <w:rsid w:val="6BA0058B"/>
    <w:rsid w:val="6C656DAD"/>
    <w:rsid w:val="6CB2A008"/>
    <w:rsid w:val="6CC48918"/>
    <w:rsid w:val="6D1024EA"/>
    <w:rsid w:val="6E65A46D"/>
    <w:rsid w:val="6F58CDAE"/>
    <w:rsid w:val="72012F37"/>
    <w:rsid w:val="748F7BBA"/>
    <w:rsid w:val="754654CB"/>
    <w:rsid w:val="759FEDCA"/>
    <w:rsid w:val="7782706E"/>
    <w:rsid w:val="78C7A3E4"/>
    <w:rsid w:val="78F77C4B"/>
    <w:rsid w:val="79041CD5"/>
    <w:rsid w:val="7ACA297C"/>
    <w:rsid w:val="7C1ECA18"/>
    <w:rsid w:val="7E52A4AB"/>
    <w:rsid w:val="7F042ADE"/>
    <w:rsid w:val="7F8B415D"/>
    <w:rsid w:val="7FFE3744"/>
  </w:rsids>
  <m:mathPr>
    <m:mathFont m:val="Cambria Math"/>
    <m:brkBin m:val="before"/>
    <m:brkBinSub m:val="--"/>
    <m:smallFrac m:val="0"/>
    <m:dispDef/>
    <m:lMargin m:val="0"/>
    <m:rMargin m:val="0"/>
    <m:defJc m:val="centerGroup"/>
    <m:wrapIndent m:val="1440"/>
    <m:intLim m:val="subSup"/>
    <m:naryLim m:val="undOvr"/>
  </m:mathPr>
  <w:themeFontLang w:val="en-NZ" w:eastAsia="zh-CN"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CAC025C"/>
  <w15:chartTrackingRefBased/>
  <w15:docId w15:val="{81AABEE6-3068-407C-97ED-0C38A6599E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NZ"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144D9"/>
    <w:pPr>
      <w:tabs>
        <w:tab w:val="left" w:pos="397"/>
        <w:tab w:val="left" w:pos="624"/>
        <w:tab w:val="left" w:pos="794"/>
        <w:tab w:val="left" w:pos="1077"/>
        <w:tab w:val="left" w:pos="1191"/>
        <w:tab w:val="left" w:pos="1474"/>
        <w:tab w:val="left" w:pos="1588"/>
        <w:tab w:val="left" w:pos="2041"/>
        <w:tab w:val="left" w:pos="2552"/>
        <w:tab w:val="left" w:pos="3289"/>
        <w:tab w:val="left" w:pos="3799"/>
        <w:tab w:val="center" w:pos="4309"/>
        <w:tab w:val="left" w:pos="5103"/>
        <w:tab w:val="left" w:pos="6521"/>
      </w:tabs>
      <w:spacing w:after="240"/>
    </w:pPr>
    <w:rPr>
      <w:sz w:val="20"/>
      <w:szCs w:val="20"/>
    </w:rPr>
  </w:style>
  <w:style w:type="paragraph" w:styleId="Heading1">
    <w:name w:val="heading 1"/>
    <w:basedOn w:val="Normal"/>
    <w:link w:val="Heading1Char"/>
    <w:uiPriority w:val="9"/>
    <w:qFormat/>
    <w:rsid w:val="00722C48"/>
    <w:pPr>
      <w:keepNext/>
      <w:keepLines/>
      <w:pageBreakBefore/>
      <w:outlineLvl w:val="0"/>
    </w:pPr>
    <w:rPr>
      <w:rFonts w:ascii="Poppins" w:eastAsia="SimHei" w:hAnsi="Poppins" w:cs="Poppins"/>
      <w:b/>
      <w:sz w:val="52"/>
      <w:szCs w:val="32"/>
    </w:rPr>
  </w:style>
  <w:style w:type="paragraph" w:styleId="Heading2">
    <w:name w:val="heading 2"/>
    <w:basedOn w:val="Normal"/>
    <w:next w:val="Normal"/>
    <w:link w:val="Heading2Char"/>
    <w:uiPriority w:val="9"/>
    <w:unhideWhenUsed/>
    <w:qFormat/>
    <w:rsid w:val="00757F65"/>
    <w:pPr>
      <w:keepNext/>
      <w:spacing w:after="0"/>
      <w:outlineLvl w:val="1"/>
    </w:pPr>
    <w:rPr>
      <w:rFonts w:ascii="Poppins" w:eastAsia="Poppins" w:hAnsi="Poppins" w:cs="Poppins"/>
      <w:b/>
      <w:bCs/>
      <w:sz w:val="32"/>
      <w:szCs w:val="24"/>
    </w:rPr>
  </w:style>
  <w:style w:type="paragraph" w:styleId="Heading3">
    <w:name w:val="heading 3"/>
    <w:basedOn w:val="Normal"/>
    <w:next w:val="Normal"/>
    <w:link w:val="Heading3Char"/>
    <w:uiPriority w:val="9"/>
    <w:unhideWhenUsed/>
    <w:qFormat/>
    <w:rsid w:val="005F5065"/>
    <w:pPr>
      <w:outlineLvl w:val="2"/>
    </w:pPr>
    <w:rPr>
      <w:b/>
      <w:bCs/>
      <w:sz w:val="24"/>
      <w:szCs w:val="28"/>
    </w:rPr>
  </w:style>
  <w:style w:type="paragraph" w:styleId="Heading4">
    <w:name w:val="heading 4"/>
    <w:basedOn w:val="Heading3"/>
    <w:next w:val="Normal"/>
    <w:link w:val="Heading4Char"/>
    <w:uiPriority w:val="9"/>
    <w:unhideWhenUsed/>
    <w:qFormat/>
    <w:rsid w:val="005F5065"/>
    <w:pPr>
      <w:outlineLvl w:val="3"/>
    </w:pPr>
    <w:rPr>
      <w:i/>
      <w:sz w:val="20"/>
      <w:szCs w:val="24"/>
    </w:rPr>
  </w:style>
  <w:style w:type="paragraph" w:styleId="Heading5">
    <w:name w:val="heading 5"/>
    <w:basedOn w:val="Normal"/>
    <w:next w:val="Normal"/>
    <w:link w:val="Heading5Char"/>
    <w:uiPriority w:val="9"/>
    <w:unhideWhenUsed/>
    <w:qFormat/>
    <w:rsid w:val="0000108B"/>
    <w:pPr>
      <w:spacing w:after="120"/>
      <w:outlineLvl w:val="4"/>
    </w:pPr>
    <w:rPr>
      <w:u w:val="single"/>
    </w:rPr>
  </w:style>
  <w:style w:type="paragraph" w:styleId="Heading6">
    <w:name w:val="heading 6"/>
    <w:basedOn w:val="Normal"/>
    <w:next w:val="Normal"/>
    <w:link w:val="Heading6Char"/>
    <w:uiPriority w:val="9"/>
    <w:semiHidden/>
    <w:unhideWhenUsed/>
    <w:qFormat/>
    <w:rsid w:val="003C722B"/>
    <w:pPr>
      <w:keepNext/>
      <w:keepLines/>
      <w:spacing w:before="40" w:after="0"/>
      <w:outlineLvl w:val="5"/>
    </w:pPr>
    <w:rPr>
      <w:rFonts w:asciiTheme="majorHAnsi" w:eastAsiaTheme="majorEastAsia" w:hAnsiTheme="majorHAnsi" w:cstheme="majorBidi"/>
      <w:color w:val="686E13" w:themeColor="accent1" w:themeShade="7F"/>
    </w:rPr>
  </w:style>
  <w:style w:type="paragraph" w:styleId="Heading7">
    <w:name w:val="heading 7"/>
    <w:basedOn w:val="Normal"/>
    <w:next w:val="Normal"/>
    <w:link w:val="Heading7Char"/>
    <w:uiPriority w:val="9"/>
    <w:semiHidden/>
    <w:unhideWhenUsed/>
    <w:qFormat/>
    <w:rsid w:val="003C722B"/>
    <w:pPr>
      <w:keepNext/>
      <w:keepLines/>
      <w:spacing w:before="40" w:after="0"/>
      <w:outlineLvl w:val="6"/>
    </w:pPr>
    <w:rPr>
      <w:rFonts w:asciiTheme="majorHAnsi" w:eastAsiaTheme="majorEastAsia" w:hAnsiTheme="majorHAnsi" w:cstheme="majorBidi"/>
      <w:i/>
      <w:iCs/>
      <w:color w:val="686E13" w:themeColor="accent1" w:themeShade="7F"/>
    </w:rPr>
  </w:style>
  <w:style w:type="paragraph" w:styleId="Heading8">
    <w:name w:val="heading 8"/>
    <w:basedOn w:val="Normal"/>
    <w:next w:val="Normal"/>
    <w:link w:val="Heading8Char"/>
    <w:uiPriority w:val="9"/>
    <w:semiHidden/>
    <w:unhideWhenUsed/>
    <w:qFormat/>
    <w:rsid w:val="003C722B"/>
    <w:pPr>
      <w:keepNext/>
      <w:keepLines/>
      <w:spacing w:before="40" w:after="0"/>
      <w:outlineLvl w:val="7"/>
    </w:pPr>
    <w:rPr>
      <w:rFonts w:asciiTheme="majorHAnsi" w:eastAsiaTheme="majorEastAsia" w:hAnsiTheme="majorHAnsi" w:cstheme="majorBidi"/>
      <w:color w:val="454058" w:themeColor="text1" w:themeTint="D8"/>
      <w:sz w:val="21"/>
      <w:szCs w:val="21"/>
    </w:rPr>
  </w:style>
  <w:style w:type="paragraph" w:styleId="Heading9">
    <w:name w:val="heading 9"/>
    <w:basedOn w:val="Normal"/>
    <w:next w:val="Normal"/>
    <w:link w:val="Heading9Char"/>
    <w:uiPriority w:val="9"/>
    <w:semiHidden/>
    <w:unhideWhenUsed/>
    <w:qFormat/>
    <w:rsid w:val="003C722B"/>
    <w:pPr>
      <w:keepNext/>
      <w:keepLines/>
      <w:spacing w:before="40" w:after="0"/>
      <w:outlineLvl w:val="8"/>
    </w:pPr>
    <w:rPr>
      <w:rFonts w:asciiTheme="majorHAnsi" w:eastAsiaTheme="majorEastAsia" w:hAnsiTheme="majorHAnsi" w:cstheme="majorBidi"/>
      <w:i/>
      <w:iCs/>
      <w:color w:val="454058"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FB1A15"/>
    <w:rPr>
      <w:color w:val="008EA6" w:themeColor="text2"/>
      <w:u w:val="single"/>
    </w:rPr>
  </w:style>
  <w:style w:type="character" w:styleId="UnresolvedMention">
    <w:name w:val="Unresolved Mention"/>
    <w:basedOn w:val="DefaultParagraphFont"/>
    <w:uiPriority w:val="99"/>
    <w:semiHidden/>
    <w:unhideWhenUsed/>
    <w:rsid w:val="00FB1A15"/>
    <w:rPr>
      <w:color w:val="605E5C"/>
      <w:shd w:val="clear" w:color="auto" w:fill="E1DFDD"/>
    </w:rPr>
  </w:style>
  <w:style w:type="paragraph" w:styleId="Footer">
    <w:name w:val="footer"/>
    <w:link w:val="FooterChar"/>
    <w:uiPriority w:val="99"/>
    <w:unhideWhenUsed/>
    <w:qFormat/>
    <w:rsid w:val="00FB1A15"/>
    <w:rPr>
      <w:color w:val="BDCCD3" w:themeColor="accent2"/>
      <w:sz w:val="16"/>
      <w:szCs w:val="16"/>
    </w:rPr>
  </w:style>
  <w:style w:type="character" w:customStyle="1" w:styleId="FooterChar">
    <w:name w:val="Footer Char"/>
    <w:basedOn w:val="DefaultParagraphFont"/>
    <w:link w:val="Footer"/>
    <w:uiPriority w:val="99"/>
    <w:rsid w:val="00FB1A15"/>
    <w:rPr>
      <w:color w:val="BDCCD3" w:themeColor="accent2"/>
      <w:sz w:val="16"/>
      <w:szCs w:val="16"/>
    </w:rPr>
  </w:style>
  <w:style w:type="character" w:styleId="PageNumber">
    <w:name w:val="page number"/>
    <w:basedOn w:val="FooterChar"/>
    <w:uiPriority w:val="99"/>
    <w:semiHidden/>
    <w:unhideWhenUsed/>
    <w:qFormat/>
    <w:rsid w:val="00FB1A15"/>
    <w:rPr>
      <w:rFonts w:asciiTheme="minorHAnsi" w:hAnsiTheme="minorHAnsi"/>
      <w:b/>
      <w:color w:val="BDCCD3" w:themeColor="accent2"/>
      <w:sz w:val="16"/>
      <w:szCs w:val="16"/>
    </w:rPr>
  </w:style>
  <w:style w:type="paragraph" w:styleId="Header">
    <w:name w:val="header"/>
    <w:basedOn w:val="Normal"/>
    <w:link w:val="HeaderChar"/>
    <w:uiPriority w:val="99"/>
    <w:unhideWhenUsed/>
    <w:rsid w:val="00FB1A15"/>
    <w:pPr>
      <w:tabs>
        <w:tab w:val="center" w:pos="4513"/>
        <w:tab w:val="right" w:pos="9026"/>
      </w:tabs>
    </w:pPr>
  </w:style>
  <w:style w:type="character" w:customStyle="1" w:styleId="HeaderChar">
    <w:name w:val="Header Char"/>
    <w:basedOn w:val="DefaultParagraphFont"/>
    <w:link w:val="Header"/>
    <w:uiPriority w:val="99"/>
    <w:rsid w:val="00FB1A15"/>
    <w:rPr>
      <w:sz w:val="20"/>
      <w:szCs w:val="20"/>
    </w:rPr>
  </w:style>
  <w:style w:type="paragraph" w:styleId="BalloonText">
    <w:name w:val="Balloon Text"/>
    <w:basedOn w:val="Normal"/>
    <w:link w:val="BalloonTextChar"/>
    <w:uiPriority w:val="99"/>
    <w:semiHidden/>
    <w:unhideWhenUsed/>
    <w:rsid w:val="00FB1A15"/>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FB1A15"/>
    <w:rPr>
      <w:rFonts w:ascii="Times New Roman" w:hAnsi="Times New Roman" w:cs="Times New Roman"/>
      <w:sz w:val="18"/>
      <w:szCs w:val="18"/>
    </w:rPr>
  </w:style>
  <w:style w:type="paragraph" w:styleId="ListParagraph">
    <w:name w:val="List Paragraph"/>
    <w:aliases w:val="List Paragraph1,Recommendation,List Paragraph11,Bullets,TOC style,lp1,Bullet OSM,Proposal Bullet List,List Paragraph111,L,F5 List Paragraph,Dot pt,CV text,Medium Grid 1 - Accent 21,Numbered Paragraph,List Paragraph2,FooterText,NAST Quote"/>
    <w:basedOn w:val="ListBullet"/>
    <w:link w:val="ListParagraphChar"/>
    <w:uiPriority w:val="34"/>
    <w:qFormat/>
    <w:rsid w:val="00222818"/>
  </w:style>
  <w:style w:type="paragraph" w:customStyle="1" w:styleId="Addressee">
    <w:name w:val="Addressee"/>
    <w:basedOn w:val="Normal"/>
    <w:qFormat/>
    <w:rsid w:val="00CC763B"/>
    <w:pPr>
      <w:spacing w:after="0"/>
    </w:pPr>
    <w:rPr>
      <w:noProof/>
      <w:lang w:val="pt-PT"/>
    </w:rPr>
  </w:style>
  <w:style w:type="paragraph" w:styleId="ListBullet">
    <w:name w:val="List Bullet"/>
    <w:aliases w:val="Normal bullet"/>
    <w:basedOn w:val="Normal"/>
    <w:uiPriority w:val="99"/>
    <w:unhideWhenUsed/>
    <w:qFormat/>
    <w:rsid w:val="00D0009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contextualSpacing/>
    </w:pPr>
  </w:style>
  <w:style w:type="character" w:customStyle="1" w:styleId="Heading1Char">
    <w:name w:val="Heading 1 Char"/>
    <w:basedOn w:val="DefaultParagraphFont"/>
    <w:link w:val="Heading1"/>
    <w:uiPriority w:val="9"/>
    <w:rsid w:val="00722C48"/>
    <w:rPr>
      <w:rFonts w:ascii="Poppins" w:eastAsia="SimHei" w:hAnsi="Poppins" w:cs="Poppins"/>
      <w:b/>
      <w:sz w:val="52"/>
      <w:szCs w:val="32"/>
    </w:rPr>
  </w:style>
  <w:style w:type="character" w:customStyle="1" w:styleId="Heading2Char">
    <w:name w:val="Heading 2 Char"/>
    <w:basedOn w:val="DefaultParagraphFont"/>
    <w:link w:val="Heading2"/>
    <w:uiPriority w:val="9"/>
    <w:rsid w:val="00757F65"/>
    <w:rPr>
      <w:rFonts w:ascii="Poppins" w:eastAsia="Poppins" w:hAnsi="Poppins" w:cs="Poppins"/>
      <w:b/>
      <w:bCs/>
      <w:sz w:val="32"/>
    </w:rPr>
  </w:style>
  <w:style w:type="paragraph" w:styleId="Title">
    <w:name w:val="Title"/>
    <w:next w:val="Normal"/>
    <w:link w:val="TitleChar"/>
    <w:uiPriority w:val="10"/>
    <w:qFormat/>
    <w:rsid w:val="00932C3D"/>
    <w:pPr>
      <w:keepLines/>
      <w:widowControl w:val="0"/>
      <w:suppressAutoHyphens/>
      <w:spacing w:after="600" w:line="192" w:lineRule="auto"/>
    </w:pPr>
    <w:rPr>
      <w:rFonts w:asciiTheme="majorHAnsi" w:eastAsiaTheme="majorEastAsia" w:hAnsiTheme="majorHAnsi" w:cstheme="majorBidi"/>
      <w:b/>
      <w:bCs/>
      <w:color w:val="282533" w:themeColor="text1"/>
      <w:sz w:val="52"/>
      <w:szCs w:val="40"/>
    </w:rPr>
  </w:style>
  <w:style w:type="character" w:customStyle="1" w:styleId="TitleChar">
    <w:name w:val="Title Char"/>
    <w:basedOn w:val="DefaultParagraphFont"/>
    <w:link w:val="Title"/>
    <w:uiPriority w:val="10"/>
    <w:rsid w:val="00932C3D"/>
    <w:rPr>
      <w:rFonts w:asciiTheme="majorHAnsi" w:eastAsiaTheme="majorEastAsia" w:hAnsiTheme="majorHAnsi" w:cstheme="majorBidi"/>
      <w:b/>
      <w:bCs/>
      <w:color w:val="282533" w:themeColor="text1"/>
      <w:sz w:val="52"/>
      <w:szCs w:val="40"/>
    </w:rPr>
  </w:style>
  <w:style w:type="paragraph" w:styleId="Date">
    <w:name w:val="Date"/>
    <w:basedOn w:val="Addressee"/>
    <w:next w:val="Normal"/>
    <w:link w:val="DateChar"/>
    <w:uiPriority w:val="99"/>
    <w:unhideWhenUsed/>
    <w:rsid w:val="004F3852"/>
    <w:rPr>
      <w:b/>
      <w:bCs/>
    </w:rPr>
  </w:style>
  <w:style w:type="character" w:customStyle="1" w:styleId="DateChar">
    <w:name w:val="Date Char"/>
    <w:basedOn w:val="DefaultParagraphFont"/>
    <w:link w:val="Date"/>
    <w:uiPriority w:val="99"/>
    <w:rsid w:val="004F3852"/>
    <w:rPr>
      <w:b/>
      <w:bCs/>
      <w:noProof/>
      <w:sz w:val="20"/>
      <w:szCs w:val="20"/>
      <w:lang w:val="pt-PT"/>
    </w:rPr>
  </w:style>
  <w:style w:type="character" w:customStyle="1" w:styleId="Heading3Char">
    <w:name w:val="Heading 3 Char"/>
    <w:basedOn w:val="DefaultParagraphFont"/>
    <w:link w:val="Heading3"/>
    <w:uiPriority w:val="9"/>
    <w:rsid w:val="005F5065"/>
    <w:rPr>
      <w:b/>
      <w:bCs/>
      <w:szCs w:val="28"/>
    </w:rPr>
  </w:style>
  <w:style w:type="character" w:customStyle="1" w:styleId="Heading4Char">
    <w:name w:val="Heading 4 Char"/>
    <w:basedOn w:val="DefaultParagraphFont"/>
    <w:link w:val="Heading4"/>
    <w:uiPriority w:val="9"/>
    <w:rsid w:val="005F5065"/>
    <w:rPr>
      <w:b/>
      <w:bCs/>
      <w:i/>
      <w:sz w:val="20"/>
    </w:rPr>
  </w:style>
  <w:style w:type="paragraph" w:styleId="Subtitle">
    <w:name w:val="Subtitle"/>
    <w:next w:val="Normal"/>
    <w:link w:val="SubtitleChar"/>
    <w:uiPriority w:val="11"/>
    <w:rsid w:val="00FB1A15"/>
    <w:pPr>
      <w:numPr>
        <w:ilvl w:val="1"/>
      </w:numPr>
      <w:spacing w:after="600"/>
    </w:pPr>
    <w:rPr>
      <w:rFonts w:eastAsiaTheme="minorEastAsia"/>
      <w:b/>
      <w:bCs/>
      <w:color w:val="CFDA2B" w:themeColor="accent1"/>
      <w:spacing w:val="15"/>
    </w:rPr>
  </w:style>
  <w:style w:type="character" w:customStyle="1" w:styleId="SubtitleChar">
    <w:name w:val="Subtitle Char"/>
    <w:basedOn w:val="DefaultParagraphFont"/>
    <w:link w:val="Subtitle"/>
    <w:uiPriority w:val="11"/>
    <w:rsid w:val="00FB1A15"/>
    <w:rPr>
      <w:rFonts w:eastAsiaTheme="minorEastAsia"/>
      <w:b/>
      <w:bCs/>
      <w:color w:val="CFDA2B" w:themeColor="accent1"/>
      <w:spacing w:val="15"/>
    </w:rPr>
  </w:style>
  <w:style w:type="paragraph" w:customStyle="1" w:styleId="PolicyLvl1">
    <w:name w:val="Policy Lvl 1"/>
    <w:basedOn w:val="Normal"/>
    <w:next w:val="PolicyLvl2"/>
    <w:rsid w:val="0000108B"/>
    <w:pPr>
      <w:numPr>
        <w:numId w:val="3"/>
      </w:numPr>
      <w:tabs>
        <w:tab w:val="clear" w:pos="397"/>
        <w:tab w:val="clear" w:pos="794"/>
        <w:tab w:val="clear" w:pos="1077"/>
        <w:tab w:val="clear" w:pos="1191"/>
        <w:tab w:val="clear" w:pos="1588"/>
        <w:tab w:val="clear" w:pos="2041"/>
        <w:tab w:val="clear" w:pos="3289"/>
        <w:tab w:val="clear" w:pos="4309"/>
      </w:tabs>
      <w:spacing w:before="480"/>
    </w:pPr>
    <w:rPr>
      <w:b/>
      <w:bCs/>
      <w:sz w:val="24"/>
      <w:szCs w:val="24"/>
    </w:rPr>
  </w:style>
  <w:style w:type="paragraph" w:styleId="ListNumber">
    <w:name w:val="List Number"/>
    <w:basedOn w:val="ListParagraph"/>
    <w:uiPriority w:val="99"/>
    <w:unhideWhenUsed/>
    <w:rsid w:val="00FB1A15"/>
    <w:pPr>
      <w:numPr>
        <w:numId w:val="1"/>
      </w:numPr>
      <w:tabs>
        <w:tab w:val="left" w:pos="851"/>
        <w:tab w:val="left" w:pos="1418"/>
        <w:tab w:val="left" w:pos="2126"/>
      </w:tabs>
    </w:pPr>
  </w:style>
  <w:style w:type="table" w:customStyle="1" w:styleId="auDAbasic">
    <w:name w:val="auDA basic"/>
    <w:basedOn w:val="TableNormal"/>
    <w:uiPriority w:val="99"/>
    <w:rsid w:val="00FB1A15"/>
    <w:rPr>
      <w:sz w:val="19"/>
      <w:szCs w:val="20"/>
      <w:lang w:eastAsia="en-GB"/>
    </w:rPr>
    <w:tblPr>
      <w:tblStyleRowBandSize w:val="1"/>
      <w:tblBorders>
        <w:top w:val="single" w:sz="4" w:space="0" w:color="D7E0E4" w:themeColor="accent2" w:themeTint="99"/>
        <w:bottom w:val="single" w:sz="4" w:space="0" w:color="D7E0E4" w:themeColor="accent2" w:themeTint="99"/>
        <w:insideH w:val="single" w:sz="4" w:space="0" w:color="D7E0E4" w:themeColor="accent2" w:themeTint="99"/>
      </w:tblBorders>
      <w:tblCellMar>
        <w:top w:w="68" w:type="dxa"/>
        <w:bottom w:w="85" w:type="dxa"/>
        <w:right w:w="170" w:type="dxa"/>
      </w:tblCellMar>
    </w:tblPr>
    <w:trPr>
      <w:cantSplit/>
    </w:trPr>
    <w:tblStylePr w:type="firstRow">
      <w:rPr>
        <w:rFonts w:asciiTheme="minorHAnsi" w:hAnsiTheme="minorHAnsi"/>
        <w:b/>
        <w:sz w:val="19"/>
      </w:rPr>
      <w:tblPr/>
      <w:tcPr>
        <w:shd w:val="clear" w:color="auto" w:fill="F1F4F6" w:themeFill="accent2" w:themeFillTint="33"/>
      </w:tcPr>
    </w:tblStylePr>
    <w:tblStylePr w:type="lastRow">
      <w:rPr>
        <w:rFonts w:asciiTheme="minorHAnsi" w:hAnsiTheme="minorHAnsi"/>
        <w:b/>
        <w:sz w:val="19"/>
      </w:rPr>
    </w:tblStylePr>
    <w:tblStylePr w:type="firstCol">
      <w:rPr>
        <w:rFonts w:asciiTheme="minorHAnsi" w:hAnsiTheme="minorHAnsi"/>
        <w:b/>
        <w:sz w:val="19"/>
      </w:rPr>
    </w:tblStylePr>
    <w:tblStylePr w:type="lastCol">
      <w:rPr>
        <w:rFonts w:asciiTheme="minorHAnsi" w:hAnsiTheme="minorHAnsi"/>
        <w:b/>
        <w:sz w:val="19"/>
      </w:rPr>
    </w:tblStylePr>
  </w:style>
  <w:style w:type="paragraph" w:customStyle="1" w:styleId="PolicyLvl2">
    <w:name w:val="Policy Lvl 2+"/>
    <w:basedOn w:val="Normal"/>
    <w:rsid w:val="0000108B"/>
    <w:pPr>
      <w:numPr>
        <w:ilvl w:val="1"/>
        <w:numId w:val="3"/>
      </w:numPr>
      <w:tabs>
        <w:tab w:val="clear" w:pos="397"/>
        <w:tab w:val="clear" w:pos="794"/>
        <w:tab w:val="clear" w:pos="1077"/>
        <w:tab w:val="clear" w:pos="1191"/>
        <w:tab w:val="clear" w:pos="1588"/>
        <w:tab w:val="clear" w:pos="2041"/>
        <w:tab w:val="clear" w:pos="3289"/>
        <w:tab w:val="clear" w:pos="4309"/>
      </w:tabs>
    </w:pPr>
  </w:style>
  <w:style w:type="table" w:styleId="TableGrid">
    <w:name w:val="Table Grid"/>
    <w:basedOn w:val="TableNormal"/>
    <w:uiPriority w:val="39"/>
    <w:rsid w:val="00FB1A1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basedOn w:val="Normal"/>
    <w:uiPriority w:val="1"/>
    <w:qFormat/>
    <w:rsid w:val="00FB1A15"/>
    <w:pPr>
      <w:spacing w:after="0"/>
    </w:pPr>
  </w:style>
  <w:style w:type="character" w:customStyle="1" w:styleId="Heading5Char">
    <w:name w:val="Heading 5 Char"/>
    <w:basedOn w:val="DefaultParagraphFont"/>
    <w:link w:val="Heading5"/>
    <w:uiPriority w:val="9"/>
    <w:rsid w:val="0000108B"/>
    <w:rPr>
      <w:sz w:val="20"/>
      <w:szCs w:val="20"/>
      <w:u w:val="single"/>
    </w:rPr>
  </w:style>
  <w:style w:type="paragraph" w:customStyle="1" w:styleId="Heading1no">
    <w:name w:val="Heading 1 no."/>
    <w:basedOn w:val="Heading2no"/>
    <w:qFormat/>
    <w:rsid w:val="00D75AEC"/>
    <w:pPr>
      <w:spacing w:before="480"/>
    </w:pPr>
    <w:rPr>
      <w:sz w:val="28"/>
      <w:szCs w:val="21"/>
    </w:rPr>
  </w:style>
  <w:style w:type="paragraph" w:customStyle="1" w:styleId="Heading2no">
    <w:name w:val="Heading 2 no."/>
    <w:next w:val="Normal"/>
    <w:qFormat/>
    <w:rsid w:val="00D75AEC"/>
    <w:pPr>
      <w:numPr>
        <w:numId w:val="4"/>
      </w:numPr>
      <w:spacing w:before="240" w:after="240"/>
    </w:pPr>
    <w:rPr>
      <w:rFonts w:asciiTheme="majorHAnsi" w:eastAsiaTheme="majorEastAsia" w:hAnsiTheme="majorHAnsi" w:cstheme="majorBidi"/>
      <w:b/>
      <w:bCs/>
      <w:szCs w:val="20"/>
    </w:rPr>
  </w:style>
  <w:style w:type="paragraph" w:styleId="TOC1">
    <w:name w:val="toc 1"/>
    <w:basedOn w:val="Heading3"/>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before="120" w:after="120"/>
      <w:outlineLvl w:val="9"/>
    </w:pPr>
    <w:rPr>
      <w:rFonts w:cs="Times New Roman"/>
      <w:sz w:val="20"/>
      <w:szCs w:val="24"/>
    </w:rPr>
  </w:style>
  <w:style w:type="character" w:styleId="FootnoteReference">
    <w:name w:val="footnote reference"/>
    <w:basedOn w:val="DefaultParagraphFont"/>
    <w:uiPriority w:val="99"/>
    <w:unhideWhenUsed/>
    <w:rsid w:val="00D75AEC"/>
    <w:rPr>
      <w:vertAlign w:val="superscript"/>
    </w:rPr>
  </w:style>
  <w:style w:type="paragraph" w:styleId="FootnoteText">
    <w:name w:val="footnote text"/>
    <w:basedOn w:val="Normal"/>
    <w:link w:val="FootnoteTextChar"/>
    <w:uiPriority w:val="99"/>
    <w:semiHidden/>
    <w:unhideWhenUsed/>
    <w:qFormat/>
    <w:rsid w:val="00D75AEC"/>
    <w:pPr>
      <w:tabs>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pPr>
    <w:rPr>
      <w:sz w:val="16"/>
    </w:rPr>
  </w:style>
  <w:style w:type="numbering" w:customStyle="1" w:styleId="Policylist">
    <w:name w:val="Policy list"/>
    <w:uiPriority w:val="99"/>
    <w:rsid w:val="0000108B"/>
    <w:pPr>
      <w:numPr>
        <w:numId w:val="2"/>
      </w:numPr>
    </w:pPr>
  </w:style>
  <w:style w:type="paragraph" w:customStyle="1" w:styleId="PulloutIntro">
    <w:name w:val="Pullout / Intro"/>
    <w:basedOn w:val="Normal"/>
    <w:rsid w:val="00FB1A15"/>
    <w:pPr>
      <w:spacing w:before="360" w:after="360"/>
    </w:pPr>
    <w:rPr>
      <w:b/>
      <w:bCs/>
      <w:color w:val="4FCC9C" w:themeColor="background2"/>
    </w:rPr>
  </w:style>
  <w:style w:type="paragraph" w:customStyle="1" w:styleId="Tabletext">
    <w:name w:val="Table text"/>
    <w:basedOn w:val="Normal"/>
    <w:qFormat/>
    <w:rsid w:val="00FB1A15"/>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pPr>
    <w:rPr>
      <w:rFonts w:cstheme="minorHAnsi"/>
      <w:color w:val="282533" w:themeColor="text1"/>
      <w:sz w:val="19"/>
      <w:szCs w:val="19"/>
    </w:rPr>
  </w:style>
  <w:style w:type="character" w:customStyle="1" w:styleId="FootnoteTextChar">
    <w:name w:val="Footnote Text Char"/>
    <w:basedOn w:val="DefaultParagraphFont"/>
    <w:link w:val="FootnoteText"/>
    <w:uiPriority w:val="99"/>
    <w:semiHidden/>
    <w:rsid w:val="00D75AEC"/>
    <w:rPr>
      <w:sz w:val="16"/>
      <w:szCs w:val="20"/>
    </w:rPr>
  </w:style>
  <w:style w:type="paragraph" w:customStyle="1" w:styleId="Cover">
    <w:name w:val="Cover"/>
    <w:qFormat/>
    <w:rsid w:val="00C50ADA"/>
    <w:pPr>
      <w:spacing w:line="192" w:lineRule="auto"/>
      <w:ind w:right="284"/>
    </w:pPr>
    <w:rPr>
      <w:b/>
      <w:bCs/>
      <w:color w:val="282533" w:themeColor="text1"/>
      <w:sz w:val="96"/>
      <w:szCs w:val="96"/>
    </w:rPr>
  </w:style>
  <w:style w:type="paragraph" w:customStyle="1" w:styleId="Normallist1">
    <w:name w:val="Normal list 1"/>
    <w:basedOn w:val="ListBullet"/>
    <w:qFormat/>
    <w:rsid w:val="00C50ADA"/>
    <w:pPr>
      <w:numPr>
        <w:numId w:val="5"/>
      </w:numPr>
    </w:pPr>
  </w:style>
  <w:style w:type="paragraph" w:customStyle="1" w:styleId="Normallist2">
    <w:name w:val="Normal list 2"/>
    <w:qFormat/>
    <w:rsid w:val="00C50ADA"/>
    <w:pPr>
      <w:numPr>
        <w:numId w:val="6"/>
      </w:numPr>
      <w:spacing w:after="240"/>
      <w:contextualSpacing/>
    </w:pPr>
    <w:rPr>
      <w:sz w:val="20"/>
      <w:szCs w:val="20"/>
    </w:rPr>
  </w:style>
  <w:style w:type="paragraph" w:styleId="TOC2">
    <w:name w:val="toc 2"/>
    <w:basedOn w:val="Normal"/>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200"/>
    </w:pPr>
    <w:rPr>
      <w:rFonts w:cs="Times New Roman"/>
      <w:szCs w:val="24"/>
    </w:rPr>
  </w:style>
  <w:style w:type="paragraph" w:styleId="TOC3">
    <w:name w:val="toc 3"/>
    <w:basedOn w:val="Normal"/>
    <w:next w:val="Normal"/>
    <w:autoRedefine/>
    <w:uiPriority w:val="39"/>
    <w:unhideWhenUsed/>
    <w:rsid w:val="00D00096"/>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400"/>
    </w:pPr>
    <w:rPr>
      <w:rFonts w:cs="Times New Roman"/>
      <w:i/>
      <w:iCs/>
      <w:szCs w:val="24"/>
    </w:rPr>
  </w:style>
  <w:style w:type="paragraph" w:styleId="NormalWeb">
    <w:name w:val="Normal (Web)"/>
    <w:basedOn w:val="Normal"/>
    <w:uiPriority w:val="99"/>
    <w:semiHidden/>
    <w:unhideWhenUsed/>
    <w:rsid w:val="0012593E"/>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before="100" w:beforeAutospacing="1" w:after="100" w:afterAutospacing="1"/>
    </w:pPr>
    <w:rPr>
      <w:rFonts w:ascii="Times New Roman" w:eastAsia="Times New Roman" w:hAnsi="Times New Roman" w:cs="Times New Roman"/>
      <w:sz w:val="24"/>
      <w:szCs w:val="24"/>
      <w:lang w:val="en-AU" w:eastAsia="zh-CN" w:bidi="th-TH"/>
    </w:rPr>
  </w:style>
  <w:style w:type="table" w:styleId="PlainTable2">
    <w:name w:val="Plain Table 2"/>
    <w:basedOn w:val="TableNormal"/>
    <w:uiPriority w:val="42"/>
    <w:rsid w:val="008336FC"/>
    <w:tblPr>
      <w:tblStyleRowBandSize w:val="1"/>
      <w:tblStyleColBandSize w:val="1"/>
      <w:tblBorders>
        <w:top w:val="single" w:sz="4" w:space="0" w:color="8B84A6" w:themeColor="text1" w:themeTint="80"/>
        <w:bottom w:val="single" w:sz="4" w:space="0" w:color="8B84A6" w:themeColor="text1" w:themeTint="80"/>
      </w:tblBorders>
    </w:tblPr>
    <w:tblStylePr w:type="firstRow">
      <w:rPr>
        <w:b/>
        <w:bCs/>
      </w:rPr>
      <w:tblPr/>
      <w:tcPr>
        <w:tcBorders>
          <w:bottom w:val="single" w:sz="4" w:space="0" w:color="8B84A6" w:themeColor="text1" w:themeTint="80"/>
        </w:tcBorders>
      </w:tcPr>
    </w:tblStylePr>
    <w:tblStylePr w:type="lastRow">
      <w:rPr>
        <w:b/>
        <w:bCs/>
      </w:rPr>
      <w:tblPr/>
      <w:tcPr>
        <w:tcBorders>
          <w:top w:val="single" w:sz="4" w:space="0" w:color="8B84A6" w:themeColor="text1" w:themeTint="80"/>
        </w:tcBorders>
      </w:tcPr>
    </w:tblStylePr>
    <w:tblStylePr w:type="firstCol">
      <w:rPr>
        <w:b/>
        <w:bCs/>
      </w:rPr>
    </w:tblStylePr>
    <w:tblStylePr w:type="lastCol">
      <w:rPr>
        <w:b/>
        <w:bCs/>
      </w:rPr>
    </w:tblStylePr>
    <w:tblStylePr w:type="band1Vert">
      <w:tblPr/>
      <w:tcPr>
        <w:tcBorders>
          <w:left w:val="single" w:sz="4" w:space="0" w:color="8B84A6" w:themeColor="text1" w:themeTint="80"/>
          <w:right w:val="single" w:sz="4" w:space="0" w:color="8B84A6" w:themeColor="text1" w:themeTint="80"/>
        </w:tcBorders>
      </w:tcPr>
    </w:tblStylePr>
    <w:tblStylePr w:type="band2Vert">
      <w:tblPr/>
      <w:tcPr>
        <w:tcBorders>
          <w:left w:val="single" w:sz="4" w:space="0" w:color="8B84A6" w:themeColor="text1" w:themeTint="80"/>
          <w:right w:val="single" w:sz="4" w:space="0" w:color="8B84A6" w:themeColor="text1" w:themeTint="80"/>
        </w:tcBorders>
      </w:tcPr>
    </w:tblStylePr>
    <w:tblStylePr w:type="band1Horz">
      <w:tblPr/>
      <w:tcPr>
        <w:tcBorders>
          <w:top w:val="single" w:sz="4" w:space="0" w:color="8B84A6" w:themeColor="text1" w:themeTint="80"/>
          <w:bottom w:val="single" w:sz="4" w:space="0" w:color="8B84A6" w:themeColor="text1" w:themeTint="80"/>
        </w:tcBorders>
      </w:tcPr>
    </w:tblStylePr>
  </w:style>
  <w:style w:type="character" w:styleId="CommentReference">
    <w:name w:val="annotation reference"/>
    <w:basedOn w:val="DefaultParagraphFont"/>
    <w:uiPriority w:val="99"/>
    <w:unhideWhenUsed/>
    <w:rsid w:val="003F554B"/>
    <w:rPr>
      <w:sz w:val="16"/>
      <w:szCs w:val="16"/>
    </w:rPr>
  </w:style>
  <w:style w:type="paragraph" w:styleId="CommentText">
    <w:name w:val="annotation text"/>
    <w:basedOn w:val="Normal"/>
    <w:link w:val="CommentTextChar"/>
    <w:uiPriority w:val="99"/>
    <w:unhideWhenUsed/>
    <w:rsid w:val="003F554B"/>
  </w:style>
  <w:style w:type="character" w:customStyle="1" w:styleId="CommentTextChar">
    <w:name w:val="Comment Text Char"/>
    <w:basedOn w:val="DefaultParagraphFont"/>
    <w:link w:val="CommentText"/>
    <w:uiPriority w:val="99"/>
    <w:rsid w:val="003F554B"/>
    <w:rPr>
      <w:sz w:val="20"/>
      <w:szCs w:val="20"/>
    </w:rPr>
  </w:style>
  <w:style w:type="paragraph" w:styleId="CommentSubject">
    <w:name w:val="annotation subject"/>
    <w:basedOn w:val="CommentText"/>
    <w:next w:val="CommentText"/>
    <w:link w:val="CommentSubjectChar"/>
    <w:uiPriority w:val="99"/>
    <w:semiHidden/>
    <w:unhideWhenUsed/>
    <w:rsid w:val="003F554B"/>
    <w:rPr>
      <w:b/>
      <w:bCs/>
    </w:rPr>
  </w:style>
  <w:style w:type="character" w:customStyle="1" w:styleId="CommentSubjectChar">
    <w:name w:val="Comment Subject Char"/>
    <w:basedOn w:val="CommentTextChar"/>
    <w:link w:val="CommentSubject"/>
    <w:uiPriority w:val="99"/>
    <w:semiHidden/>
    <w:rsid w:val="003F554B"/>
    <w:rPr>
      <w:b/>
      <w:bCs/>
      <w:sz w:val="20"/>
      <w:szCs w:val="20"/>
    </w:rPr>
  </w:style>
  <w:style w:type="paragraph" w:customStyle="1" w:styleId="Bulletlevel1">
    <w:name w:val="Bullet level 1"/>
    <w:basedOn w:val="Normal"/>
    <w:qFormat/>
    <w:rsid w:val="008376F1"/>
    <w:pPr>
      <w:numPr>
        <w:numId w:val="7"/>
      </w:num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200"/>
      <w:contextualSpacing/>
    </w:pPr>
    <w:rPr>
      <w:sz w:val="22"/>
      <w:szCs w:val="22"/>
      <w:lang w:val="en-AU"/>
    </w:rPr>
  </w:style>
  <w:style w:type="table" w:styleId="GridTable1LightAccent2">
    <w:name w:val="Grid Table 1 Light Accent 2"/>
    <w:basedOn w:val="TableNormal"/>
    <w:uiPriority w:val="46"/>
    <w:rsid w:val="00091EA7"/>
    <w:tblPr>
      <w:tblStyleRowBandSize w:val="1"/>
      <w:tblStyleColBandSize w:val="1"/>
      <w:tblBorders>
        <w:top w:val="single" w:sz="4" w:space="0" w:color="E4EAED" w:themeColor="accent2" w:themeTint="66"/>
        <w:left w:val="single" w:sz="4" w:space="0" w:color="E4EAED" w:themeColor="accent2" w:themeTint="66"/>
        <w:bottom w:val="single" w:sz="4" w:space="0" w:color="E4EAED" w:themeColor="accent2" w:themeTint="66"/>
        <w:right w:val="single" w:sz="4" w:space="0" w:color="E4EAED" w:themeColor="accent2" w:themeTint="66"/>
        <w:insideH w:val="single" w:sz="4" w:space="0" w:color="E4EAED" w:themeColor="accent2" w:themeTint="66"/>
        <w:insideV w:val="single" w:sz="4" w:space="0" w:color="E4EAED" w:themeColor="accent2" w:themeTint="66"/>
      </w:tblBorders>
    </w:tblPr>
    <w:tblStylePr w:type="firstRow">
      <w:rPr>
        <w:b/>
        <w:bCs/>
      </w:rPr>
      <w:tblPr/>
      <w:tcPr>
        <w:tcBorders>
          <w:bottom w:val="single" w:sz="12" w:space="0" w:color="D7E0E4" w:themeColor="accent2" w:themeTint="99"/>
        </w:tcBorders>
      </w:tcPr>
    </w:tblStylePr>
    <w:tblStylePr w:type="lastRow">
      <w:rPr>
        <w:b/>
        <w:bCs/>
      </w:rPr>
      <w:tblPr/>
      <w:tcPr>
        <w:tcBorders>
          <w:top w:val="double" w:sz="2" w:space="0" w:color="D7E0E4" w:themeColor="accent2" w:themeTint="99"/>
        </w:tcBorders>
      </w:tcPr>
    </w:tblStylePr>
    <w:tblStylePr w:type="firstCol">
      <w:rPr>
        <w:b/>
        <w:bCs/>
      </w:rPr>
    </w:tblStylePr>
    <w:tblStylePr w:type="lastCol">
      <w:rPr>
        <w:b/>
        <w:bCs/>
      </w:rPr>
    </w:tblStylePr>
  </w:style>
  <w:style w:type="paragraph" w:styleId="PlainText">
    <w:name w:val="Plain Text"/>
    <w:basedOn w:val="Normal"/>
    <w:link w:val="PlainTextChar"/>
    <w:uiPriority w:val="99"/>
    <w:semiHidden/>
    <w:unhideWhenUsed/>
    <w:rsid w:val="00A2665D"/>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pPr>
    <w:rPr>
      <w:rFonts w:ascii="Calibri" w:eastAsiaTheme="minorEastAsia" w:hAnsi="Calibri"/>
      <w:sz w:val="22"/>
      <w:szCs w:val="26"/>
      <w:lang w:val="en-AU" w:eastAsia="zh-CN" w:bidi="th-TH"/>
    </w:rPr>
  </w:style>
  <w:style w:type="character" w:customStyle="1" w:styleId="PlainTextChar">
    <w:name w:val="Plain Text Char"/>
    <w:basedOn w:val="DefaultParagraphFont"/>
    <w:link w:val="PlainText"/>
    <w:uiPriority w:val="99"/>
    <w:semiHidden/>
    <w:rsid w:val="00A2665D"/>
    <w:rPr>
      <w:rFonts w:ascii="Calibri" w:eastAsiaTheme="minorEastAsia" w:hAnsi="Calibri"/>
      <w:sz w:val="22"/>
      <w:szCs w:val="26"/>
      <w:lang w:val="en-AU" w:eastAsia="zh-CN" w:bidi="th-TH"/>
    </w:rPr>
  </w:style>
  <w:style w:type="table" w:styleId="GridTable1Light-Accent3">
    <w:name w:val="Grid Table 1 Light Accent 3"/>
    <w:basedOn w:val="TableNormal"/>
    <w:uiPriority w:val="46"/>
    <w:rsid w:val="009A4F49"/>
    <w:rPr>
      <w:rFonts w:ascii="Times New Roman" w:eastAsia="Times New Roman" w:hAnsi="Times New Roman" w:cs="Times New Roman"/>
      <w:sz w:val="20"/>
      <w:szCs w:val="20"/>
      <w:lang w:val="en-AU" w:eastAsia="zh-CN" w:bidi="th-TH"/>
    </w:rPr>
    <w:tblPr>
      <w:tblStyleRowBandSize w:val="1"/>
      <w:tblStyleColBandSize w:val="1"/>
      <w:tblInd w:w="0" w:type="nil"/>
      <w:tblBorders>
        <w:top w:val="single" w:sz="4" w:space="0" w:color="FBD6C4" w:themeColor="accent3" w:themeTint="66"/>
        <w:left w:val="single" w:sz="4" w:space="0" w:color="FBD6C4" w:themeColor="accent3" w:themeTint="66"/>
        <w:bottom w:val="single" w:sz="4" w:space="0" w:color="FBD6C4" w:themeColor="accent3" w:themeTint="66"/>
        <w:right w:val="single" w:sz="4" w:space="0" w:color="FBD6C4" w:themeColor="accent3" w:themeTint="66"/>
        <w:insideH w:val="single" w:sz="4" w:space="0" w:color="FBD6C4" w:themeColor="accent3" w:themeTint="66"/>
        <w:insideV w:val="single" w:sz="4" w:space="0" w:color="FBD6C4" w:themeColor="accent3" w:themeTint="66"/>
      </w:tblBorders>
    </w:tblPr>
    <w:tblStylePr w:type="firstRow">
      <w:rPr>
        <w:b/>
        <w:bCs/>
      </w:rPr>
      <w:tblPr/>
      <w:tcPr>
        <w:tcBorders>
          <w:bottom w:val="single" w:sz="12" w:space="0" w:color="FAC2A7" w:themeColor="accent3" w:themeTint="99"/>
        </w:tcBorders>
      </w:tcPr>
    </w:tblStylePr>
    <w:tblStylePr w:type="lastRow">
      <w:rPr>
        <w:b/>
        <w:bCs/>
      </w:rPr>
      <w:tblPr/>
      <w:tcPr>
        <w:tcBorders>
          <w:top w:val="double" w:sz="2" w:space="0" w:color="FAC2A7" w:themeColor="accent3" w:themeTint="99"/>
        </w:tcBorders>
      </w:tcPr>
    </w:tblStylePr>
    <w:tblStylePr w:type="firstCol">
      <w:rPr>
        <w:b/>
        <w:bCs/>
      </w:rPr>
    </w:tblStylePr>
    <w:tblStylePr w:type="lastCol">
      <w:rPr>
        <w:b/>
        <w:bCs/>
      </w:rPr>
    </w:tblStylePr>
  </w:style>
  <w:style w:type="character" w:styleId="FollowedHyperlink">
    <w:name w:val="FollowedHyperlink"/>
    <w:basedOn w:val="DefaultParagraphFont"/>
    <w:uiPriority w:val="99"/>
    <w:semiHidden/>
    <w:unhideWhenUsed/>
    <w:rsid w:val="00946D17"/>
    <w:rPr>
      <w:color w:val="BC9CC8" w:themeColor="followedHyperlink"/>
      <w:u w:val="single"/>
    </w:rPr>
  </w:style>
  <w:style w:type="paragraph" w:styleId="Revision">
    <w:name w:val="Revision"/>
    <w:hidden/>
    <w:uiPriority w:val="99"/>
    <w:semiHidden/>
    <w:rsid w:val="004F7390"/>
    <w:rPr>
      <w:sz w:val="20"/>
      <w:szCs w:val="20"/>
    </w:rPr>
  </w:style>
  <w:style w:type="character" w:customStyle="1" w:styleId="ListParagraphChar">
    <w:name w:val="List Paragraph Char"/>
    <w:aliases w:val="List Paragraph1 Char,Recommendation Char,List Paragraph11 Char,Bullets Char,TOC style Char,lp1 Char,Bullet OSM Char,Proposal Bullet List Char,List Paragraph111 Char,L Char,F5 List Paragraph Char,Dot pt Char,CV text Char"/>
    <w:link w:val="ListParagraph"/>
    <w:uiPriority w:val="34"/>
    <w:qFormat/>
    <w:locked/>
    <w:rsid w:val="000E2452"/>
    <w:rPr>
      <w:sz w:val="20"/>
      <w:szCs w:val="20"/>
    </w:rPr>
  </w:style>
  <w:style w:type="character" w:customStyle="1" w:styleId="PageNumber1">
    <w:name w:val="Page Number1"/>
    <w:basedOn w:val="FooterChar"/>
    <w:uiPriority w:val="99"/>
    <w:semiHidden/>
    <w:unhideWhenUsed/>
    <w:qFormat/>
    <w:rsid w:val="00123CF6"/>
    <w:rPr>
      <w:color w:val="BDCCD3" w:themeColor="accent2"/>
      <w:sz w:val="20"/>
      <w:szCs w:val="24"/>
      <w:lang w:eastAsia="en-US" w:bidi="ar-SA"/>
    </w:rPr>
  </w:style>
  <w:style w:type="character" w:styleId="Mention">
    <w:name w:val="Mention"/>
    <w:basedOn w:val="DefaultParagraphFont"/>
    <w:uiPriority w:val="99"/>
    <w:unhideWhenUsed/>
    <w:rsid w:val="00123CF6"/>
    <w:rPr>
      <w:color w:val="2B579A"/>
      <w:shd w:val="clear" w:color="auto" w:fill="E1DFDD"/>
    </w:rPr>
  </w:style>
  <w:style w:type="table" w:customStyle="1" w:styleId="TableGrid1">
    <w:name w:val="Table Grid1"/>
    <w:basedOn w:val="TableNormal"/>
    <w:next w:val="TableGrid"/>
    <w:uiPriority w:val="39"/>
    <w:rsid w:val="00123CF6"/>
    <w:rPr>
      <w:rFonts w:eastAsia="Poppins"/>
      <w:kern w:val="2"/>
      <w:lang w:val="en-AU"/>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AD2DE4"/>
  </w:style>
  <w:style w:type="paragraph" w:styleId="TOCHeading">
    <w:name w:val="TOC Heading"/>
    <w:basedOn w:val="Heading1"/>
    <w:next w:val="Normal"/>
    <w:uiPriority w:val="39"/>
    <w:unhideWhenUsed/>
    <w:qFormat/>
    <w:rsid w:val="00237BDC"/>
    <w:pPr>
      <w:pageBreakBefore w:val="0"/>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before="240" w:after="0" w:line="259" w:lineRule="auto"/>
      <w:outlineLvl w:val="9"/>
    </w:pPr>
    <w:rPr>
      <w:rFonts w:asciiTheme="majorHAnsi" w:eastAsiaTheme="majorEastAsia" w:hAnsiTheme="majorHAnsi" w:cstheme="majorBidi"/>
      <w:b w:val="0"/>
      <w:color w:val="9DA61D" w:themeColor="accent1" w:themeShade="BF"/>
      <w:sz w:val="32"/>
      <w:lang w:val="en-AU" w:eastAsia="zh-CN" w:bidi="th-TH"/>
    </w:rPr>
  </w:style>
  <w:style w:type="paragraph" w:styleId="TOC4">
    <w:name w:val="toc 4"/>
    <w:basedOn w:val="Normal"/>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600"/>
    </w:pPr>
    <w:rPr>
      <w:rFonts w:cs="Times New Roman"/>
      <w:sz w:val="18"/>
      <w:szCs w:val="21"/>
    </w:rPr>
  </w:style>
  <w:style w:type="paragraph" w:styleId="TOC5">
    <w:name w:val="toc 5"/>
    <w:basedOn w:val="Normal"/>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800"/>
    </w:pPr>
    <w:rPr>
      <w:rFonts w:cs="Times New Roman"/>
      <w:sz w:val="18"/>
      <w:szCs w:val="21"/>
    </w:rPr>
  </w:style>
  <w:style w:type="paragraph" w:styleId="TOC6">
    <w:name w:val="toc 6"/>
    <w:basedOn w:val="Normal"/>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1000"/>
    </w:pPr>
    <w:rPr>
      <w:rFonts w:cs="Times New Roman"/>
      <w:sz w:val="18"/>
      <w:szCs w:val="21"/>
    </w:rPr>
  </w:style>
  <w:style w:type="paragraph" w:styleId="TOC7">
    <w:name w:val="toc 7"/>
    <w:basedOn w:val="Normal"/>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1200"/>
    </w:pPr>
    <w:rPr>
      <w:rFonts w:cs="Times New Roman"/>
      <w:sz w:val="18"/>
      <w:szCs w:val="21"/>
    </w:rPr>
  </w:style>
  <w:style w:type="paragraph" w:styleId="TOC8">
    <w:name w:val="toc 8"/>
    <w:basedOn w:val="Normal"/>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1400"/>
    </w:pPr>
    <w:rPr>
      <w:rFonts w:cs="Times New Roman"/>
      <w:sz w:val="18"/>
      <w:szCs w:val="21"/>
    </w:rPr>
  </w:style>
  <w:style w:type="paragraph" w:styleId="TOC9">
    <w:name w:val="toc 9"/>
    <w:basedOn w:val="Normal"/>
    <w:next w:val="Normal"/>
    <w:autoRedefine/>
    <w:uiPriority w:val="39"/>
    <w:unhideWhenUsed/>
    <w:rsid w:val="00E72FB8"/>
    <w:pPr>
      <w:tabs>
        <w:tab w:val="clear" w:pos="397"/>
        <w:tab w:val="clear" w:pos="624"/>
        <w:tab w:val="clear" w:pos="794"/>
        <w:tab w:val="clear" w:pos="1077"/>
        <w:tab w:val="clear" w:pos="1191"/>
        <w:tab w:val="clear" w:pos="1474"/>
        <w:tab w:val="clear" w:pos="1588"/>
        <w:tab w:val="clear" w:pos="2041"/>
        <w:tab w:val="clear" w:pos="2552"/>
        <w:tab w:val="clear" w:pos="3289"/>
        <w:tab w:val="clear" w:pos="3799"/>
        <w:tab w:val="clear" w:pos="4309"/>
        <w:tab w:val="clear" w:pos="5103"/>
        <w:tab w:val="clear" w:pos="6521"/>
      </w:tabs>
      <w:spacing w:after="0"/>
      <w:ind w:left="1600"/>
    </w:pPr>
    <w:rPr>
      <w:rFonts w:cs="Times New Roman"/>
      <w:sz w:val="18"/>
      <w:szCs w:val="21"/>
    </w:rPr>
  </w:style>
  <w:style w:type="character" w:styleId="BookTitle">
    <w:name w:val="Book Title"/>
    <w:basedOn w:val="DefaultParagraphFont"/>
    <w:uiPriority w:val="33"/>
    <w:rsid w:val="003C722B"/>
    <w:rPr>
      <w:b/>
      <w:bCs/>
      <w:i/>
      <w:iCs/>
      <w:spacing w:val="5"/>
    </w:rPr>
  </w:style>
  <w:style w:type="paragraph" w:styleId="Caption">
    <w:name w:val="caption"/>
    <w:basedOn w:val="Normal"/>
    <w:next w:val="Normal"/>
    <w:uiPriority w:val="35"/>
    <w:unhideWhenUsed/>
    <w:qFormat/>
    <w:rsid w:val="003C722B"/>
    <w:pPr>
      <w:spacing w:after="200"/>
    </w:pPr>
    <w:rPr>
      <w:i/>
      <w:iCs/>
      <w:color w:val="008EA6" w:themeColor="text2"/>
      <w:sz w:val="18"/>
      <w:szCs w:val="18"/>
    </w:rPr>
  </w:style>
  <w:style w:type="character" w:styleId="Emphasis">
    <w:name w:val="Emphasis"/>
    <w:basedOn w:val="DefaultParagraphFont"/>
    <w:uiPriority w:val="20"/>
    <w:rsid w:val="003C722B"/>
    <w:rPr>
      <w:i/>
      <w:iCs/>
    </w:rPr>
  </w:style>
  <w:style w:type="character" w:customStyle="1" w:styleId="Heading6Char">
    <w:name w:val="Heading 6 Char"/>
    <w:basedOn w:val="DefaultParagraphFont"/>
    <w:link w:val="Heading6"/>
    <w:uiPriority w:val="9"/>
    <w:semiHidden/>
    <w:rsid w:val="003C722B"/>
    <w:rPr>
      <w:rFonts w:asciiTheme="majorHAnsi" w:eastAsiaTheme="majorEastAsia" w:hAnsiTheme="majorHAnsi" w:cstheme="majorBidi"/>
      <w:color w:val="686E13" w:themeColor="accent1" w:themeShade="7F"/>
      <w:sz w:val="20"/>
      <w:szCs w:val="20"/>
    </w:rPr>
  </w:style>
  <w:style w:type="character" w:customStyle="1" w:styleId="Heading7Char">
    <w:name w:val="Heading 7 Char"/>
    <w:basedOn w:val="DefaultParagraphFont"/>
    <w:link w:val="Heading7"/>
    <w:uiPriority w:val="9"/>
    <w:semiHidden/>
    <w:rsid w:val="003C722B"/>
    <w:rPr>
      <w:rFonts w:asciiTheme="majorHAnsi" w:eastAsiaTheme="majorEastAsia" w:hAnsiTheme="majorHAnsi" w:cstheme="majorBidi"/>
      <w:i/>
      <w:iCs/>
      <w:color w:val="686E13" w:themeColor="accent1" w:themeShade="7F"/>
      <w:sz w:val="20"/>
      <w:szCs w:val="20"/>
    </w:rPr>
  </w:style>
  <w:style w:type="character" w:customStyle="1" w:styleId="Heading8Char">
    <w:name w:val="Heading 8 Char"/>
    <w:basedOn w:val="DefaultParagraphFont"/>
    <w:link w:val="Heading8"/>
    <w:uiPriority w:val="9"/>
    <w:semiHidden/>
    <w:rsid w:val="003C722B"/>
    <w:rPr>
      <w:rFonts w:asciiTheme="majorHAnsi" w:eastAsiaTheme="majorEastAsia" w:hAnsiTheme="majorHAnsi" w:cstheme="majorBidi"/>
      <w:color w:val="454058" w:themeColor="text1" w:themeTint="D8"/>
      <w:sz w:val="21"/>
      <w:szCs w:val="21"/>
    </w:rPr>
  </w:style>
  <w:style w:type="character" w:customStyle="1" w:styleId="Heading9Char">
    <w:name w:val="Heading 9 Char"/>
    <w:basedOn w:val="DefaultParagraphFont"/>
    <w:link w:val="Heading9"/>
    <w:uiPriority w:val="9"/>
    <w:semiHidden/>
    <w:rsid w:val="003C722B"/>
    <w:rPr>
      <w:rFonts w:asciiTheme="majorHAnsi" w:eastAsiaTheme="majorEastAsia" w:hAnsiTheme="majorHAnsi" w:cstheme="majorBidi"/>
      <w:i/>
      <w:iCs/>
      <w:color w:val="454058" w:themeColor="text1" w:themeTint="D8"/>
      <w:sz w:val="21"/>
      <w:szCs w:val="21"/>
    </w:rPr>
  </w:style>
  <w:style w:type="character" w:styleId="IntenseEmphasis">
    <w:name w:val="Intense Emphasis"/>
    <w:basedOn w:val="DefaultParagraphFont"/>
    <w:uiPriority w:val="21"/>
    <w:rsid w:val="003C722B"/>
    <w:rPr>
      <w:i/>
      <w:iCs/>
      <w:color w:val="CFDA2B" w:themeColor="accent1"/>
    </w:rPr>
  </w:style>
  <w:style w:type="paragraph" w:styleId="IntenseQuote">
    <w:name w:val="Intense Quote"/>
    <w:basedOn w:val="Normal"/>
    <w:next w:val="Normal"/>
    <w:link w:val="IntenseQuoteChar"/>
    <w:uiPriority w:val="30"/>
    <w:rsid w:val="003C722B"/>
    <w:pPr>
      <w:pBdr>
        <w:top w:val="single" w:sz="4" w:space="10" w:color="CFDA2B" w:themeColor="accent1"/>
        <w:bottom w:val="single" w:sz="4" w:space="10" w:color="CFDA2B" w:themeColor="accent1"/>
      </w:pBdr>
      <w:spacing w:before="360" w:after="360"/>
      <w:ind w:left="864" w:right="864"/>
      <w:jc w:val="center"/>
    </w:pPr>
    <w:rPr>
      <w:i/>
      <w:iCs/>
      <w:color w:val="CFDA2B" w:themeColor="accent1"/>
    </w:rPr>
  </w:style>
  <w:style w:type="character" w:customStyle="1" w:styleId="IntenseQuoteChar">
    <w:name w:val="Intense Quote Char"/>
    <w:basedOn w:val="DefaultParagraphFont"/>
    <w:link w:val="IntenseQuote"/>
    <w:uiPriority w:val="30"/>
    <w:rsid w:val="003C722B"/>
    <w:rPr>
      <w:i/>
      <w:iCs/>
      <w:color w:val="CFDA2B" w:themeColor="accent1"/>
      <w:sz w:val="20"/>
      <w:szCs w:val="20"/>
    </w:rPr>
  </w:style>
  <w:style w:type="character" w:styleId="IntenseReference">
    <w:name w:val="Intense Reference"/>
    <w:basedOn w:val="DefaultParagraphFont"/>
    <w:uiPriority w:val="32"/>
    <w:rsid w:val="003C722B"/>
    <w:rPr>
      <w:b/>
      <w:bCs/>
      <w:smallCaps/>
      <w:color w:val="CFDA2B" w:themeColor="accent1"/>
      <w:spacing w:val="5"/>
    </w:rPr>
  </w:style>
  <w:style w:type="paragraph" w:styleId="Quote">
    <w:name w:val="Quote"/>
    <w:basedOn w:val="Normal"/>
    <w:next w:val="Normal"/>
    <w:link w:val="QuoteChar"/>
    <w:uiPriority w:val="29"/>
    <w:rsid w:val="003C722B"/>
    <w:pPr>
      <w:spacing w:before="200" w:after="160"/>
      <w:ind w:left="864" w:right="864"/>
      <w:jc w:val="center"/>
    </w:pPr>
    <w:rPr>
      <w:i/>
      <w:iCs/>
      <w:color w:val="575170" w:themeColor="text1" w:themeTint="BF"/>
    </w:rPr>
  </w:style>
  <w:style w:type="character" w:customStyle="1" w:styleId="QuoteChar">
    <w:name w:val="Quote Char"/>
    <w:basedOn w:val="DefaultParagraphFont"/>
    <w:link w:val="Quote"/>
    <w:uiPriority w:val="29"/>
    <w:rsid w:val="003C722B"/>
    <w:rPr>
      <w:i/>
      <w:iCs/>
      <w:color w:val="575170" w:themeColor="text1" w:themeTint="BF"/>
      <w:sz w:val="20"/>
      <w:szCs w:val="20"/>
    </w:rPr>
  </w:style>
  <w:style w:type="character" w:styleId="Strong">
    <w:name w:val="Strong"/>
    <w:basedOn w:val="DefaultParagraphFont"/>
    <w:uiPriority w:val="22"/>
    <w:rsid w:val="003C722B"/>
    <w:rPr>
      <w:b/>
      <w:bCs/>
    </w:rPr>
  </w:style>
  <w:style w:type="character" w:styleId="SubtleEmphasis">
    <w:name w:val="Subtle Emphasis"/>
    <w:basedOn w:val="DefaultParagraphFont"/>
    <w:uiPriority w:val="19"/>
    <w:rsid w:val="003C722B"/>
    <w:rPr>
      <w:i/>
      <w:iCs/>
      <w:color w:val="575170" w:themeColor="text1" w:themeTint="BF"/>
    </w:rPr>
  </w:style>
  <w:style w:type="character" w:styleId="SubtleReference">
    <w:name w:val="Subtle Reference"/>
    <w:basedOn w:val="DefaultParagraphFont"/>
    <w:uiPriority w:val="31"/>
    <w:rsid w:val="003C722B"/>
    <w:rPr>
      <w:smallCaps/>
      <w:color w:val="6B6389" w:themeColor="text1" w:themeTint="A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080314">
      <w:bodyDiv w:val="1"/>
      <w:marLeft w:val="0"/>
      <w:marRight w:val="0"/>
      <w:marTop w:val="0"/>
      <w:marBottom w:val="0"/>
      <w:divBdr>
        <w:top w:val="none" w:sz="0" w:space="0" w:color="auto"/>
        <w:left w:val="none" w:sz="0" w:space="0" w:color="auto"/>
        <w:bottom w:val="none" w:sz="0" w:space="0" w:color="auto"/>
        <w:right w:val="none" w:sz="0" w:space="0" w:color="auto"/>
      </w:divBdr>
    </w:div>
    <w:div w:id="44379582">
      <w:bodyDiv w:val="1"/>
      <w:marLeft w:val="0"/>
      <w:marRight w:val="0"/>
      <w:marTop w:val="0"/>
      <w:marBottom w:val="0"/>
      <w:divBdr>
        <w:top w:val="none" w:sz="0" w:space="0" w:color="auto"/>
        <w:left w:val="none" w:sz="0" w:space="0" w:color="auto"/>
        <w:bottom w:val="none" w:sz="0" w:space="0" w:color="auto"/>
        <w:right w:val="none" w:sz="0" w:space="0" w:color="auto"/>
      </w:divBdr>
    </w:div>
    <w:div w:id="276377593">
      <w:bodyDiv w:val="1"/>
      <w:marLeft w:val="0"/>
      <w:marRight w:val="0"/>
      <w:marTop w:val="0"/>
      <w:marBottom w:val="0"/>
      <w:divBdr>
        <w:top w:val="none" w:sz="0" w:space="0" w:color="auto"/>
        <w:left w:val="none" w:sz="0" w:space="0" w:color="auto"/>
        <w:bottom w:val="none" w:sz="0" w:space="0" w:color="auto"/>
        <w:right w:val="none" w:sz="0" w:space="0" w:color="auto"/>
      </w:divBdr>
    </w:div>
    <w:div w:id="380174924">
      <w:bodyDiv w:val="1"/>
      <w:marLeft w:val="0"/>
      <w:marRight w:val="0"/>
      <w:marTop w:val="0"/>
      <w:marBottom w:val="0"/>
      <w:divBdr>
        <w:top w:val="none" w:sz="0" w:space="0" w:color="auto"/>
        <w:left w:val="none" w:sz="0" w:space="0" w:color="auto"/>
        <w:bottom w:val="none" w:sz="0" w:space="0" w:color="auto"/>
        <w:right w:val="none" w:sz="0" w:space="0" w:color="auto"/>
      </w:divBdr>
    </w:div>
    <w:div w:id="487329595">
      <w:bodyDiv w:val="1"/>
      <w:marLeft w:val="0"/>
      <w:marRight w:val="0"/>
      <w:marTop w:val="0"/>
      <w:marBottom w:val="0"/>
      <w:divBdr>
        <w:top w:val="none" w:sz="0" w:space="0" w:color="auto"/>
        <w:left w:val="none" w:sz="0" w:space="0" w:color="auto"/>
        <w:bottom w:val="none" w:sz="0" w:space="0" w:color="auto"/>
        <w:right w:val="none" w:sz="0" w:space="0" w:color="auto"/>
      </w:divBdr>
    </w:div>
    <w:div w:id="644235955">
      <w:bodyDiv w:val="1"/>
      <w:marLeft w:val="0"/>
      <w:marRight w:val="0"/>
      <w:marTop w:val="0"/>
      <w:marBottom w:val="0"/>
      <w:divBdr>
        <w:top w:val="none" w:sz="0" w:space="0" w:color="auto"/>
        <w:left w:val="none" w:sz="0" w:space="0" w:color="auto"/>
        <w:bottom w:val="none" w:sz="0" w:space="0" w:color="auto"/>
        <w:right w:val="none" w:sz="0" w:space="0" w:color="auto"/>
      </w:divBdr>
    </w:div>
    <w:div w:id="766072401">
      <w:bodyDiv w:val="1"/>
      <w:marLeft w:val="0"/>
      <w:marRight w:val="0"/>
      <w:marTop w:val="0"/>
      <w:marBottom w:val="0"/>
      <w:divBdr>
        <w:top w:val="none" w:sz="0" w:space="0" w:color="auto"/>
        <w:left w:val="none" w:sz="0" w:space="0" w:color="auto"/>
        <w:bottom w:val="none" w:sz="0" w:space="0" w:color="auto"/>
        <w:right w:val="none" w:sz="0" w:space="0" w:color="auto"/>
      </w:divBdr>
    </w:div>
    <w:div w:id="772359712">
      <w:bodyDiv w:val="1"/>
      <w:marLeft w:val="0"/>
      <w:marRight w:val="0"/>
      <w:marTop w:val="0"/>
      <w:marBottom w:val="0"/>
      <w:divBdr>
        <w:top w:val="none" w:sz="0" w:space="0" w:color="auto"/>
        <w:left w:val="none" w:sz="0" w:space="0" w:color="auto"/>
        <w:bottom w:val="none" w:sz="0" w:space="0" w:color="auto"/>
        <w:right w:val="none" w:sz="0" w:space="0" w:color="auto"/>
      </w:divBdr>
      <w:divsChild>
        <w:div w:id="419641929">
          <w:marLeft w:val="547"/>
          <w:marRight w:val="0"/>
          <w:marTop w:val="0"/>
          <w:marBottom w:val="160"/>
          <w:divBdr>
            <w:top w:val="none" w:sz="0" w:space="0" w:color="auto"/>
            <w:left w:val="none" w:sz="0" w:space="0" w:color="auto"/>
            <w:bottom w:val="none" w:sz="0" w:space="0" w:color="auto"/>
            <w:right w:val="none" w:sz="0" w:space="0" w:color="auto"/>
          </w:divBdr>
        </w:div>
        <w:div w:id="1770275934">
          <w:marLeft w:val="547"/>
          <w:marRight w:val="0"/>
          <w:marTop w:val="0"/>
          <w:marBottom w:val="160"/>
          <w:divBdr>
            <w:top w:val="none" w:sz="0" w:space="0" w:color="auto"/>
            <w:left w:val="none" w:sz="0" w:space="0" w:color="auto"/>
            <w:bottom w:val="none" w:sz="0" w:space="0" w:color="auto"/>
            <w:right w:val="none" w:sz="0" w:space="0" w:color="auto"/>
          </w:divBdr>
        </w:div>
        <w:div w:id="2048796648">
          <w:marLeft w:val="547"/>
          <w:marRight w:val="0"/>
          <w:marTop w:val="0"/>
          <w:marBottom w:val="160"/>
          <w:divBdr>
            <w:top w:val="none" w:sz="0" w:space="0" w:color="auto"/>
            <w:left w:val="none" w:sz="0" w:space="0" w:color="auto"/>
            <w:bottom w:val="none" w:sz="0" w:space="0" w:color="auto"/>
            <w:right w:val="none" w:sz="0" w:space="0" w:color="auto"/>
          </w:divBdr>
        </w:div>
      </w:divsChild>
    </w:div>
    <w:div w:id="775294262">
      <w:bodyDiv w:val="1"/>
      <w:marLeft w:val="0"/>
      <w:marRight w:val="0"/>
      <w:marTop w:val="0"/>
      <w:marBottom w:val="0"/>
      <w:divBdr>
        <w:top w:val="none" w:sz="0" w:space="0" w:color="auto"/>
        <w:left w:val="none" w:sz="0" w:space="0" w:color="auto"/>
        <w:bottom w:val="none" w:sz="0" w:space="0" w:color="auto"/>
        <w:right w:val="none" w:sz="0" w:space="0" w:color="auto"/>
      </w:divBdr>
    </w:div>
    <w:div w:id="808476043">
      <w:bodyDiv w:val="1"/>
      <w:marLeft w:val="0"/>
      <w:marRight w:val="0"/>
      <w:marTop w:val="0"/>
      <w:marBottom w:val="0"/>
      <w:divBdr>
        <w:top w:val="none" w:sz="0" w:space="0" w:color="auto"/>
        <w:left w:val="none" w:sz="0" w:space="0" w:color="auto"/>
        <w:bottom w:val="none" w:sz="0" w:space="0" w:color="auto"/>
        <w:right w:val="none" w:sz="0" w:space="0" w:color="auto"/>
      </w:divBdr>
    </w:div>
    <w:div w:id="937299482">
      <w:bodyDiv w:val="1"/>
      <w:marLeft w:val="0"/>
      <w:marRight w:val="0"/>
      <w:marTop w:val="0"/>
      <w:marBottom w:val="0"/>
      <w:divBdr>
        <w:top w:val="none" w:sz="0" w:space="0" w:color="auto"/>
        <w:left w:val="none" w:sz="0" w:space="0" w:color="auto"/>
        <w:bottom w:val="none" w:sz="0" w:space="0" w:color="auto"/>
        <w:right w:val="none" w:sz="0" w:space="0" w:color="auto"/>
      </w:divBdr>
    </w:div>
    <w:div w:id="962076161">
      <w:bodyDiv w:val="1"/>
      <w:marLeft w:val="0"/>
      <w:marRight w:val="0"/>
      <w:marTop w:val="0"/>
      <w:marBottom w:val="0"/>
      <w:divBdr>
        <w:top w:val="none" w:sz="0" w:space="0" w:color="auto"/>
        <w:left w:val="none" w:sz="0" w:space="0" w:color="auto"/>
        <w:bottom w:val="none" w:sz="0" w:space="0" w:color="auto"/>
        <w:right w:val="none" w:sz="0" w:space="0" w:color="auto"/>
      </w:divBdr>
    </w:div>
    <w:div w:id="989141080">
      <w:bodyDiv w:val="1"/>
      <w:marLeft w:val="0"/>
      <w:marRight w:val="0"/>
      <w:marTop w:val="0"/>
      <w:marBottom w:val="0"/>
      <w:divBdr>
        <w:top w:val="none" w:sz="0" w:space="0" w:color="auto"/>
        <w:left w:val="none" w:sz="0" w:space="0" w:color="auto"/>
        <w:bottom w:val="none" w:sz="0" w:space="0" w:color="auto"/>
        <w:right w:val="none" w:sz="0" w:space="0" w:color="auto"/>
      </w:divBdr>
    </w:div>
    <w:div w:id="1098602374">
      <w:bodyDiv w:val="1"/>
      <w:marLeft w:val="0"/>
      <w:marRight w:val="0"/>
      <w:marTop w:val="0"/>
      <w:marBottom w:val="0"/>
      <w:divBdr>
        <w:top w:val="none" w:sz="0" w:space="0" w:color="auto"/>
        <w:left w:val="none" w:sz="0" w:space="0" w:color="auto"/>
        <w:bottom w:val="none" w:sz="0" w:space="0" w:color="auto"/>
        <w:right w:val="none" w:sz="0" w:space="0" w:color="auto"/>
      </w:divBdr>
    </w:div>
    <w:div w:id="1142037872">
      <w:bodyDiv w:val="1"/>
      <w:marLeft w:val="0"/>
      <w:marRight w:val="0"/>
      <w:marTop w:val="0"/>
      <w:marBottom w:val="0"/>
      <w:divBdr>
        <w:top w:val="none" w:sz="0" w:space="0" w:color="auto"/>
        <w:left w:val="none" w:sz="0" w:space="0" w:color="auto"/>
        <w:bottom w:val="none" w:sz="0" w:space="0" w:color="auto"/>
        <w:right w:val="none" w:sz="0" w:space="0" w:color="auto"/>
      </w:divBdr>
    </w:div>
    <w:div w:id="1176849788">
      <w:bodyDiv w:val="1"/>
      <w:marLeft w:val="0"/>
      <w:marRight w:val="0"/>
      <w:marTop w:val="0"/>
      <w:marBottom w:val="0"/>
      <w:divBdr>
        <w:top w:val="none" w:sz="0" w:space="0" w:color="auto"/>
        <w:left w:val="none" w:sz="0" w:space="0" w:color="auto"/>
        <w:bottom w:val="none" w:sz="0" w:space="0" w:color="auto"/>
        <w:right w:val="none" w:sz="0" w:space="0" w:color="auto"/>
      </w:divBdr>
    </w:div>
    <w:div w:id="1179084605">
      <w:bodyDiv w:val="1"/>
      <w:marLeft w:val="0"/>
      <w:marRight w:val="0"/>
      <w:marTop w:val="0"/>
      <w:marBottom w:val="0"/>
      <w:divBdr>
        <w:top w:val="none" w:sz="0" w:space="0" w:color="auto"/>
        <w:left w:val="none" w:sz="0" w:space="0" w:color="auto"/>
        <w:bottom w:val="none" w:sz="0" w:space="0" w:color="auto"/>
        <w:right w:val="none" w:sz="0" w:space="0" w:color="auto"/>
      </w:divBdr>
    </w:div>
    <w:div w:id="1199583633">
      <w:bodyDiv w:val="1"/>
      <w:marLeft w:val="0"/>
      <w:marRight w:val="0"/>
      <w:marTop w:val="0"/>
      <w:marBottom w:val="0"/>
      <w:divBdr>
        <w:top w:val="none" w:sz="0" w:space="0" w:color="auto"/>
        <w:left w:val="none" w:sz="0" w:space="0" w:color="auto"/>
        <w:bottom w:val="none" w:sz="0" w:space="0" w:color="auto"/>
        <w:right w:val="none" w:sz="0" w:space="0" w:color="auto"/>
      </w:divBdr>
    </w:div>
    <w:div w:id="1256672450">
      <w:bodyDiv w:val="1"/>
      <w:marLeft w:val="0"/>
      <w:marRight w:val="0"/>
      <w:marTop w:val="0"/>
      <w:marBottom w:val="0"/>
      <w:divBdr>
        <w:top w:val="none" w:sz="0" w:space="0" w:color="auto"/>
        <w:left w:val="none" w:sz="0" w:space="0" w:color="auto"/>
        <w:bottom w:val="none" w:sz="0" w:space="0" w:color="auto"/>
        <w:right w:val="none" w:sz="0" w:space="0" w:color="auto"/>
      </w:divBdr>
    </w:div>
    <w:div w:id="1310750938">
      <w:bodyDiv w:val="1"/>
      <w:marLeft w:val="0"/>
      <w:marRight w:val="0"/>
      <w:marTop w:val="0"/>
      <w:marBottom w:val="0"/>
      <w:divBdr>
        <w:top w:val="none" w:sz="0" w:space="0" w:color="auto"/>
        <w:left w:val="none" w:sz="0" w:space="0" w:color="auto"/>
        <w:bottom w:val="none" w:sz="0" w:space="0" w:color="auto"/>
        <w:right w:val="none" w:sz="0" w:space="0" w:color="auto"/>
      </w:divBdr>
      <w:divsChild>
        <w:div w:id="681736082">
          <w:marLeft w:val="475"/>
          <w:marRight w:val="0"/>
          <w:marTop w:val="360"/>
          <w:marBottom w:val="0"/>
          <w:divBdr>
            <w:top w:val="none" w:sz="0" w:space="0" w:color="auto"/>
            <w:left w:val="none" w:sz="0" w:space="0" w:color="auto"/>
            <w:bottom w:val="none" w:sz="0" w:space="0" w:color="auto"/>
            <w:right w:val="none" w:sz="0" w:space="0" w:color="auto"/>
          </w:divBdr>
        </w:div>
        <w:div w:id="1445492142">
          <w:marLeft w:val="475"/>
          <w:marRight w:val="0"/>
          <w:marTop w:val="360"/>
          <w:marBottom w:val="0"/>
          <w:divBdr>
            <w:top w:val="none" w:sz="0" w:space="0" w:color="auto"/>
            <w:left w:val="none" w:sz="0" w:space="0" w:color="auto"/>
            <w:bottom w:val="none" w:sz="0" w:space="0" w:color="auto"/>
            <w:right w:val="none" w:sz="0" w:space="0" w:color="auto"/>
          </w:divBdr>
        </w:div>
      </w:divsChild>
    </w:div>
    <w:div w:id="1365327321">
      <w:bodyDiv w:val="1"/>
      <w:marLeft w:val="0"/>
      <w:marRight w:val="0"/>
      <w:marTop w:val="0"/>
      <w:marBottom w:val="0"/>
      <w:divBdr>
        <w:top w:val="none" w:sz="0" w:space="0" w:color="auto"/>
        <w:left w:val="none" w:sz="0" w:space="0" w:color="auto"/>
        <w:bottom w:val="none" w:sz="0" w:space="0" w:color="auto"/>
        <w:right w:val="none" w:sz="0" w:space="0" w:color="auto"/>
      </w:divBdr>
    </w:div>
    <w:div w:id="1418484113">
      <w:bodyDiv w:val="1"/>
      <w:marLeft w:val="0"/>
      <w:marRight w:val="0"/>
      <w:marTop w:val="0"/>
      <w:marBottom w:val="0"/>
      <w:divBdr>
        <w:top w:val="none" w:sz="0" w:space="0" w:color="auto"/>
        <w:left w:val="none" w:sz="0" w:space="0" w:color="auto"/>
        <w:bottom w:val="none" w:sz="0" w:space="0" w:color="auto"/>
        <w:right w:val="none" w:sz="0" w:space="0" w:color="auto"/>
      </w:divBdr>
    </w:div>
    <w:div w:id="1475365450">
      <w:bodyDiv w:val="1"/>
      <w:marLeft w:val="0"/>
      <w:marRight w:val="0"/>
      <w:marTop w:val="0"/>
      <w:marBottom w:val="0"/>
      <w:divBdr>
        <w:top w:val="none" w:sz="0" w:space="0" w:color="auto"/>
        <w:left w:val="none" w:sz="0" w:space="0" w:color="auto"/>
        <w:bottom w:val="none" w:sz="0" w:space="0" w:color="auto"/>
        <w:right w:val="none" w:sz="0" w:space="0" w:color="auto"/>
      </w:divBdr>
    </w:div>
    <w:div w:id="1569420737">
      <w:bodyDiv w:val="1"/>
      <w:marLeft w:val="0"/>
      <w:marRight w:val="0"/>
      <w:marTop w:val="0"/>
      <w:marBottom w:val="0"/>
      <w:divBdr>
        <w:top w:val="none" w:sz="0" w:space="0" w:color="auto"/>
        <w:left w:val="none" w:sz="0" w:space="0" w:color="auto"/>
        <w:bottom w:val="none" w:sz="0" w:space="0" w:color="auto"/>
        <w:right w:val="none" w:sz="0" w:space="0" w:color="auto"/>
      </w:divBdr>
    </w:div>
    <w:div w:id="1616906406">
      <w:bodyDiv w:val="1"/>
      <w:marLeft w:val="0"/>
      <w:marRight w:val="0"/>
      <w:marTop w:val="0"/>
      <w:marBottom w:val="0"/>
      <w:divBdr>
        <w:top w:val="none" w:sz="0" w:space="0" w:color="auto"/>
        <w:left w:val="none" w:sz="0" w:space="0" w:color="auto"/>
        <w:bottom w:val="none" w:sz="0" w:space="0" w:color="auto"/>
        <w:right w:val="none" w:sz="0" w:space="0" w:color="auto"/>
      </w:divBdr>
    </w:div>
    <w:div w:id="1640843545">
      <w:bodyDiv w:val="1"/>
      <w:marLeft w:val="0"/>
      <w:marRight w:val="0"/>
      <w:marTop w:val="0"/>
      <w:marBottom w:val="0"/>
      <w:divBdr>
        <w:top w:val="none" w:sz="0" w:space="0" w:color="auto"/>
        <w:left w:val="none" w:sz="0" w:space="0" w:color="auto"/>
        <w:bottom w:val="none" w:sz="0" w:space="0" w:color="auto"/>
        <w:right w:val="none" w:sz="0" w:space="0" w:color="auto"/>
      </w:divBdr>
    </w:div>
    <w:div w:id="1914270462">
      <w:bodyDiv w:val="1"/>
      <w:marLeft w:val="0"/>
      <w:marRight w:val="0"/>
      <w:marTop w:val="0"/>
      <w:marBottom w:val="0"/>
      <w:divBdr>
        <w:top w:val="none" w:sz="0" w:space="0" w:color="auto"/>
        <w:left w:val="none" w:sz="0" w:space="0" w:color="auto"/>
        <w:bottom w:val="none" w:sz="0" w:space="0" w:color="auto"/>
        <w:right w:val="none" w:sz="0" w:space="0" w:color="auto"/>
      </w:divBdr>
    </w:div>
    <w:div w:id="1938634248">
      <w:bodyDiv w:val="1"/>
      <w:marLeft w:val="0"/>
      <w:marRight w:val="0"/>
      <w:marTop w:val="0"/>
      <w:marBottom w:val="0"/>
      <w:divBdr>
        <w:top w:val="none" w:sz="0" w:space="0" w:color="auto"/>
        <w:left w:val="none" w:sz="0" w:space="0" w:color="auto"/>
        <w:bottom w:val="none" w:sz="0" w:space="0" w:color="auto"/>
        <w:right w:val="none" w:sz="0" w:space="0" w:color="auto"/>
      </w:divBdr>
      <w:divsChild>
        <w:div w:id="924612233">
          <w:marLeft w:val="0"/>
          <w:marRight w:val="0"/>
          <w:marTop w:val="0"/>
          <w:marBottom w:val="0"/>
          <w:divBdr>
            <w:top w:val="none" w:sz="0" w:space="0" w:color="auto"/>
            <w:left w:val="none" w:sz="0" w:space="0" w:color="auto"/>
            <w:bottom w:val="none" w:sz="0" w:space="0" w:color="auto"/>
            <w:right w:val="none" w:sz="0" w:space="0" w:color="auto"/>
          </w:divBdr>
          <w:divsChild>
            <w:div w:id="1905680005">
              <w:marLeft w:val="0"/>
              <w:marRight w:val="0"/>
              <w:marTop w:val="0"/>
              <w:marBottom w:val="0"/>
              <w:divBdr>
                <w:top w:val="none" w:sz="0" w:space="0" w:color="auto"/>
                <w:left w:val="none" w:sz="0" w:space="0" w:color="auto"/>
                <w:bottom w:val="none" w:sz="0" w:space="0" w:color="auto"/>
                <w:right w:val="none" w:sz="0" w:space="0" w:color="auto"/>
              </w:divBdr>
              <w:divsChild>
                <w:div w:id="1222983607">
                  <w:marLeft w:val="0"/>
                  <w:marRight w:val="0"/>
                  <w:marTop w:val="0"/>
                  <w:marBottom w:val="0"/>
                  <w:divBdr>
                    <w:top w:val="none" w:sz="0" w:space="0" w:color="auto"/>
                    <w:left w:val="none" w:sz="0" w:space="0" w:color="auto"/>
                    <w:bottom w:val="none" w:sz="0" w:space="0" w:color="auto"/>
                    <w:right w:val="none" w:sz="0" w:space="0" w:color="auto"/>
                  </w:divBdr>
                </w:div>
                <w:div w:id="1551840823">
                  <w:marLeft w:val="0"/>
                  <w:marRight w:val="0"/>
                  <w:marTop w:val="240"/>
                  <w:marBottom w:val="240"/>
                  <w:divBdr>
                    <w:top w:val="none" w:sz="0" w:space="0" w:color="auto"/>
                    <w:left w:val="none" w:sz="0" w:space="0" w:color="auto"/>
                    <w:bottom w:val="none" w:sz="0" w:space="0" w:color="auto"/>
                    <w:right w:val="none" w:sz="0" w:space="0" w:color="auto"/>
                  </w:divBdr>
                </w:div>
              </w:divsChild>
            </w:div>
          </w:divsChild>
        </w:div>
        <w:div w:id="1455363827">
          <w:marLeft w:val="0"/>
          <w:marRight w:val="0"/>
          <w:marTop w:val="0"/>
          <w:marBottom w:val="0"/>
          <w:divBdr>
            <w:top w:val="none" w:sz="0" w:space="0" w:color="auto"/>
            <w:left w:val="none" w:sz="0" w:space="0" w:color="auto"/>
            <w:bottom w:val="none" w:sz="0" w:space="0" w:color="auto"/>
            <w:right w:val="none" w:sz="0" w:space="0" w:color="auto"/>
          </w:divBdr>
          <w:divsChild>
            <w:div w:id="64645386">
              <w:marLeft w:val="0"/>
              <w:marRight w:val="0"/>
              <w:marTop w:val="0"/>
              <w:marBottom w:val="0"/>
              <w:divBdr>
                <w:top w:val="none" w:sz="0" w:space="0" w:color="auto"/>
                <w:left w:val="none" w:sz="0" w:space="0" w:color="auto"/>
                <w:bottom w:val="none" w:sz="0" w:space="0" w:color="auto"/>
                <w:right w:val="none" w:sz="0" w:space="0" w:color="auto"/>
              </w:divBdr>
              <w:divsChild>
                <w:div w:id="4040353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7081285">
      <w:bodyDiv w:val="1"/>
      <w:marLeft w:val="0"/>
      <w:marRight w:val="0"/>
      <w:marTop w:val="0"/>
      <w:marBottom w:val="0"/>
      <w:divBdr>
        <w:top w:val="none" w:sz="0" w:space="0" w:color="auto"/>
        <w:left w:val="none" w:sz="0" w:space="0" w:color="auto"/>
        <w:bottom w:val="none" w:sz="0" w:space="0" w:color="auto"/>
        <w:right w:val="none" w:sz="0" w:space="0" w:color="auto"/>
      </w:divBdr>
    </w:div>
    <w:div w:id="1966693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icann.org/resources/unthemed-pages/sponsorship-agmt-2001-10-25-en" TargetMode="External"/><Relationship Id="rId18" Type="http://schemas.openxmlformats.org/officeDocument/2006/relationships/image" Target="media/image2.png"/><Relationship Id="rId26" Type="http://schemas.openxmlformats.org/officeDocument/2006/relationships/image" Target="media/image9.png"/><Relationship Id="rId39" Type="http://schemas.openxmlformats.org/officeDocument/2006/relationships/hyperlink" Target="https://www.auda.org.au/news-insights/research-reports/public-impact-report/" TargetMode="External"/><Relationship Id="rId21" Type="http://schemas.openxmlformats.org/officeDocument/2006/relationships/image" Target="media/image5.png"/><Relationship Id="rId34" Type="http://schemas.openxmlformats.org/officeDocument/2006/relationships/hyperlink" Target="https://farmersforclimateaction.org.au/climate-smart-agriculture-toolkit-2026/" TargetMode="External"/><Relationship Id="rId42" Type="http://schemas.openxmlformats.org/officeDocument/2006/relationships/hyperlink" Target="http://www.auda.org.au" TargetMode="External"/><Relationship Id="rId47" Type="http://schemas.openxmlformats.org/officeDocument/2006/relationships/header" Target="header2.xml"/><Relationship Id="rId50" Type="http://schemas.openxmlformats.org/officeDocument/2006/relationships/header" Target="header3.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auda.org.au/about-auda/auda-strategy/" TargetMode="External"/><Relationship Id="rId29" Type="http://schemas.openxmlformats.org/officeDocument/2006/relationships/image" Target="media/image10.png"/><Relationship Id="rId11" Type="http://schemas.openxmlformats.org/officeDocument/2006/relationships/endnotes" Target="endnotes.xml"/><Relationship Id="rId24" Type="http://schemas.openxmlformats.org/officeDocument/2006/relationships/image" Target="media/image8.png"/><Relationship Id="rId32" Type="http://schemas.openxmlformats.org/officeDocument/2006/relationships/hyperlink" Target="https://www.auda.org.au/news-insights/blog/celebrating-a-success-at-wsis-20/" TargetMode="External"/><Relationship Id="rId37" Type="http://schemas.openxmlformats.org/officeDocument/2006/relationships/hyperlink" Target="https://www.auda.org.au/news-insights/blog/building-digital-resilience-protecting-vulnerable-australians-from-cyberscams/" TargetMode="External"/><Relationship Id="rId40" Type="http://schemas.openxmlformats.org/officeDocument/2006/relationships/hyperlink" Target="https://www.auda.org.au/about-auda/auda-strategy/" TargetMode="External"/><Relationship Id="rId45" Type="http://schemas.openxmlformats.org/officeDocument/2006/relationships/hyperlink" Target="https://twitter.com/auda" TargetMode="External"/><Relationship Id="rId53" Type="http://schemas.microsoft.com/office/2011/relationships/people" Target="people.xml"/><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image" Target="media/image3.png"/><Relationship Id="rId31" Type="http://schemas.openxmlformats.org/officeDocument/2006/relationships/hyperlink" Target="https://www.auda.org.au/news-insights/research-reports/why-au/" TargetMode="External"/><Relationship Id="rId44" Type="http://schemas.openxmlformats.org/officeDocument/2006/relationships/hyperlink" Target="https://www.linkedin.com/company/auda-au-domain-administration/?viewAsMember=true" TargetMode="Externa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auda.org.au/about-auda/constitution" TargetMode="External"/><Relationship Id="rId22" Type="http://schemas.openxmlformats.org/officeDocument/2006/relationships/image" Target="media/image6.png"/><Relationship Id="rId27" Type="http://schemas.openxmlformats.org/officeDocument/2006/relationships/hyperlink" Target="https://www.auda.org.au/au-domain-names/complaints-and-disputes/au-complaints/audas-compliance-approach/compliance-posture/" TargetMode="External"/><Relationship Id="rId30" Type="http://schemas.openxmlformats.org/officeDocument/2006/relationships/hyperlink" Target="https://www.auda.org.au/news-insights/research-reports/digital-lives-of-australians/digital-lives-of-australians-2025/" TargetMode="External"/><Relationship Id="rId35" Type="http://schemas.openxmlformats.org/officeDocument/2006/relationships/hyperlink" Target="http://www.tranby.org.au" TargetMode="External"/><Relationship Id="rId43" Type="http://schemas.openxmlformats.org/officeDocument/2006/relationships/hyperlink" Target="https://www.facebook.com/auDomainAdmin/" TargetMode="External"/><Relationship Id="rId48" Type="http://schemas.openxmlformats.org/officeDocument/2006/relationships/footer" Target="footer1.xml"/><Relationship Id="rId8" Type="http://schemas.openxmlformats.org/officeDocument/2006/relationships/settings" Target="settings.xml"/><Relationship Id="rId51" Type="http://schemas.openxmlformats.org/officeDocument/2006/relationships/footer" Target="footer3.xml"/><Relationship Id="rId3" Type="http://schemas.openxmlformats.org/officeDocument/2006/relationships/customXml" Target="../customXml/item3.xml"/><Relationship Id="rId12" Type="http://schemas.openxmlformats.org/officeDocument/2006/relationships/hyperlink" Target="https://www.auda.org.au/about-auda/governance/terms-endorsement" TargetMode="External"/><Relationship Id="rId17" Type="http://schemas.openxmlformats.org/officeDocument/2006/relationships/image" Target="media/image1.png"/><Relationship Id="rId25" Type="http://schemas.openxmlformats.org/officeDocument/2006/relationships/hyperlink" Target="https://www.icann.org/en/blogs/details/artificial-intelligence-and-the-work-of-icann-24-03-2026-en" TargetMode="External"/><Relationship Id="rId33" Type="http://schemas.openxmlformats.org/officeDocument/2006/relationships/hyperlink" Target="http://www.seedkit.com.au" TargetMode="External"/><Relationship Id="rId38" Type="http://schemas.openxmlformats.org/officeDocument/2006/relationships/hyperlink" Target="https://www.auda.org.au/news-insights/statements/announcing-2025-recipients-of-the-inaugural-auda-churchill-fellowship/" TargetMode="External"/><Relationship Id="rId46" Type="http://schemas.openxmlformats.org/officeDocument/2006/relationships/header" Target="header1.xml"/><Relationship Id="rId20" Type="http://schemas.openxmlformats.org/officeDocument/2006/relationships/image" Target="media/image4.png"/><Relationship Id="rId41" Type="http://schemas.openxmlformats.org/officeDocument/2006/relationships/hyperlink" Target="https://www.auda.org.au/about-auda/corporate-governance/corporate-governance-statement/" TargetMode="Externa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chart" Target="charts/chart1.xml"/><Relationship Id="rId23" Type="http://schemas.openxmlformats.org/officeDocument/2006/relationships/image" Target="media/image7.png"/><Relationship Id="rId28" Type="http://schemas.openxmlformats.org/officeDocument/2006/relationships/hyperlink" Target="https://www.auda.org.au/au-domain-names/the-different-au-domain-names/au-direct-domain-names/au-direct-priority-allocation-process/" TargetMode="External"/><Relationship Id="rId36" Type="http://schemas.openxmlformats.org/officeDocument/2006/relationships/hyperlink" Target="https://www.auda.org.au/news-insights/blog/quantum-threat-to-australias-digital-infrastructure/" TargetMode="External"/><Relationship Id="rId49" Type="http://schemas.openxmlformats.org/officeDocument/2006/relationships/footer" Target="footer2.xml"/></Relationships>
</file>

<file path=word/_rels/header2.xml.rels><?xml version="1.0" encoding="UTF-8" standalone="yes"?>
<Relationships xmlns="http://schemas.openxmlformats.org/package/2006/relationships"><Relationship Id="rId1" Type="http://schemas.openxmlformats.org/officeDocument/2006/relationships/image" Target="media/image1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will.bond\AppData\Roaming\Microsoft\Templates\auDA_Letterhead_210122.dotx"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1800382477845914"/>
          <c:y val="0.10631427113642318"/>
          <c:w val="0.53192928216124535"/>
          <c:h val="0.81694635031264262"/>
        </c:manualLayout>
      </c:layout>
      <c:radarChart>
        <c:radarStyle val="marker"/>
        <c:varyColors val="0"/>
        <c:ser>
          <c:idx val="0"/>
          <c:order val="0"/>
          <c:tx>
            <c:strRef>
              <c:f>'1. Material Issues Data'!$C$1</c:f>
              <c:strCache>
                <c:ptCount val="1"/>
                <c:pt idx="0">
                  <c:v>External View</c:v>
                </c:pt>
              </c:strCache>
            </c:strRef>
          </c:tx>
          <c:spPr>
            <a:ln w="28575" cap="rnd">
              <a:solidFill>
                <a:srgbClr val="00B050"/>
              </a:solidFill>
              <a:round/>
            </a:ln>
            <a:effectLst/>
          </c:spPr>
          <c:marker>
            <c:symbol val="none"/>
          </c:marker>
          <c:cat>
            <c:strRef>
              <c:f>('1. Material Issues Data'!$B$2:$B$10,'1. Material Issues Data'!$B$13,'1. Material Issues Data'!$B$17)</c:f>
              <c:strCache>
                <c:ptCount val="11"/>
                <c:pt idx="0">
                  <c:v>Reliable infrastructure</c:v>
                </c:pt>
                <c:pt idx="1">
                  <c:v>Cyber security</c:v>
                </c:pt>
                <c:pt idx="2">
                  <c:v>Internet governance</c:v>
                </c:pt>
                <c:pt idx="3">
                  <c:v>Governance and transparency</c:v>
                </c:pt>
                <c:pt idx="4">
                  <c:v>Stakeholder relationships</c:v>
                </c:pt>
                <c:pt idx="5">
                  <c:v>Representing .au</c:v>
                </c:pt>
                <c:pt idx="6">
                  <c:v>Licensing rules</c:v>
                </c:pt>
                <c:pt idx="7">
                  <c:v>Technological innovation</c:v>
                </c:pt>
                <c:pt idx="8">
                  <c:v>Financially sustainable</c:v>
                </c:pt>
                <c:pt idx="9">
                  <c:v>Consumer protection</c:v>
                </c:pt>
                <c:pt idx="10">
                  <c:v>Supplier dependancy</c:v>
                </c:pt>
              </c:strCache>
              <c:extLst/>
            </c:strRef>
          </c:cat>
          <c:val>
            <c:numRef>
              <c:f>('1. Material Issues Data'!$C$2:$C$10,'1. Material Issues Data'!$C$13)</c:f>
              <c:numCache>
                <c:formatCode>0.00</c:formatCode>
                <c:ptCount val="10"/>
                <c:pt idx="0">
                  <c:v>4.9057377049180326</c:v>
                </c:pt>
                <c:pt idx="1">
                  <c:v>4.7639344262295076</c:v>
                </c:pt>
                <c:pt idx="2">
                  <c:v>4.3495901639344261</c:v>
                </c:pt>
                <c:pt idx="3">
                  <c:v>4.3110655737704917</c:v>
                </c:pt>
                <c:pt idx="4">
                  <c:v>3.9221311475409832</c:v>
                </c:pt>
                <c:pt idx="5">
                  <c:v>4.1196721311475413</c:v>
                </c:pt>
                <c:pt idx="6">
                  <c:v>4.1114754098360651</c:v>
                </c:pt>
                <c:pt idx="7">
                  <c:v>3.9479508196721316</c:v>
                </c:pt>
                <c:pt idx="8">
                  <c:v>4.0344262295081972</c:v>
                </c:pt>
                <c:pt idx="9">
                  <c:v>4.0045081967213108</c:v>
                </c:pt>
              </c:numCache>
              <c:extLst/>
            </c:numRef>
          </c:val>
          <c:extLst>
            <c:ext xmlns:c16="http://schemas.microsoft.com/office/drawing/2014/chart" uri="{C3380CC4-5D6E-409C-BE32-E72D297353CC}">
              <c16:uniqueId val="{00000000-3882-414E-9F73-1E724727D545}"/>
            </c:ext>
          </c:extLst>
        </c:ser>
        <c:ser>
          <c:idx val="1"/>
          <c:order val="1"/>
          <c:tx>
            <c:strRef>
              <c:f>'1. Material Issues Data'!$D$1</c:f>
              <c:strCache>
                <c:ptCount val="1"/>
                <c:pt idx="0">
                  <c:v>Internal View</c:v>
                </c:pt>
              </c:strCache>
            </c:strRef>
          </c:tx>
          <c:spPr>
            <a:ln w="28575" cap="rnd">
              <a:solidFill>
                <a:srgbClr val="0070C0"/>
              </a:solidFill>
              <a:round/>
            </a:ln>
            <a:effectLst/>
          </c:spPr>
          <c:marker>
            <c:symbol val="none"/>
          </c:marker>
          <c:cat>
            <c:strRef>
              <c:f>('1. Material Issues Data'!$B$2:$B$10,'1. Material Issues Data'!$B$13,'1. Material Issues Data'!$B$17)</c:f>
              <c:strCache>
                <c:ptCount val="11"/>
                <c:pt idx="0">
                  <c:v>Reliable infrastructure</c:v>
                </c:pt>
                <c:pt idx="1">
                  <c:v>Cyber security</c:v>
                </c:pt>
                <c:pt idx="2">
                  <c:v>Internet governance</c:v>
                </c:pt>
                <c:pt idx="3">
                  <c:v>Governance and transparency</c:v>
                </c:pt>
                <c:pt idx="4">
                  <c:v>Stakeholder relationships</c:v>
                </c:pt>
                <c:pt idx="5">
                  <c:v>Representing .au</c:v>
                </c:pt>
                <c:pt idx="6">
                  <c:v>Licensing rules</c:v>
                </c:pt>
                <c:pt idx="7">
                  <c:v>Technological innovation</c:v>
                </c:pt>
                <c:pt idx="8">
                  <c:v>Financially sustainable</c:v>
                </c:pt>
                <c:pt idx="9">
                  <c:v>Consumer protection</c:v>
                </c:pt>
                <c:pt idx="10">
                  <c:v>Supplier dependancy</c:v>
                </c:pt>
              </c:strCache>
              <c:extLst/>
            </c:strRef>
          </c:cat>
          <c:val>
            <c:numRef>
              <c:f>('1. Material Issues Data'!$D$2:$D$10,'1. Material Issues Data'!$D$13)</c:f>
              <c:numCache>
                <c:formatCode>0.00</c:formatCode>
                <c:ptCount val="10"/>
                <c:pt idx="0">
                  <c:v>4.9000000000000004</c:v>
                </c:pt>
                <c:pt idx="1">
                  <c:v>4.8250000000000002</c:v>
                </c:pt>
                <c:pt idx="2">
                  <c:v>4.3250000000000002</c:v>
                </c:pt>
                <c:pt idx="3">
                  <c:v>4.45</c:v>
                </c:pt>
                <c:pt idx="4">
                  <c:v>4</c:v>
                </c:pt>
                <c:pt idx="5">
                  <c:v>4.1749999999999998</c:v>
                </c:pt>
                <c:pt idx="6">
                  <c:v>4.45</c:v>
                </c:pt>
                <c:pt idx="7">
                  <c:v>3.9249999999999998</c:v>
                </c:pt>
                <c:pt idx="8">
                  <c:v>4.2249999999999996</c:v>
                </c:pt>
                <c:pt idx="9">
                  <c:v>3.85</c:v>
                </c:pt>
              </c:numCache>
              <c:extLst/>
            </c:numRef>
          </c:val>
          <c:extLst>
            <c:ext xmlns:c16="http://schemas.microsoft.com/office/drawing/2014/chart" uri="{C3380CC4-5D6E-409C-BE32-E72D297353CC}">
              <c16:uniqueId val="{00000001-3882-414E-9F73-1E724727D545}"/>
            </c:ext>
          </c:extLst>
        </c:ser>
        <c:dLbls>
          <c:showLegendKey val="0"/>
          <c:showVal val="0"/>
          <c:showCatName val="0"/>
          <c:showSerName val="0"/>
          <c:showPercent val="0"/>
          <c:showBubbleSize val="0"/>
        </c:dLbls>
        <c:axId val="167373720"/>
        <c:axId val="167374896"/>
      </c:radarChart>
      <c:catAx>
        <c:axId val="1673737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7030A0"/>
                </a:solidFill>
                <a:latin typeface="+mn-lt"/>
                <a:ea typeface="+mn-ea"/>
                <a:cs typeface="+mn-cs"/>
              </a:defRPr>
            </a:pPr>
            <a:endParaRPr lang="en-US"/>
          </a:p>
        </c:txPr>
        <c:crossAx val="167374896"/>
        <c:crosses val="autoZero"/>
        <c:auto val="1"/>
        <c:lblAlgn val="ctr"/>
        <c:lblOffset val="100"/>
        <c:noMultiLvlLbl val="0"/>
      </c:catAx>
      <c:valAx>
        <c:axId val="167374896"/>
        <c:scaling>
          <c:orientation val="minMax"/>
          <c:max val="5"/>
          <c:min val="2.5"/>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in"/>
        <c:tickLblPos val="nextTo"/>
        <c:spPr>
          <a:noFill/>
          <a:ln>
            <a:solidFill>
              <a:schemeClr val="bg2"/>
            </a:solidFill>
          </a:ln>
          <a:effectLst/>
        </c:spPr>
        <c:txPr>
          <a:bodyPr rot="-60000000" spcFirstLastPara="1" vertOverflow="ellipsis" vert="horz" wrap="square" anchor="ctr" anchorCtr="1"/>
          <a:lstStyle/>
          <a:p>
            <a:pPr>
              <a:defRPr sz="900" b="0" i="0" u="none" strike="noStrike" kern="1200" baseline="0">
                <a:solidFill>
                  <a:srgbClr val="00B050"/>
                </a:solidFill>
                <a:latin typeface="+mn-lt"/>
                <a:ea typeface="+mn-ea"/>
                <a:cs typeface="+mn-cs"/>
              </a:defRPr>
            </a:pPr>
            <a:endParaRPr lang="en-US"/>
          </a:p>
        </c:txPr>
        <c:crossAx val="167373720"/>
        <c:crosses val="autoZero"/>
        <c:crossBetween val="between"/>
        <c:majorUnit val="1"/>
      </c:valAx>
      <c:spPr>
        <a:noFill/>
        <a:ln w="25400">
          <a:noFill/>
        </a:ln>
        <a:effectLst/>
      </c:spPr>
    </c:plotArea>
    <c:legend>
      <c:legendPos val="t"/>
      <c:layout>
        <c:manualLayout>
          <c:xMode val="edge"/>
          <c:yMode val="edge"/>
          <c:x val="0.8171144760751059"/>
          <c:y val="0.78411450482931588"/>
          <c:w val="0.16994166498418464"/>
          <c:h val="0.19617754518816852"/>
        </c:manualLayout>
      </c:layout>
      <c:overlay val="0"/>
      <c:spPr>
        <a:noFill/>
        <a:ln>
          <a:noFill/>
        </a:ln>
        <a:effectLst/>
      </c:spPr>
      <c:txPr>
        <a:bodyPr rot="0" spcFirstLastPara="1" vertOverflow="ellipsis" vert="horz" wrap="square" anchor="ctr" anchorCtr="1"/>
        <a:lstStyle/>
        <a:p>
          <a:pPr>
            <a:defRPr sz="900" b="0" i="0" u="none" strike="noStrike" kern="1200" baseline="0">
              <a:solidFill>
                <a:srgbClr val="7030A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solidFill>
            <a:srgbClr val="7030A0"/>
          </a:solidFill>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1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auDA">
  <a:themeElements>
    <a:clrScheme name="auDA">
      <a:dk1>
        <a:srgbClr val="282533"/>
      </a:dk1>
      <a:lt1>
        <a:srgbClr val="FAFAFF"/>
      </a:lt1>
      <a:dk2>
        <a:srgbClr val="008EA6"/>
      </a:dk2>
      <a:lt2>
        <a:srgbClr val="4FCC9C"/>
      </a:lt2>
      <a:accent1>
        <a:srgbClr val="CFDA2B"/>
      </a:accent1>
      <a:accent2>
        <a:srgbClr val="BDCCD3"/>
      </a:accent2>
      <a:accent3>
        <a:srgbClr val="F79B6D"/>
      </a:accent3>
      <a:accent4>
        <a:srgbClr val="F0D283"/>
      </a:accent4>
      <a:accent5>
        <a:srgbClr val="75CCCC"/>
      </a:accent5>
      <a:accent6>
        <a:srgbClr val="BC9CC8"/>
      </a:accent6>
      <a:hlink>
        <a:srgbClr val="008EA6"/>
      </a:hlink>
      <a:folHlink>
        <a:srgbClr val="BC9CC8"/>
      </a:folHlink>
    </a:clrScheme>
    <a:fontScheme name="Test">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uDA" id="{101D3C47-71DF-0C45-BC63-FCF665941F1C}" vid="{37090F52-B1A6-2C4E-A09A-5F53FB14731F}"/>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b2038a48-3052-4205-a78a-48e9958e3752" ContentTypeId="0x01010066FCDFEF1ECEA148B80019512E153A6603" PreviousValue="false"/>
</file>

<file path=customXml/item4.xml><?xml version="1.0" encoding="utf-8"?>
<ct:contentTypeSchema xmlns:ct="http://schemas.microsoft.com/office/2006/metadata/contentType" xmlns:ma="http://schemas.microsoft.com/office/2006/metadata/properties/metaAttributes" ct:_="" ma:_="" ma:contentTypeName="Sales and Marketing" ma:contentTypeID="0x01010066FCDFEF1ECEA148B80019512E153A660300AA7C947F4A65C04191E23C276260EC16" ma:contentTypeVersion="43" ma:contentTypeDescription="auDomain Sales and Marketing Document Content Type" ma:contentTypeScope="" ma:versionID="fee4d19906d582202c6d719b8bc0d97e">
  <xsd:schema xmlns:xsd="http://www.w3.org/2001/XMLSchema" xmlns:xs="http://www.w3.org/2001/XMLSchema" xmlns:p="http://schemas.microsoft.com/office/2006/metadata/properties" xmlns:ns2="4960d30c-e369-46a7-b2fa-ea89d9a10b1a" targetNamespace="http://schemas.microsoft.com/office/2006/metadata/properties" ma:root="true" ma:fieldsID="c15c3633f31dbe1e4729d4e08fb784f6" ns2:_="">
    <xsd:import namespace="4960d30c-e369-46a7-b2fa-ea89d9a10b1a"/>
    <xsd:element name="properties">
      <xsd:complexType>
        <xsd:sequence>
          <xsd:element name="documentManagement">
            <xsd:complexType>
              <xsd:all>
                <xsd:element ref="ns2:ffcf48cad7964c13afe705a8e3df8100" minOccurs="0"/>
                <xsd:element ref="ns2:TaxCatchAll" minOccurs="0"/>
                <xsd:element ref="ns2:TaxCatchAllLabel" minOccurs="0"/>
                <xsd:element ref="ns2:o255af77e2a845688f244a9b662e1103" minOccurs="0"/>
                <xsd:element ref="ns2:auDomainConfidential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60d30c-e369-46a7-b2fa-ea89d9a10b1a" elementFormDefault="qualified">
    <xsd:import namespace="http://schemas.microsoft.com/office/2006/documentManagement/types"/>
    <xsd:import namespace="http://schemas.microsoft.com/office/infopath/2007/PartnerControls"/>
    <xsd:element name="ffcf48cad7964c13afe705a8e3df8100" ma:index="8" ma:taxonomy="true" ma:internalName="ffcf48cad7964c13afe705a8e3df8100" ma:taxonomyFieldName="auDomainDepartment" ma:displayName="Departments" ma:default="8;#Communications|1fcada50-a1b0-4d2e-a1fb-2d14bb4eb0b3" ma:fieldId="{ffcf48ca-d796-4c13-afe7-05a8e3df8100}" ma:sspId="b2038a48-3052-4205-a78a-48e9958e3752" ma:termSetId="ab386b01-b5ee-428f-8143-65d12a0398d6"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014dc60c-63c6-4cc2-ac60-c2768afe2e9c}" ma:internalName="TaxCatchAll" ma:showField="CatchAllData" ma:web="00038671-fe03-4da3-94d9-e8881f49c9ce">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014dc60c-63c6-4cc2-ac60-c2768afe2e9c}" ma:internalName="TaxCatchAllLabel" ma:readOnly="true" ma:showField="CatchAllDataLabel" ma:web="00038671-fe03-4da3-94d9-e8881f49c9ce">
      <xsd:complexType>
        <xsd:complexContent>
          <xsd:extension base="dms:MultiChoiceLookup">
            <xsd:sequence>
              <xsd:element name="Value" type="dms:Lookup" maxOccurs="unbounded" minOccurs="0" nillable="true"/>
            </xsd:sequence>
          </xsd:extension>
        </xsd:complexContent>
      </xsd:complexType>
    </xsd:element>
    <xsd:element name="o255af77e2a845688f244a9b662e1103" ma:index="12" nillable="true" ma:taxonomy="true" ma:internalName="o255af77e2a845688f244a9b662e1103" ma:taxonomyFieldName="auDomainMarketingDocumentType" ma:displayName="MarketingDocumentType" ma:default="" ma:fieldId="{8255af77-e2a8-4568-8f24-4a9b662e1103}" ma:sspId="b2038a48-3052-4205-a78a-48e9958e3752" ma:termSetId="93bfe619-292d-4154-80e5-8da919ad94e3" ma:anchorId="00000000-0000-0000-0000-000000000000" ma:open="false" ma:isKeyword="false">
      <xsd:complexType>
        <xsd:sequence>
          <xsd:element ref="pc:Terms" minOccurs="0" maxOccurs="1"/>
        </xsd:sequence>
      </xsd:complexType>
    </xsd:element>
    <xsd:element name="auDomainConfidentiality" ma:index="14" nillable="true" ma:displayName="Confidentiality" ma:default="Executive" ma:description="Document confidentiality." ma:format="Dropdown" ma:internalName="auDomainConfidentiality">
      <xsd:simpleType>
        <xsd:restriction base="dms:Choice">
          <xsd:enumeration value="Executive"/>
          <xsd:enumeration value="Restricted"/>
          <xsd:enumeration value="Public"/>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ffcf48cad7964c13afe705a8e3df8100 xmlns="4960d30c-e369-46a7-b2fa-ea89d9a10b1a">
      <Terms xmlns="http://schemas.microsoft.com/office/infopath/2007/PartnerControls">
        <TermInfo xmlns="http://schemas.microsoft.com/office/infopath/2007/PartnerControls">
          <TermName xmlns="http://schemas.microsoft.com/office/infopath/2007/PartnerControls">Marketing</TermName>
          <TermId xmlns="http://schemas.microsoft.com/office/infopath/2007/PartnerControls">09106ca4-fd8a-4c13-a8a5-fe0318197e08</TermId>
        </TermInfo>
      </Terms>
    </ffcf48cad7964c13afe705a8e3df8100>
    <TaxCatchAll xmlns="4960d30c-e369-46a7-b2fa-ea89d9a10b1a">
      <Value>3</Value>
    </TaxCatchAll>
    <o255af77e2a845688f244a9b662e1103 xmlns="4960d30c-e369-46a7-b2fa-ea89d9a10b1a">
      <Terms xmlns="http://schemas.microsoft.com/office/infopath/2007/PartnerControls"/>
    </o255af77e2a845688f244a9b662e1103>
    <auDomainConfidentiality xmlns="4960d30c-e369-46a7-b2fa-ea89d9a10b1a">Executive</auDomainConfidentiality>
  </documentManagement>
</p:properties>
</file>

<file path=customXml/itemProps1.xml><?xml version="1.0" encoding="utf-8"?>
<ds:datastoreItem xmlns:ds="http://schemas.openxmlformats.org/officeDocument/2006/customXml" ds:itemID="{E45568E7-57C0-F44F-95BD-A99CF584D913}">
  <ds:schemaRefs>
    <ds:schemaRef ds:uri="http://schemas.openxmlformats.org/officeDocument/2006/bibliography"/>
  </ds:schemaRefs>
</ds:datastoreItem>
</file>

<file path=customXml/itemProps2.xml><?xml version="1.0" encoding="utf-8"?>
<ds:datastoreItem xmlns:ds="http://schemas.openxmlformats.org/officeDocument/2006/customXml" ds:itemID="{D921A49F-97A3-48BC-8678-1922C5CCC60F}">
  <ds:schemaRefs>
    <ds:schemaRef ds:uri="http://schemas.microsoft.com/sharepoint/v3/contenttype/forms"/>
  </ds:schemaRefs>
</ds:datastoreItem>
</file>

<file path=customXml/itemProps3.xml><?xml version="1.0" encoding="utf-8"?>
<ds:datastoreItem xmlns:ds="http://schemas.openxmlformats.org/officeDocument/2006/customXml" ds:itemID="{00691DC9-1E36-4D33-B8FC-5EB774D78A9D}">
  <ds:schemaRefs>
    <ds:schemaRef ds:uri="Microsoft.SharePoint.Taxonomy.ContentTypeSync"/>
  </ds:schemaRefs>
</ds:datastoreItem>
</file>

<file path=customXml/itemProps4.xml><?xml version="1.0" encoding="utf-8"?>
<ds:datastoreItem xmlns:ds="http://schemas.openxmlformats.org/officeDocument/2006/customXml" ds:itemID="{A5F970CA-9F7C-4E80-84B4-BF0C95D60D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60d30c-e369-46a7-b2fa-ea89d9a10b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A694526-F448-4C3A-AD0C-C2C0C4E8EA59}">
  <ds:schemaRefs>
    <ds:schemaRef ds:uri="http://schemas.microsoft.com/office/2006/metadata/properties"/>
    <ds:schemaRef ds:uri="http://schemas.microsoft.com/office/infopath/2007/PartnerControls"/>
    <ds:schemaRef ds:uri="4960d30c-e369-46a7-b2fa-ea89d9a10b1a"/>
  </ds:schemaRefs>
</ds:datastoreItem>
</file>

<file path=docMetadata/LabelInfo.xml><?xml version="1.0" encoding="utf-8"?>
<clbl:labelList xmlns:clbl="http://schemas.microsoft.com/office/2020/mipLabelMetadata">
  <clbl:label id="{95c3a74f-c143-4db1-8eae-6e1b6e1e0e86}" enabled="1" method="Privileged" siteId="{81810bc4-5d68-45f6-ba4e-3d6c9fb37e43}" removed="0"/>
</clbl:labelList>
</file>

<file path=docProps/app.xml><?xml version="1.0" encoding="utf-8"?>
<Properties xmlns="http://schemas.openxmlformats.org/officeDocument/2006/extended-properties" xmlns:vt="http://schemas.openxmlformats.org/officeDocument/2006/docPropsVTypes">
  <Template>auDA_Letterhead_210122</Template>
  <TotalTime>394</TotalTime>
  <Pages>93</Pages>
  <Words>22946</Words>
  <Characters>134698</Characters>
  <Application>Microsoft Office Word</Application>
  <DocSecurity>0</DocSecurity>
  <Lines>3640</Lines>
  <Paragraphs>1459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156185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Michael Lewis</dc:creator>
  <cp:keywords/>
  <dc:description/>
  <cp:lastModifiedBy>Sophie O'Shea</cp:lastModifiedBy>
  <cp:revision>118</cp:revision>
  <cp:lastPrinted>2023-05-15T22:38:00Z</cp:lastPrinted>
  <dcterms:created xsi:type="dcterms:W3CDTF">2026-10-20T02:54:00Z</dcterms:created>
  <dcterms:modified xsi:type="dcterms:W3CDTF">2026-10-21T21:19:00Z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0x01010066FCDFEF1ECEA148B80019512E153A660300AA7C947F4A65C04191E23C276260EC16</vt:lpwstr>
  </property>
  <property fmtid="{D5CDD505-2E9C-101B-9397-08002B2CF9AE}" pid="3" name="auDomainMarketingDocumentType">
    <vt:lpwstr/>
  </property>
  <property fmtid="{D5CDD505-2E9C-101B-9397-08002B2CF9AE}" pid="4" name="auDomainDepartment">
    <vt:lpwstr>3;#Marketing|09106ca4-fd8a-4c13-a8a5-fe0318197e08</vt:lpwstr>
  </property>
  <property fmtid="{D5CDD505-2E9C-101B-9397-08002B2CF9AE}" pid="5" name="MediaServiceImageTags">
    <vt:lpwstr/>
  </property>
  <property fmtid="{D5CDD505-2E9C-101B-9397-08002B2CF9AE}" pid="6" name="lcf76f155ced4ddcb4097134ff3c332f">
    <vt:lpwstr/>
  </property>
  <property fmtid="{D5CDD505-2E9C-101B-9397-08002B2CF9AE}" pid="7" name="docLang">
    <vt:lpwstr>en</vt:lpwstr>
  </property>
</Properties>
</file>